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65" r:id="rId2"/>
    <p:sldId id="264" r:id="rId3"/>
    <p:sldId id="266" r:id="rId4"/>
    <p:sldId id="279" r:id="rId5"/>
    <p:sldId id="268" r:id="rId6"/>
    <p:sldId id="269" r:id="rId7"/>
    <p:sldId id="257" r:id="rId8"/>
    <p:sldId id="259" r:id="rId9"/>
    <p:sldId id="296" r:id="rId10"/>
    <p:sldId id="301" r:id="rId11"/>
    <p:sldId id="267" r:id="rId12"/>
    <p:sldId id="278" r:id="rId13"/>
    <p:sldId id="271" r:id="rId14"/>
    <p:sldId id="280" r:id="rId15"/>
    <p:sldId id="270" r:id="rId16"/>
    <p:sldId id="258" r:id="rId17"/>
    <p:sldId id="288" r:id="rId18"/>
    <p:sldId id="275" r:id="rId19"/>
    <p:sldId id="260" r:id="rId20"/>
    <p:sldId id="299" r:id="rId21"/>
    <p:sldId id="285" r:id="rId22"/>
    <p:sldId id="294" r:id="rId23"/>
    <p:sldId id="263" r:id="rId24"/>
    <p:sldId id="295" r:id="rId25"/>
    <p:sldId id="273" r:id="rId26"/>
    <p:sldId id="274" r:id="rId27"/>
    <p:sldId id="290" r:id="rId28"/>
    <p:sldId id="293" r:id="rId29"/>
    <p:sldId id="272" r:id="rId30"/>
    <p:sldId id="286" r:id="rId31"/>
    <p:sldId id="298" r:id="rId32"/>
    <p:sldId id="262" r:id="rId33"/>
    <p:sldId id="287" r:id="rId34"/>
    <p:sldId id="291" r:id="rId35"/>
    <p:sldId id="300" r:id="rId36"/>
    <p:sldId id="276" r:id="rId37"/>
    <p:sldId id="261" r:id="rId38"/>
    <p:sldId id="292" r:id="rId39"/>
    <p:sldId id="289" r:id="rId40"/>
    <p:sldId id="303" r:id="rId41"/>
    <p:sldId id="27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69801" autoAdjust="0"/>
  </p:normalViewPr>
  <p:slideViewPr>
    <p:cSldViewPr snapToGrid="0">
      <p:cViewPr varScale="1">
        <p:scale>
          <a:sx n="44" d="100"/>
          <a:sy n="44" d="100"/>
        </p:scale>
        <p:origin x="1524" y="24"/>
      </p:cViewPr>
      <p:guideLst/>
    </p:cSldViewPr>
  </p:slideViewPr>
  <p:notesTextViewPr>
    <p:cViewPr>
      <p:scale>
        <a:sx n="1" d="1"/>
        <a:sy n="1" d="1"/>
      </p:scale>
      <p:origin x="0" y="0"/>
    </p:cViewPr>
  </p:notesTextViewPr>
  <p:sorterViewPr>
    <p:cViewPr>
      <p:scale>
        <a:sx n="100" d="100"/>
        <a:sy n="100" d="100"/>
      </p:scale>
      <p:origin x="0" y="-6940"/>
    </p:cViewPr>
  </p:sorterViewPr>
  <p:notesViewPr>
    <p:cSldViewPr snapToGrid="0">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ie keall" userId="ee1da123e08af942" providerId="LiveId" clId="{A675F23F-0465-4C81-933F-E5D6DBD97929}"/>
    <pc:docChg chg="modSld">
      <pc:chgData name="sandie keall" userId="ee1da123e08af942" providerId="LiveId" clId="{A675F23F-0465-4C81-933F-E5D6DBD97929}" dt="2024-02-02T10:21:37.020" v="1" actId="729"/>
      <pc:docMkLst>
        <pc:docMk/>
      </pc:docMkLst>
      <pc:sldChg chg="mod modShow">
        <pc:chgData name="sandie keall" userId="ee1da123e08af942" providerId="LiveId" clId="{A675F23F-0465-4C81-933F-E5D6DBD97929}" dt="2024-02-02T10:21:37.020" v="1" actId="729"/>
        <pc:sldMkLst>
          <pc:docMk/>
          <pc:sldMk cId="687112233" sldId="258"/>
        </pc:sldMkLst>
      </pc:sldChg>
      <pc:sldChg chg="mod modShow">
        <pc:chgData name="sandie keall" userId="ee1da123e08af942" providerId="LiveId" clId="{A675F23F-0465-4C81-933F-E5D6DBD97929}" dt="2024-02-02T10:21:37.020" v="1" actId="729"/>
        <pc:sldMkLst>
          <pc:docMk/>
          <pc:sldMk cId="3736850771" sldId="260"/>
        </pc:sldMkLst>
      </pc:sldChg>
      <pc:sldChg chg="mod modShow">
        <pc:chgData name="sandie keall" userId="ee1da123e08af942" providerId="LiveId" clId="{A675F23F-0465-4C81-933F-E5D6DBD97929}" dt="2024-02-02T10:21:37.020" v="1" actId="729"/>
        <pc:sldMkLst>
          <pc:docMk/>
          <pc:sldMk cId="4033631551" sldId="275"/>
        </pc:sldMkLst>
      </pc:sldChg>
      <pc:sldChg chg="mod modShow">
        <pc:chgData name="sandie keall" userId="ee1da123e08af942" providerId="LiveId" clId="{A675F23F-0465-4C81-933F-E5D6DBD97929}" dt="2024-02-02T10:21:37.020" v="1" actId="729"/>
        <pc:sldMkLst>
          <pc:docMk/>
          <pc:sldMk cId="188352773" sldId="288"/>
        </pc:sldMkLst>
      </pc:sldChg>
      <pc:sldChg chg="mod modShow">
        <pc:chgData name="sandie keall" userId="ee1da123e08af942" providerId="LiveId" clId="{A675F23F-0465-4C81-933F-E5D6DBD97929}" dt="2024-02-02T10:21:37.020" v="1" actId="729"/>
        <pc:sldMkLst>
          <pc:docMk/>
          <pc:sldMk cId="1387192672"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CF9FE-03AB-4567-8471-47B826977915}" type="datetimeFigureOut">
              <a:rPr lang="en-GB" smtClean="0"/>
              <a:t>02/02/2024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1FC82-6C9C-4C4D-9D04-2DFB3B875079}" type="slidenum">
              <a:rPr lang="en-GB" smtClean="0"/>
              <a:t>‹#›</a:t>
            </a:fld>
            <a:endParaRPr lang="en-GB"/>
          </a:p>
        </p:txBody>
      </p:sp>
    </p:spTree>
    <p:extLst>
      <p:ext uri="{BB962C8B-B14F-4D97-AF65-F5344CB8AC3E}">
        <p14:creationId xmlns:p14="http://schemas.microsoft.com/office/powerpoint/2010/main" val="386385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a:t>
            </a:fld>
            <a:endParaRPr lang="en-GB"/>
          </a:p>
        </p:txBody>
      </p:sp>
    </p:spTree>
    <p:extLst>
      <p:ext uri="{BB962C8B-B14F-4D97-AF65-F5344CB8AC3E}">
        <p14:creationId xmlns:p14="http://schemas.microsoft.com/office/powerpoint/2010/main" val="3289110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10</a:t>
            </a:fld>
            <a:endParaRPr lang="en-GB"/>
          </a:p>
        </p:txBody>
      </p:sp>
    </p:spTree>
    <p:extLst>
      <p:ext uri="{BB962C8B-B14F-4D97-AF65-F5344CB8AC3E}">
        <p14:creationId xmlns:p14="http://schemas.microsoft.com/office/powerpoint/2010/main" val="3133024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11</a:t>
            </a:fld>
            <a:endParaRPr lang="en-GB"/>
          </a:p>
        </p:txBody>
      </p:sp>
    </p:spTree>
    <p:extLst>
      <p:ext uri="{BB962C8B-B14F-4D97-AF65-F5344CB8AC3E}">
        <p14:creationId xmlns:p14="http://schemas.microsoft.com/office/powerpoint/2010/main" val="341555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212B32"/>
                </a:solidFill>
                <a:effectLst/>
                <a:latin typeface="Frutiger W01"/>
              </a:rPr>
              <a:t>Impetigo</a:t>
            </a:r>
          </a:p>
          <a:p>
            <a:r>
              <a:rPr lang="en-GB" b="1" dirty="0">
                <a:effectLst/>
              </a:rPr>
              <a:t>Impetigo is a skin infection that's very contagious but not usually serious. It often gets better in 7 to 10 days if you get treatment. Anyone can get it, but it's very common in young children.</a:t>
            </a:r>
            <a:endParaRPr lang="en-GB" dirty="0">
              <a:effectLst/>
            </a:endParaRPr>
          </a:p>
          <a:p>
            <a:pPr algn="l"/>
            <a:endParaRPr lang="en-GB" b="0" i="0" dirty="0">
              <a:solidFill>
                <a:srgbClr val="212B32"/>
              </a:solidFill>
              <a:effectLst/>
              <a:latin typeface="Frutiger W01"/>
            </a:endParaRPr>
          </a:p>
          <a:p>
            <a:pPr algn="l"/>
            <a:r>
              <a:rPr lang="en-GB" b="0" i="0" dirty="0">
                <a:solidFill>
                  <a:srgbClr val="212B32"/>
                </a:solidFill>
                <a:effectLst/>
                <a:latin typeface="Frutiger W01"/>
              </a:rPr>
              <a:t>The patches can:</a:t>
            </a:r>
          </a:p>
          <a:p>
            <a:pPr algn="l">
              <a:buFont typeface="Arial" panose="020B0604020202020204" pitchFamily="34" charset="0"/>
              <a:buChar char="•"/>
            </a:pPr>
            <a:r>
              <a:rPr lang="en-GB" b="0" i="0" dirty="0">
                <a:solidFill>
                  <a:srgbClr val="212B32"/>
                </a:solidFill>
                <a:effectLst/>
                <a:latin typeface="Frutiger W01"/>
              </a:rPr>
              <a:t>look a bit like cornflakes stuck to your skin</a:t>
            </a:r>
          </a:p>
          <a:p>
            <a:pPr algn="l">
              <a:buFont typeface="Arial" panose="020B0604020202020204" pitchFamily="34" charset="0"/>
              <a:buChar char="•"/>
            </a:pPr>
            <a:r>
              <a:rPr lang="en-GB" b="0" i="0" dirty="0">
                <a:solidFill>
                  <a:srgbClr val="212B32"/>
                </a:solidFill>
                <a:effectLst/>
                <a:latin typeface="Frutiger W01"/>
              </a:rPr>
              <a:t>get bigger</a:t>
            </a:r>
          </a:p>
          <a:p>
            <a:pPr algn="l">
              <a:buFont typeface="Arial" panose="020B0604020202020204" pitchFamily="34" charset="0"/>
              <a:buChar char="•"/>
            </a:pPr>
            <a:r>
              <a:rPr lang="en-GB" b="0" i="0" dirty="0">
                <a:solidFill>
                  <a:srgbClr val="212B32"/>
                </a:solidFill>
                <a:effectLst/>
                <a:latin typeface="Frutiger W01"/>
              </a:rPr>
              <a:t>spread to other parts of your body</a:t>
            </a:r>
          </a:p>
          <a:p>
            <a:pPr algn="l">
              <a:buFont typeface="Arial" panose="020B0604020202020204" pitchFamily="34" charset="0"/>
              <a:buChar char="•"/>
            </a:pPr>
            <a:r>
              <a:rPr lang="en-GB" b="0" i="0" dirty="0">
                <a:solidFill>
                  <a:srgbClr val="212B32"/>
                </a:solidFill>
                <a:effectLst/>
                <a:latin typeface="Frutiger W01"/>
              </a:rPr>
              <a:t>be itchy</a:t>
            </a:r>
          </a:p>
          <a:p>
            <a:pPr algn="l">
              <a:buFont typeface="Arial" panose="020B0604020202020204" pitchFamily="34" charset="0"/>
              <a:buChar char="•"/>
            </a:pPr>
            <a:r>
              <a:rPr lang="en-GB" b="0" i="0" dirty="0">
                <a:solidFill>
                  <a:srgbClr val="212B32"/>
                </a:solidFill>
                <a:effectLst/>
                <a:latin typeface="Frutiger W01"/>
              </a:rPr>
              <a:t>sometimes be painful</a:t>
            </a:r>
          </a:p>
          <a:p>
            <a:pPr algn="l"/>
            <a:r>
              <a:rPr lang="en-GB" b="0" i="0" dirty="0">
                <a:solidFill>
                  <a:srgbClr val="212B32"/>
                </a:solidFill>
                <a:effectLst/>
                <a:latin typeface="Frutiger W01"/>
              </a:rPr>
              <a:t>It stops being contagious:</a:t>
            </a:r>
          </a:p>
          <a:p>
            <a:pPr algn="l">
              <a:buFont typeface="Arial" panose="020B0604020202020204" pitchFamily="34" charset="0"/>
              <a:buChar char="•"/>
            </a:pPr>
            <a:r>
              <a:rPr lang="en-GB" b="0" i="0" dirty="0">
                <a:solidFill>
                  <a:srgbClr val="212B32"/>
                </a:solidFill>
                <a:effectLst/>
                <a:latin typeface="Frutiger W01"/>
              </a:rPr>
              <a:t>48 hours after you start using hydrogen peroxide cream or antibiotics prescribed by your GP</a:t>
            </a:r>
          </a:p>
          <a:p>
            <a:pPr algn="l">
              <a:buFont typeface="Arial" panose="020B0604020202020204" pitchFamily="34" charset="0"/>
              <a:buChar char="•"/>
            </a:pPr>
            <a:r>
              <a:rPr lang="en-GB" b="0" i="0" dirty="0">
                <a:solidFill>
                  <a:srgbClr val="212B32"/>
                </a:solidFill>
                <a:effectLst/>
                <a:latin typeface="Frutiger W01"/>
              </a:rPr>
              <a:t>when the patches dry out and crust over (if you do not get treatment)</a:t>
            </a:r>
          </a:p>
          <a:p>
            <a:endParaRPr lang="en-GB" dirty="0"/>
          </a:p>
          <a:p>
            <a:endParaRPr lang="en-GB" dirty="0"/>
          </a:p>
          <a:p>
            <a:r>
              <a:rPr lang="en-GB" dirty="0"/>
              <a:t>Are there other urinary symptoms: ☐ Urgency ☐ Frequency ☐ Visible haematuria ☐ Suprapubic pain/tenderness </a:t>
            </a:r>
          </a:p>
        </p:txBody>
      </p:sp>
      <p:sp>
        <p:nvSpPr>
          <p:cNvPr id="4" name="Slide Number Placeholder 3"/>
          <p:cNvSpPr>
            <a:spLocks noGrp="1"/>
          </p:cNvSpPr>
          <p:nvPr>
            <p:ph type="sldNum" sz="quarter" idx="5"/>
          </p:nvPr>
        </p:nvSpPr>
        <p:spPr/>
        <p:txBody>
          <a:bodyPr/>
          <a:lstStyle/>
          <a:p>
            <a:fld id="{2E91FC82-6C9C-4C4D-9D04-2DFB3B875079}" type="slidenum">
              <a:rPr lang="en-GB" smtClean="0"/>
              <a:t>12</a:t>
            </a:fld>
            <a:endParaRPr lang="en-GB"/>
          </a:p>
        </p:txBody>
      </p:sp>
    </p:spTree>
    <p:extLst>
      <p:ext uri="{BB962C8B-B14F-4D97-AF65-F5344CB8AC3E}">
        <p14:creationId xmlns:p14="http://schemas.microsoft.com/office/powerpoint/2010/main" val="1586657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13</a:t>
            </a:fld>
            <a:endParaRPr lang="en-GB"/>
          </a:p>
        </p:txBody>
      </p:sp>
    </p:spTree>
    <p:extLst>
      <p:ext uri="{BB962C8B-B14F-4D97-AF65-F5344CB8AC3E}">
        <p14:creationId xmlns:p14="http://schemas.microsoft.com/office/powerpoint/2010/main" val="117640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14</a:t>
            </a:fld>
            <a:endParaRPr lang="en-GB"/>
          </a:p>
        </p:txBody>
      </p:sp>
    </p:spTree>
    <p:extLst>
      <p:ext uri="{BB962C8B-B14F-4D97-AF65-F5344CB8AC3E}">
        <p14:creationId xmlns:p14="http://schemas.microsoft.com/office/powerpoint/2010/main" val="1524289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15</a:t>
            </a:fld>
            <a:endParaRPr lang="en-GB"/>
          </a:p>
        </p:txBody>
      </p:sp>
    </p:spTree>
    <p:extLst>
      <p:ext uri="{BB962C8B-B14F-4D97-AF65-F5344CB8AC3E}">
        <p14:creationId xmlns:p14="http://schemas.microsoft.com/office/powerpoint/2010/main" val="238804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91FC82-6C9C-4C4D-9D04-2DFB3B875079}" type="slidenum">
              <a:rPr lang="en-GB" smtClean="0"/>
              <a:t>16</a:t>
            </a:fld>
            <a:endParaRPr lang="en-GB"/>
          </a:p>
        </p:txBody>
      </p:sp>
    </p:spTree>
    <p:extLst>
      <p:ext uri="{BB962C8B-B14F-4D97-AF65-F5344CB8AC3E}">
        <p14:creationId xmlns:p14="http://schemas.microsoft.com/office/powerpoint/2010/main" val="2766179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17</a:t>
            </a:fld>
            <a:endParaRPr lang="en-GB"/>
          </a:p>
        </p:txBody>
      </p:sp>
    </p:spTree>
    <p:extLst>
      <p:ext uri="{BB962C8B-B14F-4D97-AF65-F5344CB8AC3E}">
        <p14:creationId xmlns:p14="http://schemas.microsoft.com/office/powerpoint/2010/main" val="1648590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18</a:t>
            </a:fld>
            <a:endParaRPr lang="en-GB"/>
          </a:p>
        </p:txBody>
      </p:sp>
    </p:spTree>
    <p:extLst>
      <p:ext uri="{BB962C8B-B14F-4D97-AF65-F5344CB8AC3E}">
        <p14:creationId xmlns:p14="http://schemas.microsoft.com/office/powerpoint/2010/main" val="3451407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19</a:t>
            </a:fld>
            <a:endParaRPr lang="en-GB"/>
          </a:p>
        </p:txBody>
      </p:sp>
    </p:spTree>
    <p:extLst>
      <p:ext uri="{BB962C8B-B14F-4D97-AF65-F5344CB8AC3E}">
        <p14:creationId xmlns:p14="http://schemas.microsoft.com/office/powerpoint/2010/main" val="152562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a:t>
            </a:fld>
            <a:endParaRPr lang="en-GB"/>
          </a:p>
        </p:txBody>
      </p:sp>
    </p:spTree>
    <p:extLst>
      <p:ext uri="{BB962C8B-B14F-4D97-AF65-F5344CB8AC3E}">
        <p14:creationId xmlns:p14="http://schemas.microsoft.com/office/powerpoint/2010/main" val="334633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20</a:t>
            </a:fld>
            <a:endParaRPr lang="en-GB"/>
          </a:p>
        </p:txBody>
      </p:sp>
    </p:spTree>
    <p:extLst>
      <p:ext uri="{BB962C8B-B14F-4D97-AF65-F5344CB8AC3E}">
        <p14:creationId xmlns:p14="http://schemas.microsoft.com/office/powerpoint/2010/main" val="2138443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21</a:t>
            </a:fld>
            <a:endParaRPr lang="en-GB"/>
          </a:p>
        </p:txBody>
      </p:sp>
    </p:spTree>
    <p:extLst>
      <p:ext uri="{BB962C8B-B14F-4D97-AF65-F5344CB8AC3E}">
        <p14:creationId xmlns:p14="http://schemas.microsoft.com/office/powerpoint/2010/main" val="1819160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22</a:t>
            </a:fld>
            <a:endParaRPr lang="en-GB"/>
          </a:p>
        </p:txBody>
      </p:sp>
    </p:spTree>
    <p:extLst>
      <p:ext uri="{BB962C8B-B14F-4D97-AF65-F5344CB8AC3E}">
        <p14:creationId xmlns:p14="http://schemas.microsoft.com/office/powerpoint/2010/main" val="2295556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202A30"/>
                </a:solidFill>
                <a:effectLst/>
                <a:latin typeface="-apple-system"/>
              </a:rPr>
              <a:t>A high-quality record, therefore, needs to:</a:t>
            </a:r>
          </a:p>
          <a:p>
            <a:pPr algn="l" fontAlgn="base">
              <a:buFont typeface="Arial" panose="020B0604020202020204" pitchFamily="34" charset="0"/>
              <a:buChar char="•"/>
            </a:pPr>
            <a:r>
              <a:rPr lang="en-GB" b="0" i="0" dirty="0">
                <a:solidFill>
                  <a:srgbClr val="202A30"/>
                </a:solidFill>
                <a:effectLst/>
                <a:latin typeface="-apple-system"/>
              </a:rPr>
              <a:t>be complete, accurate, relevant, accessible, and timely (CARAT – see Annex A)</a:t>
            </a:r>
          </a:p>
          <a:p>
            <a:pPr algn="l" fontAlgn="base">
              <a:buFont typeface="Arial" panose="020B0604020202020204" pitchFamily="34" charset="0"/>
              <a:buChar char="•"/>
            </a:pPr>
            <a:r>
              <a:rPr lang="en-GB" b="0" i="0" dirty="0">
                <a:solidFill>
                  <a:srgbClr val="202A30"/>
                </a:solidFill>
                <a:effectLst/>
                <a:latin typeface="-apple-system"/>
              </a:rPr>
              <a:t>enable the effective and reliable presentation of patient information from the patient’s records relating not just to the clinical data but other forms of data such as demographics, appointments, administrative, documentation, etc.</a:t>
            </a:r>
          </a:p>
          <a:p>
            <a:pPr algn="l" fontAlgn="base">
              <a:buFont typeface="Arial" panose="020B0604020202020204" pitchFamily="34" charset="0"/>
              <a:buChar char="•"/>
            </a:pPr>
            <a:r>
              <a:rPr lang="en-GB" b="0" i="0" dirty="0">
                <a:solidFill>
                  <a:srgbClr val="202A30"/>
                </a:solidFill>
                <a:effectLst/>
                <a:latin typeface="-apple-system"/>
              </a:rPr>
              <a:t>allow the data to be arranged in the record to support the purpose for which it is being used. To achieve this there is a complex relationship between how the data is structured, described, and coded (typically using SNOMED CT).  It is important to understand the capabilities of the system in order allow data to be entered to support this aspect of record quality.  This is critical to research and other secondary purposes</a:t>
            </a:r>
          </a:p>
          <a:p>
            <a:pPr algn="l" fontAlgn="base">
              <a:buFont typeface="Arial" panose="020B0604020202020204" pitchFamily="34" charset="0"/>
              <a:buChar char="•"/>
            </a:pPr>
            <a:r>
              <a:rPr lang="en-GB" b="0" i="0" dirty="0">
                <a:solidFill>
                  <a:srgbClr val="202A30"/>
                </a:solidFill>
                <a:effectLst/>
                <a:latin typeface="-apple-system"/>
              </a:rPr>
              <a:t>capture information relating to a consultation which can be in the form of highly descriptive narrative content and context, or highly structured clinical data in the form of a clinical vocabulary such as the SNOMED CT</a:t>
            </a:r>
          </a:p>
          <a:p>
            <a:pPr algn="l" fontAlgn="base">
              <a:buFont typeface="Arial" panose="020B0604020202020204" pitchFamily="34" charset="0"/>
              <a:buChar char="•"/>
            </a:pPr>
            <a:r>
              <a:rPr lang="en-GB" b="0" i="0" dirty="0">
                <a:solidFill>
                  <a:srgbClr val="202A30"/>
                </a:solidFill>
                <a:effectLst/>
                <a:latin typeface="-apple-system"/>
              </a:rPr>
              <a:t>allow the recording and automation of clinical and non-clinical data entry through tools designed to facilitate this such as templates, concepts, protocols etc.</a:t>
            </a:r>
          </a:p>
          <a:p>
            <a:pPr algn="l" fontAlgn="base">
              <a:buFont typeface="Arial" panose="020B0604020202020204" pitchFamily="34" charset="0"/>
              <a:buChar char="•"/>
            </a:pPr>
            <a:r>
              <a:rPr lang="en-GB" b="0" i="0" dirty="0">
                <a:solidFill>
                  <a:srgbClr val="202A30"/>
                </a:solidFill>
                <a:effectLst/>
                <a:latin typeface="-apple-system"/>
              </a:rPr>
              <a:t>be in a format that allows IT systems across the health and care sector to communicate with each other. (This is beyond the scope of this guidance but organisations such as the </a:t>
            </a:r>
            <a:r>
              <a:rPr lang="en-GB" b="0" i="0" u="sng" dirty="0">
                <a:solidFill>
                  <a:srgbClr val="005EB8"/>
                </a:solidFill>
                <a:effectLst/>
                <a:latin typeface="-apple-system"/>
                <a:hlinkClick r:id="rId3"/>
              </a:rPr>
              <a:t>Professional Records Standards Body</a:t>
            </a:r>
            <a:r>
              <a:rPr lang="en-GB" b="0" i="0" dirty="0">
                <a:solidFill>
                  <a:srgbClr val="202A30"/>
                </a:solidFill>
                <a:effectLst/>
                <a:latin typeface="-apple-system"/>
              </a:rPr>
              <a:t> provide standards to improve data quality and interoperability for precisely this purpose. It is important that the data is of the correct format, abides by the standards and is of sufficient quality to facilitate this purpose) </a:t>
            </a:r>
          </a:p>
          <a:p>
            <a:endParaRPr lang="en-GB" dirty="0"/>
          </a:p>
        </p:txBody>
      </p:sp>
      <p:sp>
        <p:nvSpPr>
          <p:cNvPr id="4" name="Slide Number Placeholder 3"/>
          <p:cNvSpPr>
            <a:spLocks noGrp="1"/>
          </p:cNvSpPr>
          <p:nvPr>
            <p:ph type="sldNum" sz="quarter" idx="5"/>
          </p:nvPr>
        </p:nvSpPr>
        <p:spPr/>
        <p:txBody>
          <a:bodyPr/>
          <a:lstStyle/>
          <a:p>
            <a:fld id="{2E91FC82-6C9C-4C4D-9D04-2DFB3B875079}" type="slidenum">
              <a:rPr lang="en-GB" smtClean="0"/>
              <a:t>23</a:t>
            </a:fld>
            <a:endParaRPr lang="en-GB"/>
          </a:p>
        </p:txBody>
      </p:sp>
    </p:spTree>
    <p:extLst>
      <p:ext uri="{BB962C8B-B14F-4D97-AF65-F5344CB8AC3E}">
        <p14:creationId xmlns:p14="http://schemas.microsoft.com/office/powerpoint/2010/main" val="753974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24</a:t>
            </a:fld>
            <a:endParaRPr lang="en-GB"/>
          </a:p>
        </p:txBody>
      </p:sp>
    </p:spTree>
    <p:extLst>
      <p:ext uri="{BB962C8B-B14F-4D97-AF65-F5344CB8AC3E}">
        <p14:creationId xmlns:p14="http://schemas.microsoft.com/office/powerpoint/2010/main" val="413784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25</a:t>
            </a:fld>
            <a:endParaRPr lang="en-GB"/>
          </a:p>
        </p:txBody>
      </p:sp>
    </p:spTree>
    <p:extLst>
      <p:ext uri="{BB962C8B-B14F-4D97-AF65-F5344CB8AC3E}">
        <p14:creationId xmlns:p14="http://schemas.microsoft.com/office/powerpoint/2010/main" val="2035205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26</a:t>
            </a:fld>
            <a:endParaRPr lang="en-GB"/>
          </a:p>
        </p:txBody>
      </p:sp>
    </p:spTree>
    <p:extLst>
      <p:ext uri="{BB962C8B-B14F-4D97-AF65-F5344CB8AC3E}">
        <p14:creationId xmlns:p14="http://schemas.microsoft.com/office/powerpoint/2010/main" val="3873806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27</a:t>
            </a:fld>
            <a:endParaRPr lang="en-GB"/>
          </a:p>
        </p:txBody>
      </p:sp>
    </p:spTree>
    <p:extLst>
      <p:ext uri="{BB962C8B-B14F-4D97-AF65-F5344CB8AC3E}">
        <p14:creationId xmlns:p14="http://schemas.microsoft.com/office/powerpoint/2010/main" val="3289024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28</a:t>
            </a:fld>
            <a:endParaRPr lang="en-GB"/>
          </a:p>
        </p:txBody>
      </p:sp>
    </p:spTree>
    <p:extLst>
      <p:ext uri="{BB962C8B-B14F-4D97-AF65-F5344CB8AC3E}">
        <p14:creationId xmlns:p14="http://schemas.microsoft.com/office/powerpoint/2010/main" val="1197315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29</a:t>
            </a:fld>
            <a:endParaRPr lang="en-GB"/>
          </a:p>
        </p:txBody>
      </p:sp>
    </p:spTree>
    <p:extLst>
      <p:ext uri="{BB962C8B-B14F-4D97-AF65-F5344CB8AC3E}">
        <p14:creationId xmlns:p14="http://schemas.microsoft.com/office/powerpoint/2010/main" val="26418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a:t>
            </a:fld>
            <a:endParaRPr lang="en-GB"/>
          </a:p>
        </p:txBody>
      </p:sp>
    </p:spTree>
    <p:extLst>
      <p:ext uri="{BB962C8B-B14F-4D97-AF65-F5344CB8AC3E}">
        <p14:creationId xmlns:p14="http://schemas.microsoft.com/office/powerpoint/2010/main" val="2412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30</a:t>
            </a:fld>
            <a:endParaRPr lang="en-GB"/>
          </a:p>
        </p:txBody>
      </p:sp>
    </p:spTree>
    <p:extLst>
      <p:ext uri="{BB962C8B-B14F-4D97-AF65-F5344CB8AC3E}">
        <p14:creationId xmlns:p14="http://schemas.microsoft.com/office/powerpoint/2010/main" val="691831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31</a:t>
            </a:fld>
            <a:endParaRPr lang="en-GB"/>
          </a:p>
        </p:txBody>
      </p:sp>
    </p:spTree>
    <p:extLst>
      <p:ext uri="{BB962C8B-B14F-4D97-AF65-F5344CB8AC3E}">
        <p14:creationId xmlns:p14="http://schemas.microsoft.com/office/powerpoint/2010/main" val="2124532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32</a:t>
            </a:fld>
            <a:endParaRPr lang="en-GB"/>
          </a:p>
        </p:txBody>
      </p:sp>
    </p:spTree>
    <p:extLst>
      <p:ext uri="{BB962C8B-B14F-4D97-AF65-F5344CB8AC3E}">
        <p14:creationId xmlns:p14="http://schemas.microsoft.com/office/powerpoint/2010/main" val="1223389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33</a:t>
            </a:fld>
            <a:endParaRPr lang="en-GB"/>
          </a:p>
        </p:txBody>
      </p:sp>
    </p:spTree>
    <p:extLst>
      <p:ext uri="{BB962C8B-B14F-4D97-AF65-F5344CB8AC3E}">
        <p14:creationId xmlns:p14="http://schemas.microsoft.com/office/powerpoint/2010/main" val="2171881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Tympanosclerosis can be caused by trauma, infection or surgery.  Can cause hearing loss</a:t>
            </a:r>
          </a:p>
          <a:p>
            <a:endParaRPr lang="en-GB" dirty="0"/>
          </a:p>
          <a:p>
            <a:r>
              <a:rPr lang="en-GB" dirty="0"/>
              <a:t>Erythema, bulging each drum can indicate infection</a:t>
            </a:r>
          </a:p>
          <a:p>
            <a:endParaRPr lang="en-GB" dirty="0"/>
          </a:p>
          <a:p>
            <a:r>
              <a:rPr lang="en-GB" dirty="0"/>
              <a:t>Dull, retractions to ear drum can be an indication of allergy or trauma or infection.  Can also be seen in </a:t>
            </a:r>
            <a:r>
              <a:rPr lang="en-GB" dirty="0" err="1"/>
              <a:t>eustatian</a:t>
            </a:r>
            <a:r>
              <a:rPr lang="en-GB" dirty="0"/>
              <a:t> tube disruption like a pressure issue</a:t>
            </a:r>
          </a:p>
        </p:txBody>
      </p:sp>
      <p:sp>
        <p:nvSpPr>
          <p:cNvPr id="4" name="Slide Number Placeholder 3"/>
          <p:cNvSpPr>
            <a:spLocks noGrp="1"/>
          </p:cNvSpPr>
          <p:nvPr>
            <p:ph type="sldNum" sz="quarter" idx="5"/>
          </p:nvPr>
        </p:nvSpPr>
        <p:spPr/>
        <p:txBody>
          <a:bodyPr/>
          <a:lstStyle/>
          <a:p>
            <a:fld id="{2E91FC82-6C9C-4C4D-9D04-2DFB3B875079}" type="slidenum">
              <a:rPr lang="en-GB" smtClean="0"/>
              <a:t>34</a:t>
            </a:fld>
            <a:endParaRPr lang="en-GB"/>
          </a:p>
        </p:txBody>
      </p:sp>
    </p:spTree>
    <p:extLst>
      <p:ext uri="{BB962C8B-B14F-4D97-AF65-F5344CB8AC3E}">
        <p14:creationId xmlns:p14="http://schemas.microsoft.com/office/powerpoint/2010/main" val="1240103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35</a:t>
            </a:fld>
            <a:endParaRPr lang="en-GB"/>
          </a:p>
        </p:txBody>
      </p:sp>
    </p:spTree>
    <p:extLst>
      <p:ext uri="{BB962C8B-B14F-4D97-AF65-F5344CB8AC3E}">
        <p14:creationId xmlns:p14="http://schemas.microsoft.com/office/powerpoint/2010/main" val="3539483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36</a:t>
            </a:fld>
            <a:endParaRPr lang="en-GB"/>
          </a:p>
        </p:txBody>
      </p:sp>
    </p:spTree>
    <p:extLst>
      <p:ext uri="{BB962C8B-B14F-4D97-AF65-F5344CB8AC3E}">
        <p14:creationId xmlns:p14="http://schemas.microsoft.com/office/powerpoint/2010/main" val="4272767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37</a:t>
            </a:fld>
            <a:endParaRPr lang="en-GB"/>
          </a:p>
        </p:txBody>
      </p:sp>
    </p:spTree>
    <p:extLst>
      <p:ext uri="{BB962C8B-B14F-4D97-AF65-F5344CB8AC3E}">
        <p14:creationId xmlns:p14="http://schemas.microsoft.com/office/powerpoint/2010/main" val="1044480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38</a:t>
            </a:fld>
            <a:endParaRPr lang="en-GB"/>
          </a:p>
        </p:txBody>
      </p:sp>
    </p:spTree>
    <p:extLst>
      <p:ext uri="{BB962C8B-B14F-4D97-AF65-F5344CB8AC3E}">
        <p14:creationId xmlns:p14="http://schemas.microsoft.com/office/powerpoint/2010/main" val="2824103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39</a:t>
            </a:fld>
            <a:endParaRPr lang="en-GB"/>
          </a:p>
        </p:txBody>
      </p:sp>
    </p:spTree>
    <p:extLst>
      <p:ext uri="{BB962C8B-B14F-4D97-AF65-F5344CB8AC3E}">
        <p14:creationId xmlns:p14="http://schemas.microsoft.com/office/powerpoint/2010/main" val="2498200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Read the service specification, clinical pathways, draft Patient Group Directions and protocol as well as the FAQs on the Community Pharmacy England website (cpe.org.uk/</a:t>
            </a:r>
            <a:r>
              <a:rPr lang="en-GB" dirty="0" err="1"/>
              <a:t>pharmacyfirst</a:t>
            </a:r>
            <a:r>
              <a:rPr lang="en-GB" dirty="0"/>
              <a:t>) so that you understand the service requirements. 2. Complete the Manage Your Service (MYS) portal declaration to declare that you agree to the terms and scope of the three elements of the pharmacy First service (NHS Referrals for Minor Illness, Urgent Medicine Supply and the Clinical Pathway Consultations), with approval from head office, if that is applicable. The deadline for making this declaration is 11.59pm on 30th January 2024; however if you register by 11.59pm on 31st December 2023 you will receive the payment on 1st February 2024 (if you register after this date but by 11.59pm on 30th January 2024, you will receive the payment on 1st March 2024 instead)</a:t>
            </a:r>
          </a:p>
          <a:p>
            <a:r>
              <a:rPr lang="en-GB" dirty="0"/>
              <a:t>Start to develop a Standard Operating Procedure (SOP) for the service. When developing or updating your CPCS SOP, include the process for escalation of any clinical and non-clinical issues identified. The pharmacy must have available, signposting details, details for changing the pharmacy’s DoS profile, contact details for local out of hours and urgent care providers and contact details of the local commissioner of the service. 5. If you haven’t already got one, place an order for an otoscope (this does not apply to distance selling pharmacies (DSPs)). Guidance on selecting a suitable otoscope can be found in Annex C of the service specification. 6. Start to consider which IT system you will select and contract with to make your clinical records for the service. Information on IT systems that will be available to support the service is available at cpe.org.uk/</a:t>
            </a:r>
            <a:r>
              <a:rPr lang="en-GB" dirty="0" err="1"/>
              <a:t>pharmacyfirst</a:t>
            </a:r>
            <a:r>
              <a:rPr lang="en-GB" dirty="0"/>
              <a:t>. 7. Start to make a training plan with the pharmacists who will be providing the service to ensure that when the service starts, they are competent to provide the service including the use of an otoscope (except for DSPs) and be familiar with the clinical pathways, clinical protocol and PGDs. 8. Brief all staff on the service so they are aware that the pharmacy will start to provide the service in the near future; consider using our summary briefing to assist with this</a:t>
            </a:r>
          </a:p>
          <a:p>
            <a:endParaRPr lang="en-GB" dirty="0"/>
          </a:p>
        </p:txBody>
      </p:sp>
      <p:sp>
        <p:nvSpPr>
          <p:cNvPr id="4" name="Slide Number Placeholder 3"/>
          <p:cNvSpPr>
            <a:spLocks noGrp="1"/>
          </p:cNvSpPr>
          <p:nvPr>
            <p:ph type="sldNum" sz="quarter" idx="5"/>
          </p:nvPr>
        </p:nvSpPr>
        <p:spPr/>
        <p:txBody>
          <a:bodyPr/>
          <a:lstStyle/>
          <a:p>
            <a:fld id="{2E91FC82-6C9C-4C4D-9D04-2DFB3B875079}" type="slidenum">
              <a:rPr lang="en-GB" smtClean="0"/>
              <a:t>4</a:t>
            </a:fld>
            <a:endParaRPr lang="en-GB"/>
          </a:p>
        </p:txBody>
      </p:sp>
    </p:spTree>
    <p:extLst>
      <p:ext uri="{BB962C8B-B14F-4D97-AF65-F5344CB8AC3E}">
        <p14:creationId xmlns:p14="http://schemas.microsoft.com/office/powerpoint/2010/main" val="155642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40</a:t>
            </a:fld>
            <a:endParaRPr lang="en-GB"/>
          </a:p>
        </p:txBody>
      </p:sp>
    </p:spTree>
    <p:extLst>
      <p:ext uri="{BB962C8B-B14F-4D97-AF65-F5344CB8AC3E}">
        <p14:creationId xmlns:p14="http://schemas.microsoft.com/office/powerpoint/2010/main" val="860038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41</a:t>
            </a:fld>
            <a:endParaRPr lang="en-GB"/>
          </a:p>
        </p:txBody>
      </p:sp>
    </p:spTree>
    <p:extLst>
      <p:ext uri="{BB962C8B-B14F-4D97-AF65-F5344CB8AC3E}">
        <p14:creationId xmlns:p14="http://schemas.microsoft.com/office/powerpoint/2010/main" val="91889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5</a:t>
            </a:fld>
            <a:endParaRPr lang="en-GB"/>
          </a:p>
        </p:txBody>
      </p:sp>
    </p:spTree>
    <p:extLst>
      <p:ext uri="{BB962C8B-B14F-4D97-AF65-F5344CB8AC3E}">
        <p14:creationId xmlns:p14="http://schemas.microsoft.com/office/powerpoint/2010/main" val="86457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6</a:t>
            </a:fld>
            <a:endParaRPr lang="en-GB"/>
          </a:p>
        </p:txBody>
      </p:sp>
    </p:spTree>
    <p:extLst>
      <p:ext uri="{BB962C8B-B14F-4D97-AF65-F5344CB8AC3E}">
        <p14:creationId xmlns:p14="http://schemas.microsoft.com/office/powerpoint/2010/main" val="1588868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1FC82-6C9C-4C4D-9D04-2DFB3B875079}" type="slidenum">
              <a:rPr lang="en-GB" smtClean="0"/>
              <a:t>7</a:t>
            </a:fld>
            <a:endParaRPr lang="en-GB"/>
          </a:p>
        </p:txBody>
      </p:sp>
    </p:spTree>
    <p:extLst>
      <p:ext uri="{BB962C8B-B14F-4D97-AF65-F5344CB8AC3E}">
        <p14:creationId xmlns:p14="http://schemas.microsoft.com/office/powerpoint/2010/main" val="376387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BP, HR, RR, Conscious level, Oxygen saturation, temperature</a:t>
            </a:r>
          </a:p>
          <a:p>
            <a:endParaRPr lang="en-GB" dirty="0"/>
          </a:p>
          <a:p>
            <a:r>
              <a:rPr lang="en-GB" dirty="0"/>
              <a:t>5Cs:  Clarity, </a:t>
            </a:r>
            <a:r>
              <a:rPr lang="en-GB" dirty="0" err="1"/>
              <a:t>Consciseness</a:t>
            </a:r>
            <a:r>
              <a:rPr lang="en-GB" dirty="0"/>
              <a:t>, </a:t>
            </a:r>
            <a:r>
              <a:rPr lang="en-GB" dirty="0" err="1"/>
              <a:t>Contemperaneous</a:t>
            </a:r>
            <a:r>
              <a:rPr lang="en-GB" dirty="0"/>
              <a:t>, Completeness, Confidentiality</a:t>
            </a:r>
          </a:p>
          <a:p>
            <a:endParaRPr lang="en-GB" dirty="0"/>
          </a:p>
          <a:p>
            <a:r>
              <a:rPr lang="en-GB" dirty="0"/>
              <a:t>11. 88-92</a:t>
            </a:r>
          </a:p>
          <a:p>
            <a:endParaRPr lang="en-GB" dirty="0"/>
          </a:p>
          <a:p>
            <a:r>
              <a:rPr lang="en-GB" dirty="0"/>
              <a:t>ACVPU – Alert, Confusion, Responding to voice, Response to pain, Unresponsive or unconscious</a:t>
            </a:r>
          </a:p>
        </p:txBody>
      </p:sp>
      <p:sp>
        <p:nvSpPr>
          <p:cNvPr id="4" name="Slide Number Placeholder 3"/>
          <p:cNvSpPr>
            <a:spLocks noGrp="1"/>
          </p:cNvSpPr>
          <p:nvPr>
            <p:ph type="sldNum" sz="quarter" idx="5"/>
          </p:nvPr>
        </p:nvSpPr>
        <p:spPr/>
        <p:txBody>
          <a:bodyPr/>
          <a:lstStyle/>
          <a:p>
            <a:fld id="{2E91FC82-6C9C-4C4D-9D04-2DFB3B875079}" type="slidenum">
              <a:rPr lang="en-GB" smtClean="0"/>
              <a:t>8</a:t>
            </a:fld>
            <a:endParaRPr lang="en-GB"/>
          </a:p>
        </p:txBody>
      </p:sp>
    </p:spTree>
    <p:extLst>
      <p:ext uri="{BB962C8B-B14F-4D97-AF65-F5344CB8AC3E}">
        <p14:creationId xmlns:p14="http://schemas.microsoft.com/office/powerpoint/2010/main" val="2236086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91FC82-6C9C-4C4D-9D04-2DFB3B875079}" type="slidenum">
              <a:rPr lang="en-GB" smtClean="0"/>
              <a:t>9</a:t>
            </a:fld>
            <a:endParaRPr lang="en-GB"/>
          </a:p>
        </p:txBody>
      </p:sp>
    </p:spTree>
    <p:extLst>
      <p:ext uri="{BB962C8B-B14F-4D97-AF65-F5344CB8AC3E}">
        <p14:creationId xmlns:p14="http://schemas.microsoft.com/office/powerpoint/2010/main" val="229640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DB29F2-68FB-4F65-AC94-DA5A122145A8}" type="datetimeFigureOut">
              <a:rPr lang="en-GB" smtClean="0"/>
              <a:t>02/02/2024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184141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DB29F2-68FB-4F65-AC94-DA5A122145A8}" type="datetimeFigureOut">
              <a:rPr lang="en-GB" smtClean="0"/>
              <a:t>02/02/2024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319958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EDB29F2-68FB-4F65-AC94-DA5A122145A8}" type="datetimeFigureOut">
              <a:rPr lang="en-GB" smtClean="0"/>
              <a:t>02/02/2024</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386966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DB29F2-68FB-4F65-AC94-DA5A122145A8}" type="datetimeFigureOut">
              <a:rPr lang="en-GB" smtClean="0"/>
              <a:t>02/02/2024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333304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EDB29F2-68FB-4F65-AC94-DA5A122145A8}" type="datetimeFigureOut">
              <a:rPr lang="en-GB" smtClean="0"/>
              <a:t>02/02/2024</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9A7F00B-AC7F-427B-927E-B732537755B3}" type="slidenum">
              <a:rPr lang="en-GB" smtClean="0"/>
              <a:t>‹#›</a:t>
            </a:fld>
            <a:endParaRPr lang="en-GB"/>
          </a:p>
        </p:txBody>
      </p:sp>
    </p:spTree>
    <p:extLst>
      <p:ext uri="{BB962C8B-B14F-4D97-AF65-F5344CB8AC3E}">
        <p14:creationId xmlns:p14="http://schemas.microsoft.com/office/powerpoint/2010/main" val="33314857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DB29F2-68FB-4F65-AC94-DA5A122145A8}" type="datetimeFigureOut">
              <a:rPr lang="en-GB" smtClean="0"/>
              <a:t>02/02/2024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121915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DB29F2-68FB-4F65-AC94-DA5A122145A8}" type="datetimeFigureOut">
              <a:rPr lang="en-GB" smtClean="0"/>
              <a:t>02/02/2024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226483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DB29F2-68FB-4F65-AC94-DA5A122145A8}" type="datetimeFigureOut">
              <a:rPr lang="en-GB" smtClean="0"/>
              <a:t>02/02/2024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226166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B29F2-68FB-4F65-AC94-DA5A122145A8}" type="datetimeFigureOut">
              <a:rPr lang="en-GB" smtClean="0"/>
              <a:t>02/02/2024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3469942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DB29F2-68FB-4F65-AC94-DA5A122145A8}" type="datetimeFigureOut">
              <a:rPr lang="en-GB" smtClean="0"/>
              <a:t>02/02/2024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131583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DB29F2-68FB-4F65-AC94-DA5A122145A8}" type="datetimeFigureOut">
              <a:rPr lang="en-GB" smtClean="0"/>
              <a:t>02/02/2024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A7F00B-AC7F-427B-927E-B732537755B3}" type="slidenum">
              <a:rPr lang="en-GB" smtClean="0"/>
              <a:t>‹#›</a:t>
            </a:fld>
            <a:endParaRPr lang="en-GB"/>
          </a:p>
        </p:txBody>
      </p:sp>
    </p:spTree>
    <p:extLst>
      <p:ext uri="{BB962C8B-B14F-4D97-AF65-F5344CB8AC3E}">
        <p14:creationId xmlns:p14="http://schemas.microsoft.com/office/powerpoint/2010/main" val="157685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EDB29F2-68FB-4F65-AC94-DA5A122145A8}" type="datetimeFigureOut">
              <a:rPr lang="en-GB" smtClean="0"/>
              <a:t>02/02/2024</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59A7F00B-AC7F-427B-927E-B732537755B3}" type="slidenum">
              <a:rPr lang="en-GB" smtClean="0"/>
              <a:t>‹#›</a:t>
            </a:fld>
            <a:endParaRPr lang="en-GB"/>
          </a:p>
        </p:txBody>
      </p:sp>
    </p:spTree>
    <p:extLst>
      <p:ext uri="{BB962C8B-B14F-4D97-AF65-F5344CB8AC3E}">
        <p14:creationId xmlns:p14="http://schemas.microsoft.com/office/powerpoint/2010/main" val="39038544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9F90-F057-B119-D6C4-4D63470AE385}"/>
              </a:ext>
            </a:extLst>
          </p:cNvPr>
          <p:cNvSpPr>
            <a:spLocks noGrp="1"/>
          </p:cNvSpPr>
          <p:nvPr>
            <p:ph type="ctrTitle"/>
          </p:nvPr>
        </p:nvSpPr>
        <p:spPr/>
        <p:txBody>
          <a:bodyPr/>
          <a:lstStyle/>
          <a:p>
            <a:r>
              <a:rPr lang="en-GB" dirty="0"/>
              <a:t>Pharmacy first common conditions</a:t>
            </a:r>
          </a:p>
        </p:txBody>
      </p:sp>
      <p:sp>
        <p:nvSpPr>
          <p:cNvPr id="4" name="Subtitle 3">
            <a:extLst>
              <a:ext uri="{FF2B5EF4-FFF2-40B4-BE49-F238E27FC236}">
                <a16:creationId xmlns:a16="http://schemas.microsoft.com/office/drawing/2014/main" id="{EC7D8775-97B7-3026-9CB1-A1D6473BA690}"/>
              </a:ext>
            </a:extLst>
          </p:cNvPr>
          <p:cNvSpPr>
            <a:spLocks noGrp="1"/>
          </p:cNvSpPr>
          <p:nvPr>
            <p:ph type="subTitle" idx="1"/>
          </p:nvPr>
        </p:nvSpPr>
        <p:spPr/>
        <p:txBody>
          <a:bodyPr/>
          <a:lstStyle/>
          <a:p>
            <a:r>
              <a:rPr lang="en-GB" dirty="0"/>
              <a:t>Sandie Keall</a:t>
            </a:r>
          </a:p>
        </p:txBody>
      </p:sp>
    </p:spTree>
    <p:extLst>
      <p:ext uri="{BB962C8B-B14F-4D97-AF65-F5344CB8AC3E}">
        <p14:creationId xmlns:p14="http://schemas.microsoft.com/office/powerpoint/2010/main" val="1373680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1225-51D1-58E5-E43C-53AB00B67580}"/>
              </a:ext>
            </a:extLst>
          </p:cNvPr>
          <p:cNvSpPr>
            <a:spLocks noGrp="1"/>
          </p:cNvSpPr>
          <p:nvPr>
            <p:ph type="title"/>
          </p:nvPr>
        </p:nvSpPr>
        <p:spPr/>
        <p:txBody>
          <a:bodyPr/>
          <a:lstStyle/>
          <a:p>
            <a:r>
              <a:rPr lang="en-GB" dirty="0" err="1"/>
              <a:t>SOCrates</a:t>
            </a:r>
            <a:endParaRPr lang="en-GB" dirty="0"/>
          </a:p>
        </p:txBody>
      </p:sp>
      <p:sp>
        <p:nvSpPr>
          <p:cNvPr id="3" name="Text Placeholder 2">
            <a:extLst>
              <a:ext uri="{FF2B5EF4-FFF2-40B4-BE49-F238E27FC236}">
                <a16:creationId xmlns:a16="http://schemas.microsoft.com/office/drawing/2014/main" id="{FE0CC5AB-D85A-C499-AC9C-D34327C9D39E}"/>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66354692-03DD-F95D-ED60-37D52B373BC4}"/>
              </a:ext>
            </a:extLst>
          </p:cNvPr>
          <p:cNvSpPr>
            <a:spLocks noGrp="1"/>
          </p:cNvSpPr>
          <p:nvPr>
            <p:ph sz="half" idx="2"/>
          </p:nvPr>
        </p:nvSpPr>
        <p:spPr/>
        <p:txBody>
          <a:bodyPr/>
          <a:lstStyle/>
          <a:p>
            <a:endParaRPr lang="en-GB"/>
          </a:p>
        </p:txBody>
      </p:sp>
      <p:sp>
        <p:nvSpPr>
          <p:cNvPr id="5" name="Text Placeholder 4">
            <a:extLst>
              <a:ext uri="{FF2B5EF4-FFF2-40B4-BE49-F238E27FC236}">
                <a16:creationId xmlns:a16="http://schemas.microsoft.com/office/drawing/2014/main" id="{55ECD0D9-CEE4-83D5-8182-33B552DA5B16}"/>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9B1783B8-0DAD-F53D-4B98-7026599166A3}"/>
              </a:ext>
            </a:extLst>
          </p:cNvPr>
          <p:cNvSpPr>
            <a:spLocks noGrp="1"/>
          </p:cNvSpPr>
          <p:nvPr>
            <p:ph sz="quarter" idx="4"/>
          </p:nvPr>
        </p:nvSpPr>
        <p:spPr/>
        <p:txBody>
          <a:bodyPr/>
          <a:lstStyle/>
          <a:p>
            <a:endParaRPr lang="en-GB"/>
          </a:p>
        </p:txBody>
      </p:sp>
      <p:pic>
        <p:nvPicPr>
          <p:cNvPr id="6146" name="Picture 2" descr="PPT - Section 3: Greek Achievements PowerPoint Presentation, free ...">
            <a:extLst>
              <a:ext uri="{FF2B5EF4-FFF2-40B4-BE49-F238E27FC236}">
                <a16:creationId xmlns:a16="http://schemas.microsoft.com/office/drawing/2014/main" id="{B527F504-DF4A-9A73-E9CB-4124D254D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82" y="1920199"/>
            <a:ext cx="5808789" cy="4562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562032F-2BA0-2B36-92F1-748DA3BC880F}"/>
              </a:ext>
            </a:extLst>
          </p:cNvPr>
          <p:cNvPicPr>
            <a:picLocks noChangeAspect="1"/>
          </p:cNvPicPr>
          <p:nvPr/>
        </p:nvPicPr>
        <p:blipFill>
          <a:blip r:embed="rId4"/>
          <a:stretch>
            <a:fillRect/>
          </a:stretch>
        </p:blipFill>
        <p:spPr>
          <a:xfrm>
            <a:off x="6230114" y="1913470"/>
            <a:ext cx="5613543" cy="4562476"/>
          </a:xfrm>
          <a:prstGeom prst="rect">
            <a:avLst/>
          </a:prstGeom>
        </p:spPr>
      </p:pic>
    </p:spTree>
    <p:extLst>
      <p:ext uri="{BB962C8B-B14F-4D97-AF65-F5344CB8AC3E}">
        <p14:creationId xmlns:p14="http://schemas.microsoft.com/office/powerpoint/2010/main" val="316499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60D17E7-3F6A-846C-0A60-C62468D5A094}"/>
              </a:ext>
            </a:extLst>
          </p:cNvPr>
          <p:cNvSpPr/>
          <p:nvPr/>
        </p:nvSpPr>
        <p:spPr>
          <a:xfrm>
            <a:off x="7487920" y="4511040"/>
            <a:ext cx="2641600" cy="1676400"/>
          </a:xfrm>
          <a:prstGeom prst="ellipse">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D7AE91A-6E7A-6EA2-EE8B-C71E90F246C0}"/>
              </a:ext>
            </a:extLst>
          </p:cNvPr>
          <p:cNvSpPr/>
          <p:nvPr/>
        </p:nvSpPr>
        <p:spPr>
          <a:xfrm>
            <a:off x="4658360" y="4541520"/>
            <a:ext cx="2641600" cy="1676400"/>
          </a:xfrm>
          <a:prstGeom prst="ellipse">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19D4195-5AD9-E235-EBE9-C4BC49C721E7}"/>
              </a:ext>
            </a:extLst>
          </p:cNvPr>
          <p:cNvSpPr/>
          <p:nvPr/>
        </p:nvSpPr>
        <p:spPr>
          <a:xfrm>
            <a:off x="1828800" y="4511040"/>
            <a:ext cx="2641600" cy="1676400"/>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6764B4C-5F04-E047-4E24-4C2A1FEEB42F}"/>
              </a:ext>
            </a:extLst>
          </p:cNvPr>
          <p:cNvSpPr/>
          <p:nvPr/>
        </p:nvSpPr>
        <p:spPr>
          <a:xfrm>
            <a:off x="9011662" y="2169160"/>
            <a:ext cx="2641600" cy="167640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AE3011B-0E77-A9F6-411C-D14835F44FB7}"/>
              </a:ext>
            </a:extLst>
          </p:cNvPr>
          <p:cNvSpPr/>
          <p:nvPr/>
        </p:nvSpPr>
        <p:spPr>
          <a:xfrm>
            <a:off x="6167120" y="2169160"/>
            <a:ext cx="2641600" cy="1676400"/>
          </a:xfrm>
          <a:prstGeom prst="ellipse">
            <a:avLst/>
          </a:prstGeom>
          <a:solidFill>
            <a:srgbClr val="CC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86E723F-35AD-9E00-CDB4-D743961AFAD2}"/>
              </a:ext>
            </a:extLst>
          </p:cNvPr>
          <p:cNvSpPr/>
          <p:nvPr/>
        </p:nvSpPr>
        <p:spPr>
          <a:xfrm>
            <a:off x="3393183" y="2169160"/>
            <a:ext cx="2641600" cy="1676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BD5946D-08B2-E3AE-97A1-83FF50F109D5}"/>
              </a:ext>
            </a:extLst>
          </p:cNvPr>
          <p:cNvSpPr/>
          <p:nvPr/>
        </p:nvSpPr>
        <p:spPr>
          <a:xfrm>
            <a:off x="538740" y="2169160"/>
            <a:ext cx="2641600" cy="16764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EA9B038-4B8C-0BA3-5F39-E8E4EEECA65E}"/>
              </a:ext>
            </a:extLst>
          </p:cNvPr>
          <p:cNvSpPr>
            <a:spLocks noGrp="1"/>
          </p:cNvSpPr>
          <p:nvPr>
            <p:ph type="title"/>
          </p:nvPr>
        </p:nvSpPr>
        <p:spPr/>
        <p:txBody>
          <a:bodyPr/>
          <a:lstStyle/>
          <a:p>
            <a:r>
              <a:rPr lang="en-GB" dirty="0"/>
              <a:t>What are the seven conditions?</a:t>
            </a:r>
          </a:p>
        </p:txBody>
      </p:sp>
      <p:sp>
        <p:nvSpPr>
          <p:cNvPr id="3" name="Content Placeholder 2">
            <a:extLst>
              <a:ext uri="{FF2B5EF4-FFF2-40B4-BE49-F238E27FC236}">
                <a16:creationId xmlns:a16="http://schemas.microsoft.com/office/drawing/2014/main" id="{8A34F18D-567D-DC13-70B3-A8E77D6A7D48}"/>
              </a:ext>
            </a:extLst>
          </p:cNvPr>
          <p:cNvSpPr>
            <a:spLocks noGrp="1"/>
          </p:cNvSpPr>
          <p:nvPr>
            <p:ph idx="1"/>
          </p:nvPr>
        </p:nvSpPr>
        <p:spPr>
          <a:xfrm>
            <a:off x="405359" y="2011680"/>
            <a:ext cx="11379199" cy="4206240"/>
          </a:xfrm>
        </p:spPr>
        <p:txBody>
          <a:bodyPr>
            <a:normAutofit/>
          </a:bodyPr>
          <a:lstStyle/>
          <a:p>
            <a:pPr marL="0" indent="0">
              <a:buNone/>
            </a:pPr>
            <a:r>
              <a:rPr lang="en-GB" sz="1800" dirty="0"/>
              <a:t>	</a:t>
            </a:r>
          </a:p>
          <a:p>
            <a:pPr marL="0" indent="0">
              <a:lnSpc>
                <a:spcPct val="100000"/>
              </a:lnSpc>
              <a:buNone/>
            </a:pPr>
            <a:r>
              <a:rPr lang="en-GB" sz="1800" dirty="0"/>
              <a:t>                      Sinusitis		                   Sore Throat                             Acute otitis media                         Infected insect bite                                                                                                                                   	</a:t>
            </a:r>
          </a:p>
          <a:p>
            <a:pPr marL="0" indent="0">
              <a:buNone/>
            </a:pPr>
            <a:r>
              <a:rPr lang="en-GB" sz="1800" dirty="0"/>
              <a:t>             12 years and over	               5 years and over                                  1 to 17 years                                 1 year and over      </a:t>
            </a:r>
          </a:p>
          <a:p>
            <a:pPr marL="0" indent="0">
              <a:buNone/>
            </a:pPr>
            <a:endParaRPr lang="en-GB" sz="1800" dirty="0"/>
          </a:p>
          <a:p>
            <a:pPr marL="0" indent="0">
              <a:buNone/>
            </a:pPr>
            <a:endParaRPr lang="en-GB" sz="1800" dirty="0"/>
          </a:p>
          <a:p>
            <a:pPr marL="0" indent="0">
              <a:buNone/>
            </a:pPr>
            <a:r>
              <a:rPr lang="en-GB" sz="1800" dirty="0"/>
              <a:t>			</a:t>
            </a:r>
          </a:p>
          <a:p>
            <a:pPr marL="0" indent="0">
              <a:buNone/>
            </a:pPr>
            <a:r>
              <a:rPr lang="en-GB" sz="1800" dirty="0"/>
              <a:t>		       Impetigo	                                Shingles		   Uncomplicated UTI</a:t>
            </a:r>
          </a:p>
          <a:p>
            <a:pPr marL="0" indent="0">
              <a:buNone/>
            </a:pPr>
            <a:r>
              <a:rPr lang="en-GB" sz="1800" dirty="0"/>
              <a:t>                                          1 year and over                              18 years and over                    Women 16 to 64 years</a:t>
            </a:r>
          </a:p>
        </p:txBody>
      </p:sp>
      <p:sp>
        <p:nvSpPr>
          <p:cNvPr id="12" name="TextBox 11">
            <a:extLst>
              <a:ext uri="{FF2B5EF4-FFF2-40B4-BE49-F238E27FC236}">
                <a16:creationId xmlns:a16="http://schemas.microsoft.com/office/drawing/2014/main" id="{172426CB-2183-DF1D-DD4C-683A23091BA4}"/>
              </a:ext>
            </a:extLst>
          </p:cNvPr>
          <p:cNvSpPr txBox="1"/>
          <p:nvPr/>
        </p:nvSpPr>
        <p:spPr>
          <a:xfrm>
            <a:off x="101600" y="6187440"/>
            <a:ext cx="12090400" cy="646331"/>
          </a:xfrm>
          <a:prstGeom prst="rect">
            <a:avLst/>
          </a:prstGeom>
          <a:noFill/>
        </p:spPr>
        <p:txBody>
          <a:bodyPr wrap="square">
            <a:spAutoFit/>
          </a:bodyPr>
          <a:lstStyle/>
          <a:p>
            <a:r>
              <a:rPr lang="en-GB" dirty="0"/>
              <a:t>https://cpe.org.uk/national-pharmacy-services/advanced-services/pharmacy-first-service/pharmacy-first-clinical-pathways-resources/</a:t>
            </a:r>
          </a:p>
        </p:txBody>
      </p:sp>
    </p:spTree>
    <p:extLst>
      <p:ext uri="{BB962C8B-B14F-4D97-AF65-F5344CB8AC3E}">
        <p14:creationId xmlns:p14="http://schemas.microsoft.com/office/powerpoint/2010/main" val="821985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F927-BB14-AA32-A1FC-8BE6FB92CA5B}"/>
              </a:ext>
            </a:extLst>
          </p:cNvPr>
          <p:cNvSpPr>
            <a:spLocks noGrp="1"/>
          </p:cNvSpPr>
          <p:nvPr>
            <p:ph type="title"/>
          </p:nvPr>
        </p:nvSpPr>
        <p:spPr/>
        <p:txBody>
          <a:bodyPr/>
          <a:lstStyle/>
          <a:p>
            <a:r>
              <a:rPr lang="en-GB" dirty="0"/>
              <a:t>The seven conditions</a:t>
            </a:r>
          </a:p>
        </p:txBody>
      </p:sp>
      <p:sp>
        <p:nvSpPr>
          <p:cNvPr id="3" name="Content Placeholder 2">
            <a:extLst>
              <a:ext uri="{FF2B5EF4-FFF2-40B4-BE49-F238E27FC236}">
                <a16:creationId xmlns:a16="http://schemas.microsoft.com/office/drawing/2014/main" id="{958098A7-B76A-4BB8-8FBD-8773E2F5AB42}"/>
              </a:ext>
            </a:extLst>
          </p:cNvPr>
          <p:cNvSpPr>
            <a:spLocks noGrp="1"/>
          </p:cNvSpPr>
          <p:nvPr>
            <p:ph sz="half" idx="1"/>
          </p:nvPr>
        </p:nvSpPr>
        <p:spPr/>
        <p:txBody>
          <a:bodyPr>
            <a:normAutofit fontScale="92500" lnSpcReduction="10000"/>
          </a:bodyPr>
          <a:lstStyle/>
          <a:p>
            <a:pPr marL="0" indent="0">
              <a:buNone/>
            </a:pPr>
            <a:r>
              <a:rPr lang="en-GB" dirty="0"/>
              <a:t>SKIN CONDITIONS</a:t>
            </a:r>
          </a:p>
          <a:p>
            <a:r>
              <a:rPr lang="en-GB" dirty="0"/>
              <a:t>Infected Insect Bite</a:t>
            </a:r>
          </a:p>
          <a:p>
            <a:pPr lvl="1"/>
            <a:r>
              <a:rPr lang="en-GB" dirty="0"/>
              <a:t>Can look like a bullseye, blister or tracking raised mark</a:t>
            </a:r>
          </a:p>
          <a:p>
            <a:endParaRPr lang="en-GB" dirty="0"/>
          </a:p>
          <a:p>
            <a:endParaRPr lang="en-GB" dirty="0"/>
          </a:p>
          <a:p>
            <a:r>
              <a:rPr lang="en-GB" dirty="0"/>
              <a:t>Impetigo</a:t>
            </a:r>
          </a:p>
          <a:p>
            <a:pPr lvl="1"/>
            <a:endParaRPr lang="en-GB" dirty="0"/>
          </a:p>
          <a:p>
            <a:endParaRPr lang="en-GB" dirty="0"/>
          </a:p>
          <a:p>
            <a:r>
              <a:rPr lang="en-GB" dirty="0"/>
              <a:t>Shingles</a:t>
            </a:r>
          </a:p>
          <a:p>
            <a:endParaRPr lang="en-GB" dirty="0"/>
          </a:p>
          <a:p>
            <a:endParaRPr lang="en-GB" dirty="0"/>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C7EB7F1E-573A-3603-6A08-414F66E7B9BE}"/>
              </a:ext>
            </a:extLst>
          </p:cNvPr>
          <p:cNvSpPr>
            <a:spLocks noGrp="1"/>
          </p:cNvSpPr>
          <p:nvPr>
            <p:ph sz="half" idx="2"/>
          </p:nvPr>
        </p:nvSpPr>
        <p:spPr>
          <a:xfrm>
            <a:off x="6230391" y="2011680"/>
            <a:ext cx="4754880" cy="4846320"/>
          </a:xfrm>
        </p:spPr>
        <p:txBody>
          <a:bodyPr>
            <a:normAutofit fontScale="92500" lnSpcReduction="10000"/>
          </a:bodyPr>
          <a:lstStyle/>
          <a:p>
            <a:pPr marL="0" indent="0">
              <a:buNone/>
            </a:pPr>
            <a:r>
              <a:rPr lang="en-GB" dirty="0"/>
              <a:t>URINARY TRACT CONDITION</a:t>
            </a:r>
          </a:p>
          <a:p>
            <a:r>
              <a:rPr lang="en-GB" dirty="0"/>
              <a:t>Uncomplicated UTI</a:t>
            </a:r>
          </a:p>
          <a:p>
            <a:pPr lvl="1"/>
            <a:r>
              <a:rPr lang="en-GB" dirty="0"/>
              <a:t>Does the patient have any of the 3 key diagnostic signs/symptoms </a:t>
            </a:r>
          </a:p>
          <a:p>
            <a:pPr lvl="1"/>
            <a:r>
              <a:rPr lang="en-GB" dirty="0"/>
              <a:t>☐ Dysuria (burning pain when passing urine) ☐ New nocturia (needing to pass urine in the night) </a:t>
            </a:r>
          </a:p>
          <a:p>
            <a:pPr lvl="1"/>
            <a:r>
              <a:rPr lang="en-GB" dirty="0"/>
              <a:t>☐ Urine cloudy to the naked eye (visual inspection by pharmacist if practicable)</a:t>
            </a:r>
          </a:p>
          <a:p>
            <a:pPr marL="0" indent="0">
              <a:buNone/>
            </a:pPr>
            <a:endParaRPr lang="en-GB" dirty="0"/>
          </a:p>
          <a:p>
            <a:pPr marL="0" indent="0">
              <a:buNone/>
            </a:pPr>
            <a:r>
              <a:rPr lang="en-GB" dirty="0"/>
              <a:t>EAR NOSE AND THROAT CONDITIONS</a:t>
            </a:r>
          </a:p>
          <a:p>
            <a:r>
              <a:rPr lang="en-GB" dirty="0"/>
              <a:t>Sinusitis</a:t>
            </a:r>
          </a:p>
          <a:p>
            <a:r>
              <a:rPr lang="en-GB" dirty="0"/>
              <a:t>Sore Throat</a:t>
            </a:r>
          </a:p>
          <a:p>
            <a:r>
              <a:rPr lang="en-GB" dirty="0"/>
              <a:t>Acute Otitis Media</a:t>
            </a:r>
          </a:p>
          <a:p>
            <a:endParaRPr lang="en-GB" dirty="0"/>
          </a:p>
        </p:txBody>
      </p:sp>
      <p:pic>
        <p:nvPicPr>
          <p:cNvPr id="5" name="Picture 4">
            <a:extLst>
              <a:ext uri="{FF2B5EF4-FFF2-40B4-BE49-F238E27FC236}">
                <a16:creationId xmlns:a16="http://schemas.microsoft.com/office/drawing/2014/main" id="{1D888995-5841-C146-CFE4-760EC34E9B64}"/>
              </a:ext>
            </a:extLst>
          </p:cNvPr>
          <p:cNvPicPr>
            <a:picLocks noChangeAspect="1"/>
          </p:cNvPicPr>
          <p:nvPr/>
        </p:nvPicPr>
        <p:blipFill>
          <a:blip r:embed="rId3"/>
          <a:stretch>
            <a:fillRect/>
          </a:stretch>
        </p:blipFill>
        <p:spPr>
          <a:xfrm>
            <a:off x="225" y="1792936"/>
            <a:ext cx="1070036" cy="948055"/>
          </a:xfrm>
          <a:prstGeom prst="rect">
            <a:avLst/>
          </a:prstGeom>
        </p:spPr>
      </p:pic>
      <p:pic>
        <p:nvPicPr>
          <p:cNvPr id="6" name="Picture 5">
            <a:extLst>
              <a:ext uri="{FF2B5EF4-FFF2-40B4-BE49-F238E27FC236}">
                <a16:creationId xmlns:a16="http://schemas.microsoft.com/office/drawing/2014/main" id="{95C551C8-4AD0-5639-F54B-F90A1C28BC83}"/>
              </a:ext>
            </a:extLst>
          </p:cNvPr>
          <p:cNvPicPr>
            <a:picLocks noChangeAspect="1"/>
          </p:cNvPicPr>
          <p:nvPr/>
        </p:nvPicPr>
        <p:blipFill>
          <a:blip r:embed="rId4"/>
          <a:stretch>
            <a:fillRect/>
          </a:stretch>
        </p:blipFill>
        <p:spPr>
          <a:xfrm>
            <a:off x="0" y="2740991"/>
            <a:ext cx="1057120" cy="688009"/>
          </a:xfrm>
          <a:prstGeom prst="rect">
            <a:avLst/>
          </a:prstGeom>
        </p:spPr>
      </p:pic>
      <p:pic>
        <p:nvPicPr>
          <p:cNvPr id="7" name="Picture 6">
            <a:extLst>
              <a:ext uri="{FF2B5EF4-FFF2-40B4-BE49-F238E27FC236}">
                <a16:creationId xmlns:a16="http://schemas.microsoft.com/office/drawing/2014/main" id="{9AF11225-E9A4-4FDE-807F-840BE9AFAE26}"/>
              </a:ext>
            </a:extLst>
          </p:cNvPr>
          <p:cNvPicPr>
            <a:picLocks noChangeAspect="1"/>
          </p:cNvPicPr>
          <p:nvPr/>
        </p:nvPicPr>
        <p:blipFill>
          <a:blip r:embed="rId5"/>
          <a:stretch>
            <a:fillRect/>
          </a:stretch>
        </p:blipFill>
        <p:spPr>
          <a:xfrm>
            <a:off x="0" y="3429001"/>
            <a:ext cx="1057120" cy="709780"/>
          </a:xfrm>
          <a:prstGeom prst="rect">
            <a:avLst/>
          </a:prstGeom>
        </p:spPr>
      </p:pic>
      <p:pic>
        <p:nvPicPr>
          <p:cNvPr id="8" name="Picture 7">
            <a:extLst>
              <a:ext uri="{FF2B5EF4-FFF2-40B4-BE49-F238E27FC236}">
                <a16:creationId xmlns:a16="http://schemas.microsoft.com/office/drawing/2014/main" id="{2EB9122A-E0E6-62FA-1BB0-E9079C44B6B1}"/>
              </a:ext>
            </a:extLst>
          </p:cNvPr>
          <p:cNvPicPr>
            <a:picLocks noChangeAspect="1"/>
          </p:cNvPicPr>
          <p:nvPr/>
        </p:nvPicPr>
        <p:blipFill>
          <a:blip r:embed="rId6"/>
          <a:stretch>
            <a:fillRect/>
          </a:stretch>
        </p:blipFill>
        <p:spPr>
          <a:xfrm>
            <a:off x="2759462" y="3536324"/>
            <a:ext cx="1953666" cy="1380863"/>
          </a:xfrm>
          <a:prstGeom prst="rect">
            <a:avLst/>
          </a:prstGeom>
        </p:spPr>
      </p:pic>
      <p:pic>
        <p:nvPicPr>
          <p:cNvPr id="10" name="Picture 9">
            <a:extLst>
              <a:ext uri="{FF2B5EF4-FFF2-40B4-BE49-F238E27FC236}">
                <a16:creationId xmlns:a16="http://schemas.microsoft.com/office/drawing/2014/main" id="{AE170AAA-ACF5-B38A-93A9-7F1C2591C86D}"/>
              </a:ext>
            </a:extLst>
          </p:cNvPr>
          <p:cNvPicPr>
            <a:picLocks noChangeAspect="1"/>
          </p:cNvPicPr>
          <p:nvPr/>
        </p:nvPicPr>
        <p:blipFill>
          <a:blip r:embed="rId7"/>
          <a:stretch>
            <a:fillRect/>
          </a:stretch>
        </p:blipFill>
        <p:spPr>
          <a:xfrm>
            <a:off x="2699840" y="4956513"/>
            <a:ext cx="1433830" cy="1911773"/>
          </a:xfrm>
          <a:prstGeom prst="rect">
            <a:avLst/>
          </a:prstGeom>
        </p:spPr>
      </p:pic>
      <p:pic>
        <p:nvPicPr>
          <p:cNvPr id="11" name="Picture 10">
            <a:extLst>
              <a:ext uri="{FF2B5EF4-FFF2-40B4-BE49-F238E27FC236}">
                <a16:creationId xmlns:a16="http://schemas.microsoft.com/office/drawing/2014/main" id="{3D182C8A-E92E-D00C-C045-0DD640224903}"/>
              </a:ext>
            </a:extLst>
          </p:cNvPr>
          <p:cNvPicPr>
            <a:picLocks noChangeAspect="1"/>
          </p:cNvPicPr>
          <p:nvPr/>
        </p:nvPicPr>
        <p:blipFill>
          <a:blip r:embed="rId8"/>
          <a:stretch>
            <a:fillRect/>
          </a:stretch>
        </p:blipFill>
        <p:spPr>
          <a:xfrm>
            <a:off x="10686147" y="2327587"/>
            <a:ext cx="1375890" cy="1375890"/>
          </a:xfrm>
          <a:prstGeom prst="rect">
            <a:avLst/>
          </a:prstGeom>
        </p:spPr>
      </p:pic>
      <p:pic>
        <p:nvPicPr>
          <p:cNvPr id="9" name="Picture 8">
            <a:extLst>
              <a:ext uri="{FF2B5EF4-FFF2-40B4-BE49-F238E27FC236}">
                <a16:creationId xmlns:a16="http://schemas.microsoft.com/office/drawing/2014/main" id="{FF10BE76-C861-FAEB-CCA8-4C09715A743E}"/>
              </a:ext>
            </a:extLst>
          </p:cNvPr>
          <p:cNvPicPr>
            <a:picLocks noChangeAspect="1"/>
          </p:cNvPicPr>
          <p:nvPr/>
        </p:nvPicPr>
        <p:blipFill>
          <a:blip r:embed="rId9"/>
          <a:stretch>
            <a:fillRect/>
          </a:stretch>
        </p:blipFill>
        <p:spPr>
          <a:xfrm>
            <a:off x="10118818" y="5395273"/>
            <a:ext cx="1732906" cy="1178551"/>
          </a:xfrm>
          <a:prstGeom prst="rect">
            <a:avLst/>
          </a:prstGeom>
        </p:spPr>
      </p:pic>
    </p:spTree>
    <p:extLst>
      <p:ext uri="{BB962C8B-B14F-4D97-AF65-F5344CB8AC3E}">
        <p14:creationId xmlns:p14="http://schemas.microsoft.com/office/powerpoint/2010/main" val="1826593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7D76-CA50-E77C-9596-C30DF0162476}"/>
              </a:ext>
            </a:extLst>
          </p:cNvPr>
          <p:cNvSpPr>
            <a:spLocks noGrp="1"/>
          </p:cNvSpPr>
          <p:nvPr>
            <p:ph type="title"/>
          </p:nvPr>
        </p:nvSpPr>
        <p:spPr/>
        <p:txBody>
          <a:bodyPr/>
          <a:lstStyle/>
          <a:p>
            <a:r>
              <a:rPr lang="en-GB" dirty="0"/>
              <a:t>Gateway points	</a:t>
            </a:r>
          </a:p>
        </p:txBody>
      </p:sp>
      <p:sp>
        <p:nvSpPr>
          <p:cNvPr id="3" name="Content Placeholder 2">
            <a:extLst>
              <a:ext uri="{FF2B5EF4-FFF2-40B4-BE49-F238E27FC236}">
                <a16:creationId xmlns:a16="http://schemas.microsoft.com/office/drawing/2014/main" id="{08853A0F-600B-E8DA-4AB0-9A6586E2BB96}"/>
              </a:ext>
            </a:extLst>
          </p:cNvPr>
          <p:cNvSpPr>
            <a:spLocks noGrp="1"/>
          </p:cNvSpPr>
          <p:nvPr>
            <p:ph idx="1"/>
          </p:nvPr>
        </p:nvSpPr>
        <p:spPr>
          <a:xfrm>
            <a:off x="1202919" y="2011680"/>
            <a:ext cx="5888761" cy="4206240"/>
          </a:xfrm>
        </p:spPr>
        <p:txBody>
          <a:bodyPr/>
          <a:lstStyle/>
          <a:p>
            <a:r>
              <a:rPr lang="en-GB" dirty="0"/>
              <a:t>Within each of the pathways there is a gateway point which must be reached before a Common Conditions consultation is processed.  </a:t>
            </a:r>
          </a:p>
          <a:p>
            <a:endParaRPr lang="en-GB" dirty="0"/>
          </a:p>
          <a:p>
            <a:r>
              <a:rPr lang="en-GB" dirty="0"/>
              <a:t>This includes:</a:t>
            </a:r>
          </a:p>
          <a:p>
            <a:pPr lvl="1"/>
            <a:r>
              <a:rPr lang="en-GB" dirty="0"/>
              <a:t>That the patient identified is within the inclusion criteria</a:t>
            </a:r>
          </a:p>
          <a:p>
            <a:pPr lvl="1"/>
            <a:r>
              <a:rPr lang="en-GB" dirty="0"/>
              <a:t>Are there any exclusions to accessing the service</a:t>
            </a:r>
          </a:p>
          <a:p>
            <a:pPr lvl="1"/>
            <a:r>
              <a:rPr lang="en-GB" dirty="0"/>
              <a:t>Does the patient present any red flags needing immediate referral</a:t>
            </a:r>
          </a:p>
          <a:p>
            <a:pPr lvl="1"/>
            <a:r>
              <a:rPr lang="en-GB" dirty="0"/>
              <a:t>Has the patient presented with the identified clinical symptoms to access the service</a:t>
            </a:r>
          </a:p>
        </p:txBody>
      </p:sp>
      <p:pic>
        <p:nvPicPr>
          <p:cNvPr id="4" name="Picture 3">
            <a:extLst>
              <a:ext uri="{FF2B5EF4-FFF2-40B4-BE49-F238E27FC236}">
                <a16:creationId xmlns:a16="http://schemas.microsoft.com/office/drawing/2014/main" id="{9DADFCA7-CABD-4A39-BC47-EEFF6AEA9CA9}"/>
              </a:ext>
            </a:extLst>
          </p:cNvPr>
          <p:cNvPicPr>
            <a:picLocks noChangeAspect="1"/>
          </p:cNvPicPr>
          <p:nvPr/>
        </p:nvPicPr>
        <p:blipFill>
          <a:blip r:embed="rId3"/>
          <a:stretch>
            <a:fillRect/>
          </a:stretch>
        </p:blipFill>
        <p:spPr>
          <a:xfrm>
            <a:off x="7607161" y="2589212"/>
            <a:ext cx="4182884" cy="3051175"/>
          </a:xfrm>
          <a:prstGeom prst="rect">
            <a:avLst/>
          </a:prstGeom>
        </p:spPr>
      </p:pic>
    </p:spTree>
    <p:extLst>
      <p:ext uri="{BB962C8B-B14F-4D97-AF65-F5344CB8AC3E}">
        <p14:creationId xmlns:p14="http://schemas.microsoft.com/office/powerpoint/2010/main" val="561740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9A39-5F6A-6827-3B71-09F70A4F1C85}"/>
              </a:ext>
            </a:extLst>
          </p:cNvPr>
          <p:cNvSpPr>
            <a:spLocks noGrp="1"/>
          </p:cNvSpPr>
          <p:nvPr>
            <p:ph type="title"/>
          </p:nvPr>
        </p:nvSpPr>
        <p:spPr/>
        <p:txBody>
          <a:bodyPr/>
          <a:lstStyle/>
          <a:p>
            <a:r>
              <a:rPr lang="en-GB" dirty="0"/>
              <a:t>Clinical pathways</a:t>
            </a:r>
          </a:p>
        </p:txBody>
      </p:sp>
      <p:pic>
        <p:nvPicPr>
          <p:cNvPr id="5" name="Content Placeholder 4">
            <a:extLst>
              <a:ext uri="{FF2B5EF4-FFF2-40B4-BE49-F238E27FC236}">
                <a16:creationId xmlns:a16="http://schemas.microsoft.com/office/drawing/2014/main" id="{EEDB12B4-9D0D-F3A6-15D4-427A536C42E1}"/>
              </a:ext>
            </a:extLst>
          </p:cNvPr>
          <p:cNvPicPr>
            <a:picLocks noGrp="1" noChangeAspect="1"/>
          </p:cNvPicPr>
          <p:nvPr>
            <p:ph idx="1"/>
          </p:nvPr>
        </p:nvPicPr>
        <p:blipFill>
          <a:blip r:embed="rId3"/>
          <a:stretch>
            <a:fillRect/>
          </a:stretch>
        </p:blipFill>
        <p:spPr>
          <a:xfrm>
            <a:off x="86589" y="1913392"/>
            <a:ext cx="6008370" cy="4206875"/>
          </a:xfrm>
        </p:spPr>
      </p:pic>
      <p:pic>
        <p:nvPicPr>
          <p:cNvPr id="7" name="Picture 6">
            <a:extLst>
              <a:ext uri="{FF2B5EF4-FFF2-40B4-BE49-F238E27FC236}">
                <a16:creationId xmlns:a16="http://schemas.microsoft.com/office/drawing/2014/main" id="{7FCBB2C1-7C9E-FA02-CE29-5C0BD97C80BD}"/>
              </a:ext>
            </a:extLst>
          </p:cNvPr>
          <p:cNvPicPr>
            <a:picLocks noChangeAspect="1"/>
          </p:cNvPicPr>
          <p:nvPr/>
        </p:nvPicPr>
        <p:blipFill>
          <a:blip r:embed="rId4"/>
          <a:stretch>
            <a:fillRect/>
          </a:stretch>
        </p:blipFill>
        <p:spPr>
          <a:xfrm>
            <a:off x="6307837" y="3153221"/>
            <a:ext cx="5416077" cy="3704779"/>
          </a:xfrm>
          <a:prstGeom prst="rect">
            <a:avLst/>
          </a:prstGeom>
        </p:spPr>
      </p:pic>
    </p:spTree>
    <p:extLst>
      <p:ext uri="{BB962C8B-B14F-4D97-AF65-F5344CB8AC3E}">
        <p14:creationId xmlns:p14="http://schemas.microsoft.com/office/powerpoint/2010/main" val="2449579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007C-5322-B232-F8B9-AB0CCDB50EA4}"/>
              </a:ext>
            </a:extLst>
          </p:cNvPr>
          <p:cNvSpPr>
            <a:spLocks noGrp="1"/>
          </p:cNvSpPr>
          <p:nvPr>
            <p:ph type="title"/>
          </p:nvPr>
        </p:nvSpPr>
        <p:spPr/>
        <p:txBody>
          <a:bodyPr/>
          <a:lstStyle/>
          <a:p>
            <a:r>
              <a:rPr lang="en-GB" dirty="0"/>
              <a:t>Treatment options via </a:t>
            </a:r>
            <a:r>
              <a:rPr lang="en-GB" dirty="0" err="1"/>
              <a:t>pgd</a:t>
            </a:r>
            <a:r>
              <a:rPr lang="en-GB" dirty="0"/>
              <a:t> for the seven common conditions</a:t>
            </a:r>
          </a:p>
        </p:txBody>
      </p:sp>
      <p:pic>
        <p:nvPicPr>
          <p:cNvPr id="4" name="Content Placeholder 6">
            <a:extLst>
              <a:ext uri="{FF2B5EF4-FFF2-40B4-BE49-F238E27FC236}">
                <a16:creationId xmlns:a16="http://schemas.microsoft.com/office/drawing/2014/main" id="{8A4209A8-2C09-9828-5E52-D02EE57A68B5}"/>
              </a:ext>
            </a:extLst>
          </p:cNvPr>
          <p:cNvPicPr>
            <a:picLocks noGrp="1" noChangeAspect="1"/>
          </p:cNvPicPr>
          <p:nvPr>
            <p:ph idx="1"/>
          </p:nvPr>
        </p:nvPicPr>
        <p:blipFill>
          <a:blip r:embed="rId3"/>
          <a:stretch>
            <a:fillRect/>
          </a:stretch>
        </p:blipFill>
        <p:spPr>
          <a:xfrm>
            <a:off x="1466056" y="1771650"/>
            <a:ext cx="8953500" cy="3314700"/>
          </a:xfrm>
        </p:spPr>
      </p:pic>
      <p:sp>
        <p:nvSpPr>
          <p:cNvPr id="5" name="TextBox 4">
            <a:extLst>
              <a:ext uri="{FF2B5EF4-FFF2-40B4-BE49-F238E27FC236}">
                <a16:creationId xmlns:a16="http://schemas.microsoft.com/office/drawing/2014/main" id="{1DD4A951-B7BD-9262-B2B1-E92CA42EB960}"/>
              </a:ext>
            </a:extLst>
          </p:cNvPr>
          <p:cNvSpPr txBox="1"/>
          <p:nvPr/>
        </p:nvSpPr>
        <p:spPr>
          <a:xfrm>
            <a:off x="3091542" y="5424493"/>
            <a:ext cx="8186057" cy="923330"/>
          </a:xfrm>
          <a:prstGeom prst="rect">
            <a:avLst/>
          </a:prstGeom>
          <a:noFill/>
        </p:spPr>
        <p:txBody>
          <a:bodyPr wrap="square">
            <a:spAutoFit/>
          </a:bodyPr>
          <a:lstStyle/>
          <a:p>
            <a:r>
              <a:rPr lang="en-GB" dirty="0">
                <a:solidFill>
                  <a:srgbClr val="FF0000"/>
                </a:solidFill>
                <a:hlinkClick r:id="rId4">
                  <a:extLst>
                    <a:ext uri="{A12FA001-AC4F-418D-AE19-62706E023703}">
                      <ahyp:hlinkClr xmlns:ahyp="http://schemas.microsoft.com/office/drawing/2018/hyperlinkcolor" val="tx"/>
                    </a:ext>
                  </a:extLst>
                </a:hlinkClick>
              </a:rPr>
              <a:t>Community Pharmacy Counselling Checklist V3.pdf (rcgp.org.uk)</a:t>
            </a:r>
            <a:endParaRPr lang="en-GB" dirty="0">
              <a:solidFill>
                <a:srgbClr val="FF0000"/>
              </a:solidFill>
            </a:endParaRPr>
          </a:p>
          <a:p>
            <a:endParaRPr lang="en-GB" dirty="0">
              <a:solidFill>
                <a:srgbClr val="FF0000"/>
              </a:solidFill>
            </a:endParaRPr>
          </a:p>
          <a:p>
            <a:r>
              <a:rPr lang="en-GB" dirty="0">
                <a:solidFill>
                  <a:srgbClr val="FF0000"/>
                </a:solidFill>
                <a:hlinkClick r:id="rId5">
                  <a:extLst>
                    <a:ext uri="{A12FA001-AC4F-418D-AE19-62706E023703}">
                      <ahyp:hlinkClr xmlns:ahyp="http://schemas.microsoft.com/office/drawing/2018/hyperlinkcolor" val="tx"/>
                    </a:ext>
                  </a:extLst>
                </a:hlinkClick>
              </a:rPr>
              <a:t>Community pharmacy flowchart V1 DOC.docx (live.com)</a:t>
            </a:r>
            <a:endParaRPr lang="en-GB" dirty="0">
              <a:solidFill>
                <a:srgbClr val="FF0000"/>
              </a:solidFill>
            </a:endParaRPr>
          </a:p>
        </p:txBody>
      </p:sp>
      <p:pic>
        <p:nvPicPr>
          <p:cNvPr id="1026" name="Picture 2" descr="TARGET logo, showing some pills and the words TARGET, keep antibiotics working">
            <a:extLst>
              <a:ext uri="{FF2B5EF4-FFF2-40B4-BE49-F238E27FC236}">
                <a16:creationId xmlns:a16="http://schemas.microsoft.com/office/drawing/2014/main" id="{0BA8509D-7A6B-DF3D-87A6-1F0EACBC7B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627" y="5409053"/>
            <a:ext cx="982929" cy="11647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99B621-D9CD-C1F5-8702-1BAC89A830A0}"/>
              </a:ext>
            </a:extLst>
          </p:cNvPr>
          <p:cNvPicPr>
            <a:picLocks noChangeAspect="1"/>
          </p:cNvPicPr>
          <p:nvPr/>
        </p:nvPicPr>
        <p:blipFill>
          <a:blip r:embed="rId7"/>
          <a:stretch>
            <a:fillRect/>
          </a:stretch>
        </p:blipFill>
        <p:spPr>
          <a:xfrm>
            <a:off x="1510891" y="5330306"/>
            <a:ext cx="1445215" cy="1111704"/>
          </a:xfrm>
          <a:prstGeom prst="rect">
            <a:avLst/>
          </a:prstGeom>
        </p:spPr>
      </p:pic>
    </p:spTree>
    <p:extLst>
      <p:ext uri="{BB962C8B-B14F-4D97-AF65-F5344CB8AC3E}">
        <p14:creationId xmlns:p14="http://schemas.microsoft.com/office/powerpoint/2010/main" val="480188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DCAA-6D83-451A-8A13-F16CA09C19AA}"/>
              </a:ext>
            </a:extLst>
          </p:cNvPr>
          <p:cNvSpPr>
            <a:spLocks noGrp="1"/>
          </p:cNvSpPr>
          <p:nvPr>
            <p:ph type="title"/>
          </p:nvPr>
        </p:nvSpPr>
        <p:spPr/>
        <p:txBody>
          <a:bodyPr/>
          <a:lstStyle/>
          <a:p>
            <a:r>
              <a:rPr lang="en-GB" dirty="0"/>
              <a:t>Calgary Cambridge Model of Consultation</a:t>
            </a:r>
          </a:p>
        </p:txBody>
      </p:sp>
      <p:pic>
        <p:nvPicPr>
          <p:cNvPr id="4" name="Content Placeholder 3">
            <a:extLst>
              <a:ext uri="{FF2B5EF4-FFF2-40B4-BE49-F238E27FC236}">
                <a16:creationId xmlns:a16="http://schemas.microsoft.com/office/drawing/2014/main" id="{041E4212-7A40-0F04-8818-324BD34481A9}"/>
              </a:ext>
            </a:extLst>
          </p:cNvPr>
          <p:cNvPicPr>
            <a:picLocks noGrp="1" noChangeAspect="1"/>
          </p:cNvPicPr>
          <p:nvPr>
            <p:ph idx="1"/>
          </p:nvPr>
        </p:nvPicPr>
        <p:blipFill>
          <a:blip r:embed="rId3"/>
          <a:stretch>
            <a:fillRect/>
          </a:stretch>
        </p:blipFill>
        <p:spPr>
          <a:xfrm>
            <a:off x="2695675" y="2011363"/>
            <a:ext cx="6799063" cy="4206875"/>
          </a:xfrm>
          <a:prstGeom prst="rect">
            <a:avLst/>
          </a:prstGeom>
        </p:spPr>
      </p:pic>
    </p:spTree>
    <p:extLst>
      <p:ext uri="{BB962C8B-B14F-4D97-AF65-F5344CB8AC3E}">
        <p14:creationId xmlns:p14="http://schemas.microsoft.com/office/powerpoint/2010/main" val="687112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6627-B167-A03C-9F21-49C73BC71514}"/>
              </a:ext>
            </a:extLst>
          </p:cNvPr>
          <p:cNvSpPr>
            <a:spLocks noGrp="1"/>
          </p:cNvSpPr>
          <p:nvPr>
            <p:ph type="title"/>
          </p:nvPr>
        </p:nvSpPr>
        <p:spPr/>
        <p:txBody>
          <a:bodyPr/>
          <a:lstStyle/>
          <a:p>
            <a:r>
              <a:rPr lang="en-GB" dirty="0"/>
              <a:t>Consultation skills – initiate the session </a:t>
            </a:r>
          </a:p>
        </p:txBody>
      </p:sp>
      <p:sp>
        <p:nvSpPr>
          <p:cNvPr id="3" name="Content Placeholder 2">
            <a:extLst>
              <a:ext uri="{FF2B5EF4-FFF2-40B4-BE49-F238E27FC236}">
                <a16:creationId xmlns:a16="http://schemas.microsoft.com/office/drawing/2014/main" id="{740B60D3-5DBA-33DB-398A-BC492E0763E5}"/>
              </a:ext>
            </a:extLst>
          </p:cNvPr>
          <p:cNvSpPr>
            <a:spLocks noGrp="1"/>
          </p:cNvSpPr>
          <p:nvPr>
            <p:ph idx="1"/>
          </p:nvPr>
        </p:nvSpPr>
        <p:spPr/>
        <p:txBody>
          <a:bodyPr/>
          <a:lstStyle/>
          <a:p>
            <a:r>
              <a:rPr lang="en-GB" dirty="0"/>
              <a:t>Introduce yourself</a:t>
            </a:r>
          </a:p>
          <a:p>
            <a:r>
              <a:rPr lang="en-GB" dirty="0"/>
              <a:t>Explain about confidentiality and gain consent to proceed</a:t>
            </a:r>
          </a:p>
          <a:p>
            <a:r>
              <a:rPr lang="en-GB" dirty="0"/>
              <a:t>Gain consent to access and share medical information</a:t>
            </a:r>
          </a:p>
          <a:p>
            <a:r>
              <a:rPr lang="en-GB" dirty="0"/>
              <a:t>Explain that you will carry out an assessment and if appropriate you may be able to treat</a:t>
            </a:r>
          </a:p>
          <a:p>
            <a:r>
              <a:rPr lang="en-GB" dirty="0"/>
              <a:t>Explain that if appropriate you may need to refer to another healthcare professional</a:t>
            </a:r>
          </a:p>
          <a:p>
            <a:endParaRPr lang="en-GB" dirty="0"/>
          </a:p>
        </p:txBody>
      </p:sp>
    </p:spTree>
    <p:extLst>
      <p:ext uri="{BB962C8B-B14F-4D97-AF65-F5344CB8AC3E}">
        <p14:creationId xmlns:p14="http://schemas.microsoft.com/office/powerpoint/2010/main" val="188352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504D-61C4-E636-C30A-381AC5DD4501}"/>
              </a:ext>
            </a:extLst>
          </p:cNvPr>
          <p:cNvSpPr>
            <a:spLocks noGrp="1"/>
          </p:cNvSpPr>
          <p:nvPr>
            <p:ph type="title"/>
          </p:nvPr>
        </p:nvSpPr>
        <p:spPr/>
        <p:txBody>
          <a:bodyPr/>
          <a:lstStyle/>
          <a:p>
            <a:r>
              <a:rPr lang="en-GB" dirty="0"/>
              <a:t>Consultation skills – gathering information</a:t>
            </a:r>
          </a:p>
        </p:txBody>
      </p:sp>
      <p:sp>
        <p:nvSpPr>
          <p:cNvPr id="3" name="Content Placeholder 2">
            <a:extLst>
              <a:ext uri="{FF2B5EF4-FFF2-40B4-BE49-F238E27FC236}">
                <a16:creationId xmlns:a16="http://schemas.microsoft.com/office/drawing/2014/main" id="{ABFCB703-18A2-E5A9-0CB1-FF5F63DA1CA6}"/>
              </a:ext>
            </a:extLst>
          </p:cNvPr>
          <p:cNvSpPr>
            <a:spLocks noGrp="1"/>
          </p:cNvSpPr>
          <p:nvPr>
            <p:ph sz="half" idx="2"/>
          </p:nvPr>
        </p:nvSpPr>
        <p:spPr>
          <a:xfrm>
            <a:off x="1207008" y="1913470"/>
            <a:ext cx="4754880" cy="4309256"/>
          </a:xfrm>
        </p:spPr>
        <p:txBody>
          <a:bodyPr>
            <a:normAutofit fontScale="55000" lnSpcReduction="20000"/>
          </a:bodyPr>
          <a:lstStyle/>
          <a:p>
            <a:pPr eaLnBrk="1" hangingPunct="1">
              <a:lnSpc>
                <a:spcPct val="80000"/>
              </a:lnSpc>
            </a:pPr>
            <a:r>
              <a:rPr lang="en-US" altLang="en-US" sz="2900" dirty="0"/>
              <a:t>Chief complaint: </a:t>
            </a:r>
            <a:r>
              <a:rPr lang="en-US" altLang="en-US" sz="2900" b="0" dirty="0"/>
              <a:t>Ear? Nose? Throat? Neck?</a:t>
            </a:r>
            <a:endParaRPr lang="en-US" altLang="en-US" sz="2900" dirty="0"/>
          </a:p>
          <a:p>
            <a:pPr eaLnBrk="1" hangingPunct="1">
              <a:lnSpc>
                <a:spcPct val="80000"/>
              </a:lnSpc>
            </a:pPr>
            <a:r>
              <a:rPr lang="en-US" altLang="en-US" sz="2900" dirty="0"/>
              <a:t>History of Present Illness: </a:t>
            </a:r>
          </a:p>
          <a:p>
            <a:pPr lvl="1" eaLnBrk="1" hangingPunct="1">
              <a:lnSpc>
                <a:spcPct val="80000"/>
              </a:lnSpc>
            </a:pPr>
            <a:r>
              <a:rPr lang="en-US" altLang="en-US" sz="2900" dirty="0"/>
              <a:t>Onset, frequency, duration</a:t>
            </a:r>
          </a:p>
          <a:p>
            <a:pPr lvl="1" eaLnBrk="1" hangingPunct="1">
              <a:lnSpc>
                <a:spcPct val="80000"/>
              </a:lnSpc>
            </a:pPr>
            <a:r>
              <a:rPr lang="en-US" altLang="en-US" sz="2900" dirty="0"/>
              <a:t>Associated symptoms</a:t>
            </a:r>
          </a:p>
          <a:p>
            <a:pPr lvl="1" eaLnBrk="1" hangingPunct="1">
              <a:lnSpc>
                <a:spcPct val="80000"/>
              </a:lnSpc>
            </a:pPr>
            <a:r>
              <a:rPr lang="en-US" altLang="en-US" sz="2900" dirty="0"/>
              <a:t>What has the patient already tried?</a:t>
            </a:r>
          </a:p>
          <a:p>
            <a:pPr lvl="1" eaLnBrk="1" hangingPunct="1">
              <a:lnSpc>
                <a:spcPct val="80000"/>
              </a:lnSpc>
            </a:pPr>
            <a:r>
              <a:rPr lang="en-US" altLang="en-US" sz="2900" dirty="0"/>
              <a:t>Pertinent positives &amp; negatives</a:t>
            </a:r>
          </a:p>
          <a:p>
            <a:pPr lvl="2" eaLnBrk="1" hangingPunct="1">
              <a:lnSpc>
                <a:spcPct val="80000"/>
              </a:lnSpc>
            </a:pPr>
            <a:r>
              <a:rPr lang="en-US" altLang="en-US" sz="2900" dirty="0">
                <a:solidFill>
                  <a:schemeClr val="accent2"/>
                </a:solidFill>
              </a:rPr>
              <a:t>Always think: “Could this be related to something more serious?”</a:t>
            </a:r>
          </a:p>
          <a:p>
            <a:pPr lvl="1" eaLnBrk="1" hangingPunct="1">
              <a:lnSpc>
                <a:spcPct val="80000"/>
              </a:lnSpc>
            </a:pPr>
            <a:r>
              <a:rPr lang="en-US" altLang="en-US" sz="2900" dirty="0"/>
              <a:t>Previous work-up, testing, imaging, or interventions</a:t>
            </a:r>
          </a:p>
          <a:p>
            <a:pPr lvl="2" eaLnBrk="1" hangingPunct="1">
              <a:lnSpc>
                <a:spcPct val="80000"/>
              </a:lnSpc>
            </a:pPr>
            <a:r>
              <a:rPr lang="en-US" altLang="en-US" sz="2900" dirty="0"/>
              <a:t>What has already been done or tried for this?</a:t>
            </a:r>
          </a:p>
          <a:p>
            <a:pPr eaLnBrk="1" hangingPunct="1">
              <a:lnSpc>
                <a:spcPct val="90000"/>
              </a:lnSpc>
            </a:pPr>
            <a:r>
              <a:rPr lang="en-US" altLang="en-US" sz="2900" dirty="0"/>
              <a:t>Past Medical History: </a:t>
            </a:r>
          </a:p>
          <a:p>
            <a:pPr lvl="1"/>
            <a:r>
              <a:rPr lang="en-US" altLang="en-US" sz="2900" b="0" dirty="0"/>
              <a:t>Allergies? Asthma? Neurologic or rheumatologic disorders?</a:t>
            </a:r>
          </a:p>
          <a:p>
            <a:pPr eaLnBrk="1" hangingPunct="1">
              <a:lnSpc>
                <a:spcPct val="90000"/>
              </a:lnSpc>
            </a:pPr>
            <a:r>
              <a:rPr lang="en-US" altLang="en-US" sz="2900" dirty="0"/>
              <a:t>Past Surgical History: </a:t>
            </a:r>
            <a:r>
              <a:rPr lang="en-US" altLang="en-US" sz="2900" b="0" dirty="0"/>
              <a:t>Head and neck procedures?</a:t>
            </a:r>
            <a:endParaRPr lang="en-US" altLang="en-US" sz="2900" dirty="0"/>
          </a:p>
          <a:p>
            <a:pPr eaLnBrk="1" hangingPunct="1">
              <a:lnSpc>
                <a:spcPct val="90000"/>
              </a:lnSpc>
            </a:pPr>
            <a:r>
              <a:rPr lang="en-US" altLang="en-US" sz="2900" dirty="0"/>
              <a:t>Allergies- </a:t>
            </a:r>
            <a:r>
              <a:rPr lang="en-US" altLang="en-US" sz="2900" b="0" dirty="0"/>
              <a:t>Aspirin Sensitivity? </a:t>
            </a:r>
            <a:r>
              <a:rPr lang="en-US" altLang="en-US" sz="2900" dirty="0"/>
              <a:t> </a:t>
            </a:r>
          </a:p>
          <a:p>
            <a:endParaRPr lang="en-GB" dirty="0"/>
          </a:p>
        </p:txBody>
      </p:sp>
      <p:sp>
        <p:nvSpPr>
          <p:cNvPr id="6" name="Content Placeholder 5">
            <a:extLst>
              <a:ext uri="{FF2B5EF4-FFF2-40B4-BE49-F238E27FC236}">
                <a16:creationId xmlns:a16="http://schemas.microsoft.com/office/drawing/2014/main" id="{D9FAEE67-AA83-8E3D-9BC3-C5465AE5DEA1}"/>
              </a:ext>
            </a:extLst>
          </p:cNvPr>
          <p:cNvSpPr>
            <a:spLocks noGrp="1"/>
          </p:cNvSpPr>
          <p:nvPr>
            <p:ph sz="quarter" idx="4"/>
          </p:nvPr>
        </p:nvSpPr>
        <p:spPr>
          <a:xfrm>
            <a:off x="6231230" y="1913468"/>
            <a:ext cx="4754880" cy="4309256"/>
          </a:xfrm>
        </p:spPr>
        <p:txBody>
          <a:bodyPr>
            <a:normAutofit fontScale="55000" lnSpcReduction="20000"/>
          </a:bodyPr>
          <a:lstStyle/>
          <a:p>
            <a:r>
              <a:rPr lang="en-US" altLang="en-US" sz="2900" dirty="0"/>
              <a:t>Medication - Is this problem medication-related?</a:t>
            </a:r>
          </a:p>
          <a:p>
            <a:r>
              <a:rPr lang="en-US" altLang="en-US" sz="2900" dirty="0"/>
              <a:t>Social History - Smoker? Alcohol use? </a:t>
            </a:r>
          </a:p>
          <a:p>
            <a:r>
              <a:rPr lang="en-US" altLang="en-US" sz="2900" dirty="0"/>
              <a:t>Family History- Does this run in the patient’s family?</a:t>
            </a:r>
          </a:p>
          <a:p>
            <a:pPr>
              <a:lnSpc>
                <a:spcPct val="80000"/>
              </a:lnSpc>
            </a:pPr>
            <a:r>
              <a:rPr lang="en-US" altLang="en-US" sz="2900" dirty="0"/>
              <a:t>General: fever/chills/weight changes</a:t>
            </a:r>
          </a:p>
          <a:p>
            <a:pPr>
              <a:lnSpc>
                <a:spcPct val="80000"/>
              </a:lnSpc>
            </a:pPr>
            <a:r>
              <a:rPr lang="en-US" altLang="en-US" sz="2900" dirty="0"/>
              <a:t>Ear: tinnitus/ vertigo/ hearing loss/ otalgia/ otorrhea</a:t>
            </a:r>
          </a:p>
          <a:p>
            <a:pPr>
              <a:lnSpc>
                <a:spcPct val="80000"/>
              </a:lnSpc>
            </a:pPr>
            <a:r>
              <a:rPr lang="en-US" altLang="en-US" sz="2900" dirty="0"/>
              <a:t>Nose: congestion/ rhinorrhea/ epistaxis/ decreased smell</a:t>
            </a:r>
          </a:p>
          <a:p>
            <a:pPr>
              <a:lnSpc>
                <a:spcPct val="80000"/>
              </a:lnSpc>
            </a:pPr>
            <a:r>
              <a:rPr lang="en-US" altLang="en-US" sz="2900" dirty="0"/>
              <a:t>Throat: pain/ dysphagia/ odynophagia</a:t>
            </a:r>
          </a:p>
          <a:p>
            <a:pPr>
              <a:lnSpc>
                <a:spcPct val="80000"/>
              </a:lnSpc>
            </a:pPr>
            <a:r>
              <a:rPr lang="en-US" altLang="en-US" sz="2900" dirty="0"/>
              <a:t>Larynx: hoarseness/ voice changes/ noisy breathing/ difficulty breathing / pain with speaking (</a:t>
            </a:r>
            <a:r>
              <a:rPr lang="en-US" altLang="en-US" sz="2900" dirty="0" err="1"/>
              <a:t>odynophonia</a:t>
            </a:r>
            <a:r>
              <a:rPr lang="en-US" altLang="en-US" sz="2900" dirty="0"/>
              <a:t>) </a:t>
            </a:r>
          </a:p>
          <a:p>
            <a:pPr>
              <a:lnSpc>
                <a:spcPct val="80000"/>
              </a:lnSpc>
            </a:pPr>
            <a:r>
              <a:rPr lang="en-US" altLang="en-US" sz="2900" dirty="0"/>
              <a:t>Trachea: noisy or difficulty breathing</a:t>
            </a:r>
          </a:p>
          <a:p>
            <a:pPr>
              <a:lnSpc>
                <a:spcPct val="80000"/>
              </a:lnSpc>
            </a:pPr>
            <a:r>
              <a:rPr lang="en-US" altLang="en-US" sz="2900" dirty="0"/>
              <a:t>Neck: lymphadenopathy/ new lumps or bumps/ pain/ swelling</a:t>
            </a:r>
          </a:p>
          <a:p>
            <a:pPr>
              <a:lnSpc>
                <a:spcPct val="80000"/>
              </a:lnSpc>
            </a:pPr>
            <a:r>
              <a:rPr lang="en-US" altLang="en-US" sz="2900" dirty="0"/>
              <a:t>Face: sinus pain/ pressure/ swelling/ numbness</a:t>
            </a:r>
          </a:p>
          <a:p>
            <a:endParaRPr lang="en-GB" dirty="0"/>
          </a:p>
        </p:txBody>
      </p:sp>
    </p:spTree>
    <p:extLst>
      <p:ext uri="{BB962C8B-B14F-4D97-AF65-F5344CB8AC3E}">
        <p14:creationId xmlns:p14="http://schemas.microsoft.com/office/powerpoint/2010/main" val="4033631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C3A0-88D4-5653-750B-51E36CB2FE79}"/>
              </a:ext>
            </a:extLst>
          </p:cNvPr>
          <p:cNvSpPr>
            <a:spLocks noGrp="1"/>
          </p:cNvSpPr>
          <p:nvPr>
            <p:ph type="title"/>
          </p:nvPr>
        </p:nvSpPr>
        <p:spPr/>
        <p:txBody>
          <a:bodyPr/>
          <a:lstStyle/>
          <a:p>
            <a:r>
              <a:rPr lang="en-GB" dirty="0"/>
              <a:t>Clinical History Taking</a:t>
            </a:r>
          </a:p>
        </p:txBody>
      </p:sp>
      <p:pic>
        <p:nvPicPr>
          <p:cNvPr id="2050" name="Picture 2">
            <a:extLst>
              <a:ext uri="{FF2B5EF4-FFF2-40B4-BE49-F238E27FC236}">
                <a16:creationId xmlns:a16="http://schemas.microsoft.com/office/drawing/2014/main" id="{6618D359-80DD-1E4B-E16A-1DFB24A2010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64548" y="2092643"/>
            <a:ext cx="5579795" cy="4206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04D669-2D56-3994-E560-7EBDF9F616FF}"/>
              </a:ext>
            </a:extLst>
          </p:cNvPr>
          <p:cNvPicPr>
            <a:picLocks noChangeAspect="1"/>
          </p:cNvPicPr>
          <p:nvPr/>
        </p:nvPicPr>
        <p:blipFill>
          <a:blip r:embed="rId4"/>
          <a:stretch>
            <a:fillRect/>
          </a:stretch>
        </p:blipFill>
        <p:spPr>
          <a:xfrm>
            <a:off x="7282543" y="2179729"/>
            <a:ext cx="3921780" cy="4206875"/>
          </a:xfrm>
          <a:prstGeom prst="rect">
            <a:avLst/>
          </a:prstGeom>
        </p:spPr>
      </p:pic>
    </p:spTree>
    <p:extLst>
      <p:ext uri="{BB962C8B-B14F-4D97-AF65-F5344CB8AC3E}">
        <p14:creationId xmlns:p14="http://schemas.microsoft.com/office/powerpoint/2010/main" val="3736850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E95AB-6108-D8AC-2696-DB0578673C7E}"/>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091E59B0-264A-C090-CE7B-E0827895A819}"/>
              </a:ext>
            </a:extLst>
          </p:cNvPr>
          <p:cNvSpPr>
            <a:spLocks noGrp="1"/>
          </p:cNvSpPr>
          <p:nvPr>
            <p:ph idx="1"/>
          </p:nvPr>
        </p:nvSpPr>
        <p:spPr/>
        <p:txBody>
          <a:bodyPr>
            <a:normAutofit fontScale="92500" lnSpcReduction="10000"/>
          </a:bodyPr>
          <a:lstStyle/>
          <a:p>
            <a:r>
              <a:rPr lang="en-GB" dirty="0"/>
              <a:t>Overview of Common Conditions Service</a:t>
            </a:r>
          </a:p>
          <a:p>
            <a:r>
              <a:rPr lang="en-GB" dirty="0"/>
              <a:t>Checklist and requirements to deliver</a:t>
            </a:r>
          </a:p>
          <a:p>
            <a:r>
              <a:rPr lang="en-GB" dirty="0"/>
              <a:t>Summarise the training on </a:t>
            </a:r>
            <a:r>
              <a:rPr lang="en-GB" dirty="0" err="1"/>
              <a:t>cliniskills</a:t>
            </a:r>
            <a:endParaRPr lang="en-GB" dirty="0"/>
          </a:p>
          <a:p>
            <a:r>
              <a:rPr lang="en-GB" dirty="0"/>
              <a:t>Each condition in brief linked to the clinical pathways</a:t>
            </a:r>
          </a:p>
          <a:p>
            <a:r>
              <a:rPr lang="en-GB" dirty="0"/>
              <a:t>History taking – importance for the assessment process</a:t>
            </a:r>
          </a:p>
          <a:p>
            <a:r>
              <a:rPr lang="en-GB" dirty="0"/>
              <a:t>Practical Assessment</a:t>
            </a:r>
          </a:p>
          <a:p>
            <a:r>
              <a:rPr lang="en-GB" dirty="0"/>
              <a:t>Practice</a:t>
            </a:r>
          </a:p>
          <a:p>
            <a:r>
              <a:rPr lang="en-GB" dirty="0"/>
              <a:t>Recording the Interaction</a:t>
            </a:r>
          </a:p>
          <a:p>
            <a:r>
              <a:rPr lang="en-GB" dirty="0"/>
              <a:t>Summary</a:t>
            </a:r>
          </a:p>
          <a:p>
            <a:r>
              <a:rPr lang="en-GB" dirty="0"/>
              <a:t>Hypertension  Case Finding</a:t>
            </a:r>
          </a:p>
          <a:p>
            <a:endParaRPr lang="en-GB" dirty="0"/>
          </a:p>
        </p:txBody>
      </p:sp>
      <p:pic>
        <p:nvPicPr>
          <p:cNvPr id="5" name="Picture 4">
            <a:extLst>
              <a:ext uri="{FF2B5EF4-FFF2-40B4-BE49-F238E27FC236}">
                <a16:creationId xmlns:a16="http://schemas.microsoft.com/office/drawing/2014/main" id="{5C5B65AB-1CD4-CCC0-3DDA-7F649F139A1C}"/>
              </a:ext>
            </a:extLst>
          </p:cNvPr>
          <p:cNvPicPr>
            <a:picLocks noChangeAspect="1"/>
          </p:cNvPicPr>
          <p:nvPr/>
        </p:nvPicPr>
        <p:blipFill>
          <a:blip r:embed="rId3"/>
          <a:stretch>
            <a:fillRect/>
          </a:stretch>
        </p:blipFill>
        <p:spPr>
          <a:xfrm>
            <a:off x="10149567" y="80840"/>
            <a:ext cx="1915432" cy="1915432"/>
          </a:xfrm>
          <a:prstGeom prst="rect">
            <a:avLst/>
          </a:prstGeom>
        </p:spPr>
      </p:pic>
    </p:spTree>
    <p:extLst>
      <p:ext uri="{BB962C8B-B14F-4D97-AF65-F5344CB8AC3E}">
        <p14:creationId xmlns:p14="http://schemas.microsoft.com/office/powerpoint/2010/main" val="2242475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D179-A193-41D2-12D5-B13EA1997778}"/>
              </a:ext>
            </a:extLst>
          </p:cNvPr>
          <p:cNvSpPr>
            <a:spLocks noGrp="1"/>
          </p:cNvSpPr>
          <p:nvPr>
            <p:ph type="title"/>
          </p:nvPr>
        </p:nvSpPr>
        <p:spPr/>
        <p:txBody>
          <a:bodyPr/>
          <a:lstStyle/>
          <a:p>
            <a:r>
              <a:rPr lang="en-GB" dirty="0"/>
              <a:t>History taking</a:t>
            </a:r>
          </a:p>
        </p:txBody>
      </p:sp>
      <p:sp>
        <p:nvSpPr>
          <p:cNvPr id="3" name="Content Placeholder 2">
            <a:extLst>
              <a:ext uri="{FF2B5EF4-FFF2-40B4-BE49-F238E27FC236}">
                <a16:creationId xmlns:a16="http://schemas.microsoft.com/office/drawing/2014/main" id="{2F274FCC-5CC7-AF71-32D3-88011F3914D1}"/>
              </a:ext>
            </a:extLst>
          </p:cNvPr>
          <p:cNvSpPr>
            <a:spLocks noGrp="1"/>
          </p:cNvSpPr>
          <p:nvPr>
            <p:ph idx="1"/>
          </p:nvPr>
        </p:nvSpPr>
        <p:spPr/>
        <p:txBody>
          <a:bodyPr/>
          <a:lstStyle/>
          <a:p>
            <a:r>
              <a:rPr lang="en-GB" dirty="0"/>
              <a:t>In threes, one person is the pharmacist, one person is a patient, third person is observing and giving feedback. </a:t>
            </a:r>
          </a:p>
          <a:p>
            <a:endParaRPr lang="en-GB" dirty="0"/>
          </a:p>
          <a:p>
            <a:r>
              <a:rPr lang="en-GB" dirty="0"/>
              <a:t>Person who is the patient to identify a time when they have had a sore throat, ear infection or an allergy.  </a:t>
            </a:r>
          </a:p>
          <a:p>
            <a:pPr lvl="1"/>
            <a:r>
              <a:rPr lang="en-GB" dirty="0"/>
              <a:t>Only answer questions asked</a:t>
            </a:r>
          </a:p>
          <a:p>
            <a:pPr lvl="1"/>
            <a:r>
              <a:rPr lang="en-GB" dirty="0"/>
              <a:t>If it is a closed question then give a yes/no answer</a:t>
            </a:r>
          </a:p>
          <a:p>
            <a:pPr lvl="1"/>
            <a:r>
              <a:rPr lang="en-GB" dirty="0"/>
              <a:t>If it is an open question then take the conversation in whatever direction you see appropriate.</a:t>
            </a:r>
          </a:p>
          <a:p>
            <a:endParaRPr lang="en-GB" dirty="0"/>
          </a:p>
        </p:txBody>
      </p:sp>
    </p:spTree>
    <p:extLst>
      <p:ext uri="{BB962C8B-B14F-4D97-AF65-F5344CB8AC3E}">
        <p14:creationId xmlns:p14="http://schemas.microsoft.com/office/powerpoint/2010/main" val="138719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1554-6C90-F163-A553-7C89B593E11D}"/>
              </a:ext>
            </a:extLst>
          </p:cNvPr>
          <p:cNvSpPr>
            <a:spLocks noGrp="1"/>
          </p:cNvSpPr>
          <p:nvPr>
            <p:ph type="title"/>
          </p:nvPr>
        </p:nvSpPr>
        <p:spPr/>
        <p:txBody>
          <a:bodyPr/>
          <a:lstStyle/>
          <a:p>
            <a:r>
              <a:rPr lang="en-GB" dirty="0"/>
              <a:t>Physical examination</a:t>
            </a:r>
          </a:p>
        </p:txBody>
      </p:sp>
      <p:sp>
        <p:nvSpPr>
          <p:cNvPr id="3" name="Content Placeholder 2">
            <a:extLst>
              <a:ext uri="{FF2B5EF4-FFF2-40B4-BE49-F238E27FC236}">
                <a16:creationId xmlns:a16="http://schemas.microsoft.com/office/drawing/2014/main" id="{5BBDFB48-1CDF-0EDC-01B0-494A2A3D063A}"/>
              </a:ext>
            </a:extLst>
          </p:cNvPr>
          <p:cNvSpPr>
            <a:spLocks noGrp="1"/>
          </p:cNvSpPr>
          <p:nvPr>
            <p:ph idx="1"/>
          </p:nvPr>
        </p:nvSpPr>
        <p:spPr>
          <a:xfrm>
            <a:off x="718456" y="1905000"/>
            <a:ext cx="11059887" cy="4800600"/>
          </a:xfrm>
        </p:spPr>
        <p:txBody>
          <a:bodyPr>
            <a:normAutofit fontScale="70000" lnSpcReduction="20000"/>
          </a:bodyPr>
          <a:lstStyle/>
          <a:p>
            <a:pPr eaLnBrk="1" hangingPunct="1">
              <a:lnSpc>
                <a:spcPct val="90000"/>
              </a:lnSpc>
            </a:pPr>
            <a:r>
              <a:rPr lang="en-US" altLang="en-US" sz="2600" dirty="0">
                <a:solidFill>
                  <a:schemeClr val="tx2"/>
                </a:solidFill>
              </a:rPr>
              <a:t>Tips:</a:t>
            </a:r>
            <a:endParaRPr lang="en-US" altLang="en-US" sz="2600" dirty="0"/>
          </a:p>
          <a:p>
            <a:pPr lvl="1" eaLnBrk="1" hangingPunct="1">
              <a:lnSpc>
                <a:spcPct val="90000"/>
              </a:lnSpc>
            </a:pPr>
            <a:r>
              <a:rPr lang="en-US" altLang="en-US" sz="2200" dirty="0"/>
              <a:t>Remember that you will be approaching the patient very closely and are examining the head and face so be careful not to invade the patient’s personal space. (Also, check your breath and monitor the volume of your voice accordingly!)</a:t>
            </a:r>
          </a:p>
          <a:p>
            <a:pPr lvl="1" eaLnBrk="1" hangingPunct="1">
              <a:lnSpc>
                <a:spcPct val="90000"/>
              </a:lnSpc>
            </a:pPr>
            <a:r>
              <a:rPr lang="en-US" altLang="en-US" sz="2200" dirty="0"/>
              <a:t>Try to go in the same order each time you examine the patient</a:t>
            </a:r>
          </a:p>
          <a:p>
            <a:pPr eaLnBrk="1" hangingPunct="1">
              <a:lnSpc>
                <a:spcPct val="90000"/>
              </a:lnSpc>
            </a:pPr>
            <a:r>
              <a:rPr lang="en-US" altLang="en-US" sz="2600" dirty="0">
                <a:solidFill>
                  <a:schemeClr val="tx2"/>
                </a:solidFill>
              </a:rPr>
              <a:t>Tools:</a:t>
            </a:r>
            <a:endParaRPr lang="en-US" altLang="en-US" sz="2600" dirty="0"/>
          </a:p>
          <a:p>
            <a:pPr lvl="1" eaLnBrk="1" hangingPunct="1">
              <a:lnSpc>
                <a:spcPct val="90000"/>
              </a:lnSpc>
            </a:pPr>
            <a:r>
              <a:rPr lang="en-US" altLang="en-US" sz="2200" dirty="0"/>
              <a:t>Pen light, tongue depressor, otoscope, pulse oximeter</a:t>
            </a:r>
          </a:p>
          <a:p>
            <a:pPr lvl="1" eaLnBrk="1" hangingPunct="1">
              <a:lnSpc>
                <a:spcPct val="90000"/>
              </a:lnSpc>
            </a:pPr>
            <a:r>
              <a:rPr lang="en-US" altLang="en-US" sz="2200" dirty="0"/>
              <a:t>Your eyes and hands</a:t>
            </a:r>
          </a:p>
          <a:p>
            <a:pPr lvl="1" eaLnBrk="1" hangingPunct="1">
              <a:lnSpc>
                <a:spcPct val="90000"/>
              </a:lnSpc>
            </a:pPr>
            <a:endParaRPr lang="en-US" altLang="en-US" sz="2200" dirty="0"/>
          </a:p>
          <a:p>
            <a:pPr eaLnBrk="1" hangingPunct="1">
              <a:lnSpc>
                <a:spcPct val="70000"/>
              </a:lnSpc>
            </a:pPr>
            <a:r>
              <a:rPr lang="en-US" altLang="en-US" sz="2200" dirty="0"/>
              <a:t>First, start by looking at the skin of the face</a:t>
            </a:r>
          </a:p>
          <a:p>
            <a:pPr lvl="1" eaLnBrk="1" hangingPunct="1">
              <a:lnSpc>
                <a:spcPct val="70000"/>
              </a:lnSpc>
            </a:pPr>
            <a:r>
              <a:rPr lang="en-US" altLang="en-US" sz="2200" dirty="0">
                <a:solidFill>
                  <a:schemeClr val="tx2"/>
                </a:solidFill>
              </a:rPr>
              <a:t>Look for scars, any concerning lesions</a:t>
            </a:r>
          </a:p>
          <a:p>
            <a:pPr lvl="1" eaLnBrk="1" hangingPunct="1">
              <a:lnSpc>
                <a:spcPct val="70000"/>
              </a:lnSpc>
            </a:pPr>
            <a:r>
              <a:rPr lang="en-US" altLang="en-US" sz="2200" dirty="0">
                <a:solidFill>
                  <a:schemeClr val="tx2"/>
                </a:solidFill>
              </a:rPr>
              <a:t>Check for symmetry, is there muscle weakness?</a:t>
            </a:r>
            <a:endParaRPr lang="en-US" altLang="en-US" sz="2200" dirty="0"/>
          </a:p>
          <a:p>
            <a:pPr eaLnBrk="1" hangingPunct="1">
              <a:lnSpc>
                <a:spcPct val="70000"/>
              </a:lnSpc>
            </a:pPr>
            <a:r>
              <a:rPr lang="en-US" altLang="en-US" sz="2200" dirty="0"/>
              <a:t>Does the patient have tell-tale signs?</a:t>
            </a:r>
          </a:p>
          <a:p>
            <a:pPr lvl="1" eaLnBrk="1" hangingPunct="1">
              <a:lnSpc>
                <a:spcPct val="70000"/>
              </a:lnSpc>
            </a:pPr>
            <a:r>
              <a:rPr lang="en-US" altLang="en-US" sz="2200" dirty="0">
                <a:solidFill>
                  <a:schemeClr val="tx2"/>
                </a:solidFill>
              </a:rPr>
              <a:t>Nasal crease in allergies</a:t>
            </a:r>
          </a:p>
          <a:p>
            <a:pPr lvl="1" eaLnBrk="1" hangingPunct="1">
              <a:lnSpc>
                <a:spcPct val="70000"/>
              </a:lnSpc>
            </a:pPr>
            <a:r>
              <a:rPr lang="en-US" altLang="en-US" sz="2200" dirty="0">
                <a:solidFill>
                  <a:schemeClr val="tx2"/>
                </a:solidFill>
              </a:rPr>
              <a:t>Noisy nasal breathing?</a:t>
            </a:r>
            <a:endParaRPr lang="en-US" altLang="en-US" sz="2200" dirty="0"/>
          </a:p>
          <a:p>
            <a:pPr eaLnBrk="1" hangingPunct="1">
              <a:lnSpc>
                <a:spcPct val="70000"/>
              </a:lnSpc>
            </a:pPr>
            <a:r>
              <a:rPr lang="en-US" altLang="en-US" sz="2200" dirty="0"/>
              <a:t>Listen to the patient’s voice as they give the history/answer questions</a:t>
            </a:r>
          </a:p>
          <a:p>
            <a:pPr lvl="1" eaLnBrk="1" hangingPunct="1">
              <a:lnSpc>
                <a:spcPct val="70000"/>
              </a:lnSpc>
            </a:pPr>
            <a:r>
              <a:rPr lang="en-US" altLang="en-US" sz="2200" dirty="0">
                <a:solidFill>
                  <a:schemeClr val="tx2"/>
                </a:solidFill>
              </a:rPr>
              <a:t>Is it breathy? Nasal? Does the patient have stridor?</a:t>
            </a:r>
            <a:endParaRPr lang="en-US" altLang="en-US" sz="2200" dirty="0"/>
          </a:p>
          <a:p>
            <a:pPr eaLnBrk="1" hangingPunct="1">
              <a:lnSpc>
                <a:spcPct val="70000"/>
              </a:lnSpc>
            </a:pPr>
            <a:r>
              <a:rPr lang="en-US" altLang="en-US" sz="2200" dirty="0"/>
              <a:t>Be observant. Most of this can be done within the first few minutes in the exam room</a:t>
            </a:r>
          </a:p>
          <a:p>
            <a:pPr eaLnBrk="1" hangingPunct="1">
              <a:lnSpc>
                <a:spcPct val="70000"/>
              </a:lnSpc>
            </a:pPr>
            <a:r>
              <a:rPr lang="en-US" altLang="en-US" sz="2200" b="0" dirty="0"/>
              <a:t>You can also usually get a sense within a few moments if the patient is acutely ill or whether their problem is more chronic in nature</a:t>
            </a:r>
          </a:p>
          <a:p>
            <a:pPr lvl="1" eaLnBrk="1" hangingPunct="1">
              <a:lnSpc>
                <a:spcPct val="90000"/>
              </a:lnSpc>
            </a:pPr>
            <a:endParaRPr lang="en-US" altLang="en-US" sz="2200" dirty="0"/>
          </a:p>
          <a:p>
            <a:endParaRPr lang="en-GB" dirty="0"/>
          </a:p>
        </p:txBody>
      </p:sp>
    </p:spTree>
    <p:extLst>
      <p:ext uri="{BB962C8B-B14F-4D97-AF65-F5344CB8AC3E}">
        <p14:creationId xmlns:p14="http://schemas.microsoft.com/office/powerpoint/2010/main" val="920117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949F-9DA4-2164-1EAB-B2070757EFCC}"/>
              </a:ext>
            </a:extLst>
          </p:cNvPr>
          <p:cNvSpPr>
            <a:spLocks noGrp="1"/>
          </p:cNvSpPr>
          <p:nvPr>
            <p:ph type="title"/>
          </p:nvPr>
        </p:nvSpPr>
        <p:spPr/>
        <p:txBody>
          <a:bodyPr/>
          <a:lstStyle/>
          <a:p>
            <a:r>
              <a:rPr lang="en-GB" dirty="0"/>
              <a:t>Sinusitis </a:t>
            </a:r>
          </a:p>
        </p:txBody>
      </p:sp>
      <p:sp>
        <p:nvSpPr>
          <p:cNvPr id="3" name="Content Placeholder 2">
            <a:extLst>
              <a:ext uri="{FF2B5EF4-FFF2-40B4-BE49-F238E27FC236}">
                <a16:creationId xmlns:a16="http://schemas.microsoft.com/office/drawing/2014/main" id="{21240043-7873-B883-D272-DDE90C2E69DE}"/>
              </a:ext>
            </a:extLst>
          </p:cNvPr>
          <p:cNvSpPr>
            <a:spLocks noGrp="1"/>
          </p:cNvSpPr>
          <p:nvPr>
            <p:ph idx="1"/>
          </p:nvPr>
        </p:nvSpPr>
        <p:spPr/>
        <p:txBody>
          <a:bodyPr/>
          <a:lstStyle/>
          <a:p>
            <a:pPr marL="0" indent="0">
              <a:buNone/>
            </a:pPr>
            <a:r>
              <a:rPr lang="en-GB" dirty="0"/>
              <a:t>Consider the risk of deterioration or serious illness </a:t>
            </a:r>
          </a:p>
          <a:p>
            <a:r>
              <a:rPr lang="en-GB" dirty="0" err="1"/>
              <a:t>Intraorbital</a:t>
            </a:r>
            <a:r>
              <a:rPr lang="en-GB" dirty="0"/>
              <a:t> or periorbital complications such as orbital cellulitis, displaced eyeball, reduced vision</a:t>
            </a:r>
          </a:p>
          <a:p>
            <a:r>
              <a:rPr lang="en-GB" dirty="0"/>
              <a:t>Intracranial complications, including swelling over the frontal bone</a:t>
            </a:r>
          </a:p>
          <a:p>
            <a:r>
              <a:rPr lang="en-GB" dirty="0"/>
              <a:t>Signs of meningitis, severe frontal headache, or focal neurological signs</a:t>
            </a:r>
          </a:p>
          <a:p>
            <a:endParaRPr lang="en-GB" dirty="0"/>
          </a:p>
          <a:p>
            <a:endParaRPr lang="en-GB" dirty="0"/>
          </a:p>
          <a:p>
            <a:pPr marL="0" indent="0">
              <a:buNone/>
            </a:pPr>
            <a:r>
              <a:rPr lang="en-GB" dirty="0"/>
              <a:t>Consider calculating NEWS2 Score ahead of signposting patient to A&amp;E or calling 999 in a life threatening emergency </a:t>
            </a:r>
          </a:p>
        </p:txBody>
      </p:sp>
      <p:pic>
        <p:nvPicPr>
          <p:cNvPr id="4" name="Picture 3">
            <a:extLst>
              <a:ext uri="{FF2B5EF4-FFF2-40B4-BE49-F238E27FC236}">
                <a16:creationId xmlns:a16="http://schemas.microsoft.com/office/drawing/2014/main" id="{97C4A75D-3CEC-C122-12D1-6E38A0EA41B3}"/>
              </a:ext>
            </a:extLst>
          </p:cNvPr>
          <p:cNvPicPr>
            <a:picLocks noChangeAspect="1"/>
          </p:cNvPicPr>
          <p:nvPr/>
        </p:nvPicPr>
        <p:blipFill>
          <a:blip r:embed="rId3"/>
          <a:stretch>
            <a:fillRect/>
          </a:stretch>
        </p:blipFill>
        <p:spPr>
          <a:xfrm>
            <a:off x="10080171" y="384651"/>
            <a:ext cx="1298122" cy="1307809"/>
          </a:xfrm>
          <a:prstGeom prst="rect">
            <a:avLst/>
          </a:prstGeom>
        </p:spPr>
      </p:pic>
    </p:spTree>
    <p:extLst>
      <p:ext uri="{BB962C8B-B14F-4D97-AF65-F5344CB8AC3E}">
        <p14:creationId xmlns:p14="http://schemas.microsoft.com/office/powerpoint/2010/main" val="2123866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FAC3-11C6-76FC-0331-F85B957664F7}"/>
              </a:ext>
            </a:extLst>
          </p:cNvPr>
          <p:cNvSpPr>
            <a:spLocks noGrp="1"/>
          </p:cNvSpPr>
          <p:nvPr>
            <p:ph type="title"/>
          </p:nvPr>
        </p:nvSpPr>
        <p:spPr/>
        <p:txBody>
          <a:bodyPr/>
          <a:lstStyle/>
          <a:p>
            <a:r>
              <a:rPr lang="en-GB" dirty="0"/>
              <a:t>Common Ear, Nose and Throat conditions - sinusitis</a:t>
            </a:r>
          </a:p>
        </p:txBody>
      </p:sp>
      <p:sp>
        <p:nvSpPr>
          <p:cNvPr id="5" name="Content Placeholder 4">
            <a:extLst>
              <a:ext uri="{FF2B5EF4-FFF2-40B4-BE49-F238E27FC236}">
                <a16:creationId xmlns:a16="http://schemas.microsoft.com/office/drawing/2014/main" id="{2F13C8B2-F1D7-2744-373D-A91C46B112F8}"/>
              </a:ext>
            </a:extLst>
          </p:cNvPr>
          <p:cNvSpPr>
            <a:spLocks noGrp="1"/>
          </p:cNvSpPr>
          <p:nvPr>
            <p:ph idx="1"/>
          </p:nvPr>
        </p:nvSpPr>
        <p:spPr>
          <a:xfrm>
            <a:off x="6297433" y="1882973"/>
            <a:ext cx="5578881" cy="2710544"/>
          </a:xfrm>
        </p:spPr>
        <p:txBody>
          <a:bodyPr>
            <a:normAutofit fontScale="85000" lnSpcReduction="20000"/>
          </a:bodyPr>
          <a:lstStyle/>
          <a:p>
            <a:r>
              <a:rPr lang="en-GB" dirty="0"/>
              <a:t>Does the patient have 2 or more of the following </a:t>
            </a:r>
          </a:p>
          <a:p>
            <a:r>
              <a:rPr lang="en-GB" dirty="0"/>
              <a:t>symptoms to suggest acute bacterial sinusitis: </a:t>
            </a:r>
          </a:p>
          <a:p>
            <a:r>
              <a:rPr lang="en-GB" dirty="0"/>
              <a:t>☐ Marked deterioration after an initial milder phase</a:t>
            </a:r>
          </a:p>
          <a:p>
            <a:r>
              <a:rPr lang="en-GB" dirty="0"/>
              <a:t>☐ Fever (&gt;38°C)</a:t>
            </a:r>
          </a:p>
          <a:p>
            <a:r>
              <a:rPr lang="en-GB" dirty="0"/>
              <a:t>☐ Unremitting purulent nasal discharge </a:t>
            </a:r>
          </a:p>
          <a:p>
            <a:r>
              <a:rPr lang="en-GB" dirty="0"/>
              <a:t>☐ Severe localised unilateral pain, particularly pain </a:t>
            </a:r>
          </a:p>
          <a:p>
            <a:r>
              <a:rPr lang="en-GB" dirty="0"/>
              <a:t>over the teeth (toothache) and jaw</a:t>
            </a:r>
          </a:p>
        </p:txBody>
      </p:sp>
      <p:pic>
        <p:nvPicPr>
          <p:cNvPr id="2054" name="Picture 6" descr="Pin on Medicine">
            <a:extLst>
              <a:ext uri="{FF2B5EF4-FFF2-40B4-BE49-F238E27FC236}">
                <a16:creationId xmlns:a16="http://schemas.microsoft.com/office/drawing/2014/main" id="{94B52A1E-EAFF-87C9-03B0-4269CCCF1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433" y="4536163"/>
            <a:ext cx="4379489" cy="21897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011BDEC-4338-8F2B-0387-27DAA7B19FC3}"/>
              </a:ext>
            </a:extLst>
          </p:cNvPr>
          <p:cNvSpPr txBox="1"/>
          <p:nvPr/>
        </p:nvSpPr>
        <p:spPr>
          <a:xfrm>
            <a:off x="181625" y="1924594"/>
            <a:ext cx="4150890" cy="4801314"/>
          </a:xfrm>
          <a:prstGeom prst="rect">
            <a:avLst/>
          </a:prstGeom>
          <a:noFill/>
        </p:spPr>
        <p:txBody>
          <a:bodyPr wrap="square">
            <a:spAutoFit/>
          </a:bodyPr>
          <a:lstStyle/>
          <a:p>
            <a:r>
              <a:rPr lang="en-GB" dirty="0"/>
              <a:t>Diagnose acute sinusitis by the presence of ONE or more of: </a:t>
            </a:r>
          </a:p>
          <a:p>
            <a:endParaRPr lang="en-GB" dirty="0"/>
          </a:p>
          <a:p>
            <a:r>
              <a:rPr lang="en-GB" dirty="0"/>
              <a:t>☐ Nasal blockage (obstruction/congestion) or</a:t>
            </a:r>
          </a:p>
          <a:p>
            <a:endParaRPr lang="en-GB" dirty="0"/>
          </a:p>
          <a:p>
            <a:r>
              <a:rPr lang="en-GB" dirty="0"/>
              <a:t>☐ Nasal discharge (anterior/posterior nasal drip) </a:t>
            </a:r>
          </a:p>
          <a:p>
            <a:endParaRPr lang="en-GB" dirty="0"/>
          </a:p>
          <a:p>
            <a:r>
              <a:rPr lang="en-GB" dirty="0"/>
              <a:t>With ONE or more of: </a:t>
            </a:r>
          </a:p>
          <a:p>
            <a:r>
              <a:rPr lang="en-GB" dirty="0"/>
              <a:t>☐ Facial pain/pressure (or headache) or</a:t>
            </a:r>
          </a:p>
          <a:p>
            <a:endParaRPr lang="en-GB" dirty="0"/>
          </a:p>
          <a:p>
            <a:r>
              <a:rPr lang="en-GB" dirty="0"/>
              <a:t>☐ Reduction (or loss) of the sense of smell (in adults)</a:t>
            </a:r>
          </a:p>
          <a:p>
            <a:endParaRPr lang="en-GB" dirty="0"/>
          </a:p>
          <a:p>
            <a:r>
              <a:rPr lang="en-GB" dirty="0"/>
              <a:t>☐ Cough during the day or at night (in children)</a:t>
            </a:r>
          </a:p>
        </p:txBody>
      </p:sp>
    </p:spTree>
    <p:extLst>
      <p:ext uri="{BB962C8B-B14F-4D97-AF65-F5344CB8AC3E}">
        <p14:creationId xmlns:p14="http://schemas.microsoft.com/office/powerpoint/2010/main" val="4193980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10CD-83B9-EE6C-17C7-1A2BC2E12D17}"/>
              </a:ext>
            </a:extLst>
          </p:cNvPr>
          <p:cNvSpPr>
            <a:spLocks noGrp="1"/>
          </p:cNvSpPr>
          <p:nvPr>
            <p:ph type="title"/>
          </p:nvPr>
        </p:nvSpPr>
        <p:spPr/>
        <p:txBody>
          <a:bodyPr/>
          <a:lstStyle/>
          <a:p>
            <a:r>
              <a:rPr lang="en-GB" dirty="0"/>
              <a:t>Sore throat</a:t>
            </a:r>
          </a:p>
        </p:txBody>
      </p:sp>
      <p:sp>
        <p:nvSpPr>
          <p:cNvPr id="3" name="Content Placeholder 2">
            <a:extLst>
              <a:ext uri="{FF2B5EF4-FFF2-40B4-BE49-F238E27FC236}">
                <a16:creationId xmlns:a16="http://schemas.microsoft.com/office/drawing/2014/main" id="{9D76BA83-B60E-CFB1-5633-6247C37C032B}"/>
              </a:ext>
            </a:extLst>
          </p:cNvPr>
          <p:cNvSpPr>
            <a:spLocks noGrp="1"/>
          </p:cNvSpPr>
          <p:nvPr>
            <p:ph idx="1"/>
          </p:nvPr>
        </p:nvSpPr>
        <p:spPr/>
        <p:txBody>
          <a:bodyPr/>
          <a:lstStyle/>
          <a:p>
            <a:pPr marL="0" indent="0">
              <a:buNone/>
            </a:pPr>
            <a:r>
              <a:rPr lang="en-GB" dirty="0"/>
              <a:t>Does the patient have signs or symptoms indicating possible </a:t>
            </a:r>
          </a:p>
          <a:p>
            <a:r>
              <a:rPr lang="en-GB" dirty="0"/>
              <a:t>scarlet fever,</a:t>
            </a:r>
          </a:p>
          <a:p>
            <a:r>
              <a:rPr lang="en-GB" dirty="0"/>
              <a:t>quinsy or </a:t>
            </a:r>
          </a:p>
          <a:p>
            <a:r>
              <a:rPr lang="en-GB" dirty="0"/>
              <a:t>glandular fever? (refer to NICE CKS for list of symptoms) </a:t>
            </a:r>
          </a:p>
          <a:p>
            <a:endParaRPr lang="en-GB" dirty="0"/>
          </a:p>
          <a:p>
            <a:pPr marL="0" indent="0">
              <a:buNone/>
            </a:pPr>
            <a:r>
              <a:rPr lang="en-GB" dirty="0"/>
              <a:t>Does the patient have signs and symptoms of suspected cancer? </a:t>
            </a:r>
          </a:p>
          <a:p>
            <a:pPr marL="0" indent="0">
              <a:buNone/>
            </a:pPr>
            <a:r>
              <a:rPr lang="en-GB" dirty="0"/>
              <a:t>Is the patient immunosuppressed? </a:t>
            </a:r>
          </a:p>
        </p:txBody>
      </p:sp>
      <p:pic>
        <p:nvPicPr>
          <p:cNvPr id="4" name="Picture 3">
            <a:extLst>
              <a:ext uri="{FF2B5EF4-FFF2-40B4-BE49-F238E27FC236}">
                <a16:creationId xmlns:a16="http://schemas.microsoft.com/office/drawing/2014/main" id="{3609DE42-2CDE-1009-6231-60B386968B75}"/>
              </a:ext>
            </a:extLst>
          </p:cNvPr>
          <p:cNvPicPr>
            <a:picLocks noChangeAspect="1"/>
          </p:cNvPicPr>
          <p:nvPr/>
        </p:nvPicPr>
        <p:blipFill>
          <a:blip r:embed="rId3"/>
          <a:stretch>
            <a:fillRect/>
          </a:stretch>
        </p:blipFill>
        <p:spPr>
          <a:xfrm>
            <a:off x="10080171" y="384651"/>
            <a:ext cx="1298122" cy="1307809"/>
          </a:xfrm>
          <a:prstGeom prst="rect">
            <a:avLst/>
          </a:prstGeom>
        </p:spPr>
      </p:pic>
    </p:spTree>
    <p:extLst>
      <p:ext uri="{BB962C8B-B14F-4D97-AF65-F5344CB8AC3E}">
        <p14:creationId xmlns:p14="http://schemas.microsoft.com/office/powerpoint/2010/main" val="316759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F9C4-D0C0-813F-7CAE-1B69D92C7C98}"/>
              </a:ext>
            </a:extLst>
          </p:cNvPr>
          <p:cNvSpPr>
            <a:spLocks noGrp="1"/>
          </p:cNvSpPr>
          <p:nvPr>
            <p:ph type="title"/>
          </p:nvPr>
        </p:nvSpPr>
        <p:spPr/>
        <p:txBody>
          <a:bodyPr/>
          <a:lstStyle/>
          <a:p>
            <a:r>
              <a:rPr lang="en-GB" dirty="0"/>
              <a:t>Common Ear Nose and Throat conditions – sore throat</a:t>
            </a:r>
          </a:p>
        </p:txBody>
      </p:sp>
      <p:sp>
        <p:nvSpPr>
          <p:cNvPr id="3" name="Content Placeholder 2">
            <a:extLst>
              <a:ext uri="{FF2B5EF4-FFF2-40B4-BE49-F238E27FC236}">
                <a16:creationId xmlns:a16="http://schemas.microsoft.com/office/drawing/2014/main" id="{F91B58A4-50B9-5C51-1F1B-55F0961F07A8}"/>
              </a:ext>
            </a:extLst>
          </p:cNvPr>
          <p:cNvSpPr>
            <a:spLocks noGrp="1"/>
          </p:cNvSpPr>
          <p:nvPr>
            <p:ph idx="1"/>
          </p:nvPr>
        </p:nvSpPr>
        <p:spPr>
          <a:xfrm>
            <a:off x="1202919" y="2011679"/>
            <a:ext cx="9784080" cy="5031377"/>
          </a:xfrm>
        </p:spPr>
        <p:txBody>
          <a:bodyPr>
            <a:normAutofit fontScale="85000" lnSpcReduction="20000"/>
          </a:bodyPr>
          <a:lstStyle/>
          <a:p>
            <a:pPr marL="0" indent="0" algn="l">
              <a:buNone/>
            </a:pPr>
            <a:r>
              <a:rPr lang="en-GB" sz="3000" b="0" i="0" dirty="0">
                <a:effectLst/>
                <a:latin typeface="Inter"/>
              </a:rPr>
              <a:t>ASSESSMENT</a:t>
            </a:r>
          </a:p>
          <a:p>
            <a:pPr marL="0" indent="0" algn="l">
              <a:buNone/>
            </a:pPr>
            <a:r>
              <a:rPr lang="en-GB" b="0" i="0" dirty="0">
                <a:effectLst/>
                <a:latin typeface="Inter"/>
              </a:rPr>
              <a:t>Will include a physical and holistic assessment</a:t>
            </a:r>
          </a:p>
          <a:p>
            <a:pPr marL="0" indent="0" algn="l">
              <a:buNone/>
            </a:pPr>
            <a:endParaRPr lang="en-GB" b="0" i="0" dirty="0">
              <a:effectLst/>
              <a:latin typeface="Inter"/>
            </a:endParaRPr>
          </a:p>
          <a:p>
            <a:pPr marL="0" indent="0" algn="l">
              <a:buNone/>
            </a:pPr>
            <a:r>
              <a:rPr lang="en-GB" b="0" i="0" dirty="0">
                <a:effectLst/>
                <a:latin typeface="Inter"/>
              </a:rPr>
              <a:t>Scoring system to be identified during the assessment</a:t>
            </a:r>
          </a:p>
          <a:p>
            <a:pPr marL="0" indent="0" algn="l">
              <a:buNone/>
            </a:pPr>
            <a:endParaRPr lang="en-GB" b="0" i="0" dirty="0">
              <a:effectLst/>
              <a:latin typeface="Inter"/>
            </a:endParaRPr>
          </a:p>
          <a:p>
            <a:pPr algn="l">
              <a:buFont typeface="Arial" panose="020B0604020202020204" pitchFamily="34" charset="0"/>
              <a:buChar char="•"/>
            </a:pPr>
            <a:r>
              <a:rPr lang="en-GB" b="0" i="0" dirty="0">
                <a:effectLst/>
                <a:latin typeface="Inter"/>
              </a:rPr>
              <a:t>The </a:t>
            </a:r>
            <a:r>
              <a:rPr lang="en-GB" b="1" i="0" dirty="0" err="1">
                <a:effectLst/>
                <a:latin typeface="Inter"/>
              </a:rPr>
              <a:t>FeverPAIN</a:t>
            </a:r>
            <a:r>
              <a:rPr lang="en-GB" b="0" i="0" dirty="0">
                <a:effectLst/>
                <a:latin typeface="Inter"/>
              </a:rPr>
              <a:t> criteria: score 1 point for each (maximum score of 5).</a:t>
            </a:r>
          </a:p>
          <a:p>
            <a:pPr marL="742950" lvl="1" indent="-285750" algn="l">
              <a:buFont typeface="Arial" panose="020B0604020202020204" pitchFamily="34" charset="0"/>
              <a:buChar char="•"/>
            </a:pPr>
            <a:r>
              <a:rPr lang="en-GB" b="1" i="0" dirty="0">
                <a:effectLst/>
                <a:latin typeface="Inter"/>
              </a:rPr>
              <a:t>Fever</a:t>
            </a:r>
            <a:r>
              <a:rPr lang="en-GB" b="0" i="0" dirty="0">
                <a:effectLst/>
                <a:latin typeface="Inter"/>
              </a:rPr>
              <a:t> (during previous 24 hours). </a:t>
            </a:r>
          </a:p>
          <a:p>
            <a:pPr marL="742950" lvl="1" indent="-285750" algn="l">
              <a:buFont typeface="Arial" panose="020B0604020202020204" pitchFamily="34" charset="0"/>
              <a:buChar char="•"/>
            </a:pPr>
            <a:r>
              <a:rPr lang="en-GB" b="1" i="0" dirty="0">
                <a:effectLst/>
                <a:latin typeface="Inter"/>
              </a:rPr>
              <a:t>P</a:t>
            </a:r>
            <a:r>
              <a:rPr lang="en-GB" b="0" i="0" dirty="0">
                <a:effectLst/>
                <a:latin typeface="Inter"/>
              </a:rPr>
              <a:t>urulence (pharyngeal/tonsillar exudate).</a:t>
            </a:r>
          </a:p>
          <a:p>
            <a:pPr marL="742950" lvl="1" indent="-285750" algn="l">
              <a:buFont typeface="Arial" panose="020B0604020202020204" pitchFamily="34" charset="0"/>
              <a:buChar char="•"/>
            </a:pPr>
            <a:r>
              <a:rPr lang="en-GB" b="1" i="0" dirty="0">
                <a:effectLst/>
                <a:latin typeface="Inter"/>
              </a:rPr>
              <a:t>A</a:t>
            </a:r>
            <a:r>
              <a:rPr lang="en-GB" b="0" i="0" dirty="0">
                <a:effectLst/>
                <a:latin typeface="Inter"/>
              </a:rPr>
              <a:t>ttend rapidly (within 3 days after onset of symptoms).</a:t>
            </a:r>
          </a:p>
          <a:p>
            <a:pPr marL="742950" lvl="1" indent="-285750" algn="l">
              <a:buFont typeface="Arial" panose="020B0604020202020204" pitchFamily="34" charset="0"/>
              <a:buChar char="•"/>
            </a:pPr>
            <a:r>
              <a:rPr lang="en-GB" b="0" i="0" dirty="0">
                <a:effectLst/>
                <a:latin typeface="Inter"/>
              </a:rPr>
              <a:t>Severely </a:t>
            </a:r>
            <a:r>
              <a:rPr lang="en-GB" b="1" i="0" dirty="0">
                <a:effectLst/>
                <a:latin typeface="Inter"/>
              </a:rPr>
              <a:t>I</a:t>
            </a:r>
            <a:r>
              <a:rPr lang="en-GB" b="0" i="0" dirty="0">
                <a:effectLst/>
                <a:latin typeface="Inter"/>
              </a:rPr>
              <a:t>nflamed tonsils.</a:t>
            </a:r>
          </a:p>
          <a:p>
            <a:pPr marL="742950" lvl="1" indent="-285750" algn="l">
              <a:buFont typeface="Arial" panose="020B0604020202020204" pitchFamily="34" charset="0"/>
              <a:buChar char="•"/>
            </a:pPr>
            <a:r>
              <a:rPr lang="en-GB" b="1" i="0" dirty="0">
                <a:effectLst/>
                <a:latin typeface="Inter"/>
              </a:rPr>
              <a:t>N</a:t>
            </a:r>
            <a:r>
              <a:rPr lang="en-GB" b="0" i="0" dirty="0">
                <a:effectLst/>
                <a:latin typeface="Inter"/>
              </a:rPr>
              <a:t>o cough or coryza.</a:t>
            </a:r>
          </a:p>
          <a:p>
            <a:pPr algn="l">
              <a:buFont typeface="Arial" panose="020B0604020202020204" pitchFamily="34" charset="0"/>
              <a:buChar char="•"/>
            </a:pPr>
            <a:r>
              <a:rPr lang="en-GB" b="0" i="0" dirty="0">
                <a:effectLst/>
                <a:latin typeface="Inter"/>
              </a:rPr>
              <a:t>A score of 0 or 1 is associated with a 13-18% likelihood of isolating streptococcus. A score of 2 or 3 is associated with a 34-40% likelihood of isolating streptococcus. A score of 4 or 5 is associated with a 62-65% likelihood of isolating streptococcus.</a:t>
            </a:r>
          </a:p>
          <a:p>
            <a:pPr marL="0" indent="0">
              <a:buNone/>
            </a:pPr>
            <a:br>
              <a:rPr lang="en-GB" dirty="0"/>
            </a:br>
            <a:endParaRPr lang="en-GB" dirty="0"/>
          </a:p>
        </p:txBody>
      </p:sp>
    </p:spTree>
    <p:extLst>
      <p:ext uri="{BB962C8B-B14F-4D97-AF65-F5344CB8AC3E}">
        <p14:creationId xmlns:p14="http://schemas.microsoft.com/office/powerpoint/2010/main" val="3582544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E82AD-AAB2-DAEC-1656-20630EC133E2}"/>
              </a:ext>
            </a:extLst>
          </p:cNvPr>
          <p:cNvSpPr>
            <a:spLocks noGrp="1"/>
          </p:cNvSpPr>
          <p:nvPr>
            <p:ph type="title"/>
          </p:nvPr>
        </p:nvSpPr>
        <p:spPr/>
        <p:txBody>
          <a:bodyPr/>
          <a:lstStyle/>
          <a:p>
            <a:r>
              <a:rPr lang="en-GB" dirty="0"/>
              <a:t>Tongue depressor	</a:t>
            </a:r>
          </a:p>
        </p:txBody>
      </p:sp>
      <p:sp>
        <p:nvSpPr>
          <p:cNvPr id="3" name="Content Placeholder 2">
            <a:extLst>
              <a:ext uri="{FF2B5EF4-FFF2-40B4-BE49-F238E27FC236}">
                <a16:creationId xmlns:a16="http://schemas.microsoft.com/office/drawing/2014/main" id="{9CE11501-4E7C-9F83-7C87-F258A1612065}"/>
              </a:ext>
            </a:extLst>
          </p:cNvPr>
          <p:cNvSpPr>
            <a:spLocks noGrp="1"/>
          </p:cNvSpPr>
          <p:nvPr>
            <p:ph idx="1"/>
          </p:nvPr>
        </p:nvSpPr>
        <p:spPr>
          <a:xfrm>
            <a:off x="1202919" y="2011680"/>
            <a:ext cx="5746521" cy="4206240"/>
          </a:xfrm>
        </p:spPr>
        <p:txBody>
          <a:bodyPr/>
          <a:lstStyle/>
          <a:p>
            <a:r>
              <a:rPr lang="en-GB" dirty="0"/>
              <a:t>Key points:</a:t>
            </a:r>
          </a:p>
          <a:p>
            <a:pPr lvl="1"/>
            <a:r>
              <a:rPr lang="en-GB" dirty="0"/>
              <a:t>Use the light on the otoscope to view the mouth to begin the examination</a:t>
            </a:r>
          </a:p>
          <a:p>
            <a:pPr lvl="1"/>
            <a:r>
              <a:rPr lang="en-GB" dirty="0"/>
              <a:t>Get patient to open mouth and if necessary slightly protrude the tongue</a:t>
            </a:r>
          </a:p>
          <a:p>
            <a:pPr lvl="1"/>
            <a:r>
              <a:rPr lang="en-GB" dirty="0"/>
              <a:t>Insert tongue depressor mid way into the mouth on the tongue</a:t>
            </a:r>
          </a:p>
          <a:p>
            <a:pPr lvl="1"/>
            <a:r>
              <a:rPr lang="en-GB" dirty="0"/>
              <a:t>Press down gently</a:t>
            </a:r>
          </a:p>
          <a:p>
            <a:pPr lvl="1"/>
            <a:r>
              <a:rPr lang="en-GB" dirty="0"/>
              <a:t>View all aspects of the mouth</a:t>
            </a:r>
          </a:p>
          <a:p>
            <a:pPr lvl="1"/>
            <a:endParaRPr lang="en-GB" dirty="0"/>
          </a:p>
          <a:p>
            <a:pPr lvl="1"/>
            <a:r>
              <a:rPr lang="en-GB" dirty="0"/>
              <a:t>If the patient is gagging the likelihood is you have the item too far in the mouth</a:t>
            </a:r>
          </a:p>
          <a:p>
            <a:pPr lvl="1"/>
            <a:endParaRPr lang="en-GB" dirty="0"/>
          </a:p>
        </p:txBody>
      </p:sp>
      <p:pic>
        <p:nvPicPr>
          <p:cNvPr id="4" name="Picture 3">
            <a:extLst>
              <a:ext uri="{FF2B5EF4-FFF2-40B4-BE49-F238E27FC236}">
                <a16:creationId xmlns:a16="http://schemas.microsoft.com/office/drawing/2014/main" id="{25239C91-F48D-E903-892A-FF74D8302800}"/>
              </a:ext>
            </a:extLst>
          </p:cNvPr>
          <p:cNvPicPr>
            <a:picLocks noChangeAspect="1"/>
          </p:cNvPicPr>
          <p:nvPr/>
        </p:nvPicPr>
        <p:blipFill>
          <a:blip r:embed="rId3"/>
          <a:stretch>
            <a:fillRect/>
          </a:stretch>
        </p:blipFill>
        <p:spPr>
          <a:xfrm>
            <a:off x="8176260" y="320321"/>
            <a:ext cx="3794760" cy="3001999"/>
          </a:xfrm>
          <a:prstGeom prst="rect">
            <a:avLst/>
          </a:prstGeom>
        </p:spPr>
      </p:pic>
      <p:pic>
        <p:nvPicPr>
          <p:cNvPr id="5" name="Picture 4">
            <a:extLst>
              <a:ext uri="{FF2B5EF4-FFF2-40B4-BE49-F238E27FC236}">
                <a16:creationId xmlns:a16="http://schemas.microsoft.com/office/drawing/2014/main" id="{C8162035-1BF9-6371-5F37-CA4E95A6CB69}"/>
              </a:ext>
            </a:extLst>
          </p:cNvPr>
          <p:cNvPicPr>
            <a:picLocks noChangeAspect="1"/>
          </p:cNvPicPr>
          <p:nvPr/>
        </p:nvPicPr>
        <p:blipFill>
          <a:blip r:embed="rId4"/>
          <a:stretch>
            <a:fillRect/>
          </a:stretch>
        </p:blipFill>
        <p:spPr>
          <a:xfrm>
            <a:off x="8176260" y="3535680"/>
            <a:ext cx="3794760" cy="2529840"/>
          </a:xfrm>
          <a:prstGeom prst="rect">
            <a:avLst/>
          </a:prstGeom>
        </p:spPr>
      </p:pic>
    </p:spTree>
    <p:extLst>
      <p:ext uri="{BB962C8B-B14F-4D97-AF65-F5344CB8AC3E}">
        <p14:creationId xmlns:p14="http://schemas.microsoft.com/office/powerpoint/2010/main" val="3672783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BA5E0-4FFD-0567-E806-10E4936408E4}"/>
              </a:ext>
            </a:extLst>
          </p:cNvPr>
          <p:cNvSpPr>
            <a:spLocks noGrp="1"/>
          </p:cNvSpPr>
          <p:nvPr>
            <p:ph type="title"/>
          </p:nvPr>
        </p:nvSpPr>
        <p:spPr/>
        <p:txBody>
          <a:bodyPr/>
          <a:lstStyle/>
          <a:p>
            <a:r>
              <a:rPr lang="en-GB" dirty="0"/>
              <a:t>Conditions may include</a:t>
            </a:r>
          </a:p>
        </p:txBody>
      </p:sp>
      <p:sp>
        <p:nvSpPr>
          <p:cNvPr id="3" name="Content Placeholder 2">
            <a:extLst>
              <a:ext uri="{FF2B5EF4-FFF2-40B4-BE49-F238E27FC236}">
                <a16:creationId xmlns:a16="http://schemas.microsoft.com/office/drawing/2014/main" id="{F3E80049-D046-3984-8146-FA989D6CFCA0}"/>
              </a:ext>
            </a:extLst>
          </p:cNvPr>
          <p:cNvSpPr>
            <a:spLocks noGrp="1"/>
          </p:cNvSpPr>
          <p:nvPr>
            <p:ph idx="1"/>
          </p:nvPr>
        </p:nvSpPr>
        <p:spPr/>
        <p:txBody>
          <a:bodyPr/>
          <a:lstStyle/>
          <a:p>
            <a:pPr lvl="1"/>
            <a:r>
              <a:rPr lang="en-GB" b="0" i="0" dirty="0">
                <a:solidFill>
                  <a:srgbClr val="0E0E0E"/>
                </a:solidFill>
                <a:effectLst/>
                <a:latin typeface="Inter"/>
              </a:rPr>
              <a:t>Globus – feeling of a lump in the throat or something stuck in the throat</a:t>
            </a:r>
          </a:p>
          <a:p>
            <a:pPr lvl="2"/>
            <a:r>
              <a:rPr lang="en-GB" dirty="0">
                <a:solidFill>
                  <a:srgbClr val="0E0E0E"/>
                </a:solidFill>
                <a:latin typeface="Inter"/>
              </a:rPr>
              <a:t>Often linked with an emotional response</a:t>
            </a:r>
          </a:p>
          <a:p>
            <a:pPr lvl="2"/>
            <a:r>
              <a:rPr lang="en-GB" b="0" i="0" dirty="0">
                <a:solidFill>
                  <a:srgbClr val="0E0E0E"/>
                </a:solidFill>
                <a:effectLst/>
                <a:latin typeface="Inter"/>
              </a:rPr>
              <a:t>Can often be helped with lifestyle changes</a:t>
            </a:r>
          </a:p>
          <a:p>
            <a:pPr lvl="2"/>
            <a:r>
              <a:rPr lang="en-GB" dirty="0">
                <a:solidFill>
                  <a:srgbClr val="0E0E0E"/>
                </a:solidFill>
                <a:latin typeface="Inter"/>
              </a:rPr>
              <a:t>Often worse if dehydrated</a:t>
            </a:r>
            <a:endParaRPr lang="en-GB" b="0" i="0" dirty="0">
              <a:solidFill>
                <a:srgbClr val="0E0E0E"/>
              </a:solidFill>
              <a:effectLst/>
              <a:latin typeface="Inter"/>
            </a:endParaRPr>
          </a:p>
          <a:p>
            <a:pPr lvl="1"/>
            <a:endParaRPr lang="en-GB" b="0" i="0" dirty="0">
              <a:solidFill>
                <a:srgbClr val="0E0E0E"/>
              </a:solidFill>
              <a:effectLst/>
              <a:latin typeface="Inter"/>
            </a:endParaRPr>
          </a:p>
          <a:p>
            <a:pPr lvl="1"/>
            <a:r>
              <a:rPr lang="en-GB" b="0" i="0" dirty="0" err="1">
                <a:solidFill>
                  <a:srgbClr val="0E0E0E"/>
                </a:solidFill>
                <a:effectLst/>
                <a:latin typeface="Inter"/>
              </a:rPr>
              <a:t>Quinzy</a:t>
            </a:r>
            <a:r>
              <a:rPr lang="en-GB" b="0" i="0" dirty="0">
                <a:solidFill>
                  <a:srgbClr val="0E0E0E"/>
                </a:solidFill>
                <a:effectLst/>
                <a:latin typeface="Inter"/>
              </a:rPr>
              <a:t> – peritonsillar abscess</a:t>
            </a:r>
          </a:p>
          <a:p>
            <a:pPr lvl="1">
              <a:buFont typeface="Arial" panose="020B0604020202020204" pitchFamily="34" charset="0"/>
              <a:buChar char="•"/>
            </a:pPr>
            <a:endParaRPr lang="en-GB" b="0" i="0" dirty="0">
              <a:solidFill>
                <a:srgbClr val="0E0E0E"/>
              </a:solidFill>
              <a:effectLst/>
              <a:latin typeface="Inter"/>
            </a:endParaRPr>
          </a:p>
          <a:p>
            <a:pPr lvl="1">
              <a:buFont typeface="Arial" panose="020B0604020202020204" pitchFamily="34" charset="0"/>
              <a:buChar char="•"/>
            </a:pPr>
            <a:endParaRPr lang="en-GB" dirty="0">
              <a:solidFill>
                <a:srgbClr val="0E0E0E"/>
              </a:solidFill>
              <a:latin typeface="Inter"/>
            </a:endParaRPr>
          </a:p>
          <a:p>
            <a:pPr lvl="1">
              <a:buFont typeface="Arial" panose="020B0604020202020204" pitchFamily="34" charset="0"/>
              <a:buChar char="•"/>
            </a:pPr>
            <a:endParaRPr lang="en-GB" b="0" i="0" dirty="0">
              <a:solidFill>
                <a:srgbClr val="0E0E0E"/>
              </a:solidFill>
              <a:effectLst/>
              <a:latin typeface="Inter"/>
            </a:endParaRPr>
          </a:p>
          <a:p>
            <a:pPr lvl="1">
              <a:buFont typeface="Arial" panose="020B0604020202020204" pitchFamily="34" charset="0"/>
              <a:buChar char="•"/>
            </a:pPr>
            <a:endParaRPr lang="en-GB" dirty="0">
              <a:solidFill>
                <a:srgbClr val="0E0E0E"/>
              </a:solidFill>
              <a:latin typeface="Inter"/>
            </a:endParaRPr>
          </a:p>
          <a:p>
            <a:pPr lvl="1">
              <a:buFont typeface="Arial" panose="020B0604020202020204" pitchFamily="34" charset="0"/>
              <a:buChar char="•"/>
            </a:pPr>
            <a:endParaRPr lang="en-GB" b="0" i="0" dirty="0">
              <a:solidFill>
                <a:srgbClr val="0E0E0E"/>
              </a:solidFill>
              <a:effectLst/>
              <a:latin typeface="Inter"/>
            </a:endParaRPr>
          </a:p>
          <a:p>
            <a:pPr lvl="1"/>
            <a:r>
              <a:rPr lang="en-GB" b="0" i="0" dirty="0">
                <a:solidFill>
                  <a:srgbClr val="0E0E0E"/>
                </a:solidFill>
                <a:effectLst/>
                <a:latin typeface="Inter"/>
              </a:rPr>
              <a:t>Infection – if identified can be treated by following the pathway to use PGD</a:t>
            </a:r>
          </a:p>
          <a:p>
            <a:endParaRPr lang="en-GB" dirty="0"/>
          </a:p>
        </p:txBody>
      </p:sp>
      <p:pic>
        <p:nvPicPr>
          <p:cNvPr id="4" name="Picture 3">
            <a:extLst>
              <a:ext uri="{FF2B5EF4-FFF2-40B4-BE49-F238E27FC236}">
                <a16:creationId xmlns:a16="http://schemas.microsoft.com/office/drawing/2014/main" id="{2BCD837B-AF8C-29C1-51E0-51E072FE7492}"/>
              </a:ext>
            </a:extLst>
          </p:cNvPr>
          <p:cNvPicPr>
            <a:picLocks noChangeAspect="1"/>
          </p:cNvPicPr>
          <p:nvPr/>
        </p:nvPicPr>
        <p:blipFill>
          <a:blip r:embed="rId3"/>
          <a:stretch>
            <a:fillRect/>
          </a:stretch>
        </p:blipFill>
        <p:spPr>
          <a:xfrm>
            <a:off x="5237709" y="3752306"/>
            <a:ext cx="1714500" cy="1714500"/>
          </a:xfrm>
          <a:prstGeom prst="rect">
            <a:avLst/>
          </a:prstGeom>
        </p:spPr>
      </p:pic>
    </p:spTree>
    <p:extLst>
      <p:ext uri="{BB962C8B-B14F-4D97-AF65-F5344CB8AC3E}">
        <p14:creationId xmlns:p14="http://schemas.microsoft.com/office/powerpoint/2010/main" val="2367119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4579-49FF-8036-FCFA-89EE174BEE6C}"/>
              </a:ext>
            </a:extLst>
          </p:cNvPr>
          <p:cNvSpPr>
            <a:spLocks noGrp="1"/>
          </p:cNvSpPr>
          <p:nvPr>
            <p:ph type="title"/>
          </p:nvPr>
        </p:nvSpPr>
        <p:spPr/>
        <p:txBody>
          <a:bodyPr/>
          <a:lstStyle/>
          <a:p>
            <a:r>
              <a:rPr lang="en-GB" dirty="0"/>
              <a:t>Otitis media</a:t>
            </a:r>
          </a:p>
        </p:txBody>
      </p:sp>
      <p:sp>
        <p:nvSpPr>
          <p:cNvPr id="3" name="Content Placeholder 2">
            <a:extLst>
              <a:ext uri="{FF2B5EF4-FFF2-40B4-BE49-F238E27FC236}">
                <a16:creationId xmlns:a16="http://schemas.microsoft.com/office/drawing/2014/main" id="{7D6052C4-57BA-2D5E-EF9D-D13A1DA9BBA4}"/>
              </a:ext>
            </a:extLst>
          </p:cNvPr>
          <p:cNvSpPr>
            <a:spLocks noGrp="1"/>
          </p:cNvSpPr>
          <p:nvPr>
            <p:ph idx="1"/>
          </p:nvPr>
        </p:nvSpPr>
        <p:spPr/>
        <p:txBody>
          <a:bodyPr/>
          <a:lstStyle/>
          <a:p>
            <a:pPr marL="0" indent="0">
              <a:buNone/>
            </a:pPr>
            <a:endParaRPr lang="en-GB" dirty="0"/>
          </a:p>
          <a:p>
            <a:r>
              <a:rPr lang="en-GB" dirty="0"/>
              <a:t>Suspected acute complications: </a:t>
            </a:r>
          </a:p>
          <a:p>
            <a:pPr marL="0" indent="0">
              <a:buNone/>
            </a:pPr>
            <a:r>
              <a:rPr lang="en-GB" dirty="0"/>
              <a:t>☐ Meningitis (neck stiffness, photophobia, mottled skin)</a:t>
            </a:r>
          </a:p>
          <a:p>
            <a:pPr marL="0" indent="0">
              <a:buNone/>
            </a:pPr>
            <a:r>
              <a:rPr lang="en-GB" dirty="0"/>
              <a:t> ☐ Mastoiditis (pain, soreness, swelling, tenderness behind the affected ear(s)) </a:t>
            </a:r>
          </a:p>
          <a:p>
            <a:pPr marL="0" indent="0">
              <a:buNone/>
            </a:pPr>
            <a:r>
              <a:rPr lang="en-GB" dirty="0"/>
              <a:t>☐ Brain abscess (severe headache, confusion or irritability, muscle weakness) </a:t>
            </a:r>
          </a:p>
          <a:p>
            <a:pPr marL="0" indent="0">
              <a:buNone/>
            </a:pPr>
            <a:r>
              <a:rPr lang="en-GB" dirty="0"/>
              <a:t>☐ Sinus thrombosis (headache behind or around the eyes) </a:t>
            </a:r>
          </a:p>
          <a:p>
            <a:pPr marL="0" indent="0">
              <a:buNone/>
            </a:pPr>
            <a:r>
              <a:rPr lang="en-GB" dirty="0"/>
              <a:t>☐ Facial nerve paralysis</a:t>
            </a:r>
          </a:p>
        </p:txBody>
      </p:sp>
      <p:pic>
        <p:nvPicPr>
          <p:cNvPr id="4" name="Picture 3">
            <a:extLst>
              <a:ext uri="{FF2B5EF4-FFF2-40B4-BE49-F238E27FC236}">
                <a16:creationId xmlns:a16="http://schemas.microsoft.com/office/drawing/2014/main" id="{7D4AED8B-F720-CB76-99ED-127E56AE0EF7}"/>
              </a:ext>
            </a:extLst>
          </p:cNvPr>
          <p:cNvPicPr>
            <a:picLocks noChangeAspect="1"/>
          </p:cNvPicPr>
          <p:nvPr/>
        </p:nvPicPr>
        <p:blipFill>
          <a:blip r:embed="rId3"/>
          <a:stretch>
            <a:fillRect/>
          </a:stretch>
        </p:blipFill>
        <p:spPr>
          <a:xfrm>
            <a:off x="10080171" y="384651"/>
            <a:ext cx="1298122" cy="1307809"/>
          </a:xfrm>
          <a:prstGeom prst="rect">
            <a:avLst/>
          </a:prstGeom>
        </p:spPr>
      </p:pic>
    </p:spTree>
    <p:extLst>
      <p:ext uri="{BB962C8B-B14F-4D97-AF65-F5344CB8AC3E}">
        <p14:creationId xmlns:p14="http://schemas.microsoft.com/office/powerpoint/2010/main" val="321684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A236-6903-8042-FB3A-2DD9A1C2F140}"/>
              </a:ext>
            </a:extLst>
          </p:cNvPr>
          <p:cNvSpPr>
            <a:spLocks noGrp="1"/>
          </p:cNvSpPr>
          <p:nvPr>
            <p:ph type="title"/>
          </p:nvPr>
        </p:nvSpPr>
        <p:spPr/>
        <p:txBody>
          <a:bodyPr/>
          <a:lstStyle/>
          <a:p>
            <a:r>
              <a:rPr lang="en-GB" dirty="0"/>
              <a:t>Anatomy of the ear</a:t>
            </a:r>
          </a:p>
        </p:txBody>
      </p:sp>
      <p:pic>
        <p:nvPicPr>
          <p:cNvPr id="3074" name="Picture 2" descr="Structure and Function of Human Ear - with Diagram - Teachoo">
            <a:extLst>
              <a:ext uri="{FF2B5EF4-FFF2-40B4-BE49-F238E27FC236}">
                <a16:creationId xmlns:a16="http://schemas.microsoft.com/office/drawing/2014/main" id="{EAB49F34-8B8B-8360-1859-C440403850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26486" y="201468"/>
            <a:ext cx="1509480" cy="1572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561D691-08E9-53E1-7994-4BA41B5126A9}"/>
              </a:ext>
            </a:extLst>
          </p:cNvPr>
          <p:cNvPicPr>
            <a:picLocks noChangeAspect="1"/>
          </p:cNvPicPr>
          <p:nvPr/>
        </p:nvPicPr>
        <p:blipFill>
          <a:blip r:embed="rId4"/>
          <a:stretch>
            <a:fillRect/>
          </a:stretch>
        </p:blipFill>
        <p:spPr>
          <a:xfrm>
            <a:off x="346869" y="1887760"/>
            <a:ext cx="2752725" cy="2628900"/>
          </a:xfrm>
          <a:prstGeom prst="rect">
            <a:avLst/>
          </a:prstGeom>
        </p:spPr>
      </p:pic>
      <p:sp>
        <p:nvSpPr>
          <p:cNvPr id="9" name="TextBox 8">
            <a:extLst>
              <a:ext uri="{FF2B5EF4-FFF2-40B4-BE49-F238E27FC236}">
                <a16:creationId xmlns:a16="http://schemas.microsoft.com/office/drawing/2014/main" id="{FF4FEE08-030A-3ECB-9561-6A41D025417A}"/>
              </a:ext>
            </a:extLst>
          </p:cNvPr>
          <p:cNvSpPr txBox="1"/>
          <p:nvPr/>
        </p:nvSpPr>
        <p:spPr>
          <a:xfrm>
            <a:off x="346869" y="4707792"/>
            <a:ext cx="2548731" cy="1754326"/>
          </a:xfrm>
          <a:prstGeom prst="rect">
            <a:avLst/>
          </a:prstGeom>
          <a:noFill/>
        </p:spPr>
        <p:txBody>
          <a:bodyPr wrap="square">
            <a:spAutoFit/>
          </a:bodyPr>
          <a:lstStyle/>
          <a:p>
            <a:r>
              <a:rPr lang="en-GB" b="0" i="0" dirty="0">
                <a:solidFill>
                  <a:srgbClr val="000000"/>
                </a:solidFill>
                <a:effectLst/>
                <a:latin typeface="Roboto" panose="02000000000000000000" pitchFamily="2" charset="0"/>
              </a:rPr>
              <a:t>The outer ear consists of the pinna, the visible part that collects sound waves, and the ear canal, which leads to the eardrum</a:t>
            </a:r>
            <a:endParaRPr lang="en-GB" dirty="0"/>
          </a:p>
        </p:txBody>
      </p:sp>
      <p:sp>
        <p:nvSpPr>
          <p:cNvPr id="11" name="TextBox 10">
            <a:extLst>
              <a:ext uri="{FF2B5EF4-FFF2-40B4-BE49-F238E27FC236}">
                <a16:creationId xmlns:a16="http://schemas.microsoft.com/office/drawing/2014/main" id="{58CFF9FA-7F8F-7845-A7C8-A5A4D895EE0F}"/>
              </a:ext>
            </a:extLst>
          </p:cNvPr>
          <p:cNvSpPr txBox="1"/>
          <p:nvPr/>
        </p:nvSpPr>
        <p:spPr>
          <a:xfrm>
            <a:off x="3831771" y="4919298"/>
            <a:ext cx="2786743" cy="1754326"/>
          </a:xfrm>
          <a:prstGeom prst="rect">
            <a:avLst/>
          </a:prstGeom>
          <a:noFill/>
        </p:spPr>
        <p:txBody>
          <a:bodyPr wrap="square">
            <a:spAutoFit/>
          </a:bodyPr>
          <a:lstStyle/>
          <a:p>
            <a:r>
              <a:rPr lang="en-GB" dirty="0"/>
              <a:t>The middle ear contains three tiny bones called ossicles, which amplify and transmit sound vibrations from the eardrum to the inner ear.</a:t>
            </a:r>
          </a:p>
        </p:txBody>
      </p:sp>
      <p:pic>
        <p:nvPicPr>
          <p:cNvPr id="12" name="Picture 11">
            <a:extLst>
              <a:ext uri="{FF2B5EF4-FFF2-40B4-BE49-F238E27FC236}">
                <a16:creationId xmlns:a16="http://schemas.microsoft.com/office/drawing/2014/main" id="{B71DB618-10FA-D051-8641-66D8B65426C3}"/>
              </a:ext>
            </a:extLst>
          </p:cNvPr>
          <p:cNvPicPr>
            <a:picLocks noChangeAspect="1"/>
          </p:cNvPicPr>
          <p:nvPr/>
        </p:nvPicPr>
        <p:blipFill>
          <a:blip r:embed="rId5"/>
          <a:stretch>
            <a:fillRect/>
          </a:stretch>
        </p:blipFill>
        <p:spPr>
          <a:xfrm>
            <a:off x="4099379" y="1909149"/>
            <a:ext cx="1834923" cy="2893936"/>
          </a:xfrm>
          <a:prstGeom prst="rect">
            <a:avLst/>
          </a:prstGeom>
        </p:spPr>
      </p:pic>
      <p:sp>
        <p:nvSpPr>
          <p:cNvPr id="14" name="TextBox 13">
            <a:extLst>
              <a:ext uri="{FF2B5EF4-FFF2-40B4-BE49-F238E27FC236}">
                <a16:creationId xmlns:a16="http://schemas.microsoft.com/office/drawing/2014/main" id="{7290E19F-F3D4-0A04-441C-85E44DFBB53A}"/>
              </a:ext>
            </a:extLst>
          </p:cNvPr>
          <p:cNvSpPr txBox="1"/>
          <p:nvPr/>
        </p:nvSpPr>
        <p:spPr>
          <a:xfrm>
            <a:off x="6760027" y="4702274"/>
            <a:ext cx="4735287" cy="2031325"/>
          </a:xfrm>
          <a:prstGeom prst="rect">
            <a:avLst/>
          </a:prstGeom>
          <a:noFill/>
        </p:spPr>
        <p:txBody>
          <a:bodyPr wrap="square">
            <a:spAutoFit/>
          </a:bodyPr>
          <a:lstStyle/>
          <a:p>
            <a:r>
              <a:rPr lang="en-GB" b="0" i="0" dirty="0">
                <a:solidFill>
                  <a:srgbClr val="000000"/>
                </a:solidFill>
                <a:effectLst/>
                <a:latin typeface="Roboto" panose="02000000000000000000" pitchFamily="2" charset="0"/>
              </a:rPr>
              <a:t>The inner ear contains the cochlea, a spiral-shaped structure filled with fluid and hair cells that convert sound waves into nerve impulses. The inner ear also contains the vestibular system, which consists of three semicircular canals and two sacs that sense head movement and orientation.</a:t>
            </a:r>
            <a:endParaRPr lang="en-GB" dirty="0"/>
          </a:p>
        </p:txBody>
      </p:sp>
      <p:pic>
        <p:nvPicPr>
          <p:cNvPr id="15" name="Picture 14">
            <a:extLst>
              <a:ext uri="{FF2B5EF4-FFF2-40B4-BE49-F238E27FC236}">
                <a16:creationId xmlns:a16="http://schemas.microsoft.com/office/drawing/2014/main" id="{B3BE90F8-BFE7-DC12-0E68-08B3DE6160E9}"/>
              </a:ext>
            </a:extLst>
          </p:cNvPr>
          <p:cNvPicPr>
            <a:picLocks noChangeAspect="1"/>
          </p:cNvPicPr>
          <p:nvPr/>
        </p:nvPicPr>
        <p:blipFill>
          <a:blip r:embed="rId6"/>
          <a:stretch>
            <a:fillRect/>
          </a:stretch>
        </p:blipFill>
        <p:spPr>
          <a:xfrm>
            <a:off x="6934087" y="1909149"/>
            <a:ext cx="3105150" cy="2066925"/>
          </a:xfrm>
          <a:prstGeom prst="rect">
            <a:avLst/>
          </a:prstGeom>
        </p:spPr>
      </p:pic>
    </p:spTree>
    <p:extLst>
      <p:ext uri="{BB962C8B-B14F-4D97-AF65-F5344CB8AC3E}">
        <p14:creationId xmlns:p14="http://schemas.microsoft.com/office/powerpoint/2010/main" val="342088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635C4-3A19-7C7C-90BC-14D09ADDC9C3}"/>
              </a:ext>
            </a:extLst>
          </p:cNvPr>
          <p:cNvSpPr>
            <a:spLocks noGrp="1"/>
          </p:cNvSpPr>
          <p:nvPr>
            <p:ph type="title"/>
          </p:nvPr>
        </p:nvSpPr>
        <p:spPr/>
        <p:txBody>
          <a:bodyPr/>
          <a:lstStyle/>
          <a:p>
            <a:r>
              <a:rPr lang="en-GB" dirty="0"/>
              <a:t>Overview of the Common Conditions Service</a:t>
            </a:r>
          </a:p>
        </p:txBody>
      </p:sp>
      <p:sp>
        <p:nvSpPr>
          <p:cNvPr id="3" name="Content Placeholder 2">
            <a:extLst>
              <a:ext uri="{FF2B5EF4-FFF2-40B4-BE49-F238E27FC236}">
                <a16:creationId xmlns:a16="http://schemas.microsoft.com/office/drawing/2014/main" id="{5DDAD070-0B9D-90A9-1C34-E66223B5FB37}"/>
              </a:ext>
            </a:extLst>
          </p:cNvPr>
          <p:cNvSpPr>
            <a:spLocks noGrp="1"/>
          </p:cNvSpPr>
          <p:nvPr>
            <p:ph idx="1"/>
          </p:nvPr>
        </p:nvSpPr>
        <p:spPr/>
        <p:txBody>
          <a:bodyPr/>
          <a:lstStyle/>
          <a:p>
            <a:r>
              <a:rPr lang="en-GB" dirty="0"/>
              <a:t>Pharmacy first is a new Advanced service that will include seven new clinical pathways and will replace the Community Pharmacist Consultation Service (CPCS) over time.</a:t>
            </a:r>
          </a:p>
          <a:p>
            <a:r>
              <a:rPr lang="en-GB" dirty="0"/>
              <a:t>The service consists of three elements:</a:t>
            </a:r>
          </a:p>
          <a:p>
            <a:endParaRPr lang="en-GB" dirty="0"/>
          </a:p>
        </p:txBody>
      </p:sp>
      <p:sp>
        <p:nvSpPr>
          <p:cNvPr id="5" name="Rectangle: Rounded Corners 4">
            <a:extLst>
              <a:ext uri="{FF2B5EF4-FFF2-40B4-BE49-F238E27FC236}">
                <a16:creationId xmlns:a16="http://schemas.microsoft.com/office/drawing/2014/main" id="{F88E3456-BBED-5193-3A50-07737208C394}"/>
              </a:ext>
            </a:extLst>
          </p:cNvPr>
          <p:cNvSpPr/>
          <p:nvPr/>
        </p:nvSpPr>
        <p:spPr>
          <a:xfrm>
            <a:off x="1227143" y="3688695"/>
            <a:ext cx="3271520" cy="212344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4548438-BD1C-E2BB-D5AF-E28AAED48578}"/>
              </a:ext>
            </a:extLst>
          </p:cNvPr>
          <p:cNvSpPr/>
          <p:nvPr/>
        </p:nvSpPr>
        <p:spPr>
          <a:xfrm>
            <a:off x="4881796" y="3678535"/>
            <a:ext cx="3334498" cy="212344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95FA171-5348-434B-7C54-CC1B220FEEE8}"/>
              </a:ext>
            </a:extLst>
          </p:cNvPr>
          <p:cNvSpPr/>
          <p:nvPr/>
        </p:nvSpPr>
        <p:spPr>
          <a:xfrm>
            <a:off x="8601415" y="3698855"/>
            <a:ext cx="3334498" cy="210312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65F38D9-8737-C6F4-74CE-9B6DDF959BB1}"/>
              </a:ext>
            </a:extLst>
          </p:cNvPr>
          <p:cNvSpPr txBox="1"/>
          <p:nvPr/>
        </p:nvSpPr>
        <p:spPr>
          <a:xfrm>
            <a:off x="1404729" y="4081203"/>
            <a:ext cx="3119120" cy="1200329"/>
          </a:xfrm>
          <a:prstGeom prst="rect">
            <a:avLst/>
          </a:prstGeom>
          <a:noFill/>
        </p:spPr>
        <p:txBody>
          <a:bodyPr wrap="square" rtlCol="0">
            <a:spAutoFit/>
          </a:bodyPr>
          <a:lstStyle/>
          <a:p>
            <a:r>
              <a:rPr lang="en-GB" dirty="0"/>
              <a:t>Clinical Pathway consultations</a:t>
            </a:r>
          </a:p>
          <a:p>
            <a:endParaRPr lang="en-GB" dirty="0"/>
          </a:p>
          <a:p>
            <a:endParaRPr lang="en-GB" dirty="0"/>
          </a:p>
          <a:p>
            <a:r>
              <a:rPr lang="en-GB" dirty="0"/>
              <a:t>- new element</a:t>
            </a:r>
          </a:p>
        </p:txBody>
      </p:sp>
      <p:sp>
        <p:nvSpPr>
          <p:cNvPr id="9" name="TextBox 8">
            <a:extLst>
              <a:ext uri="{FF2B5EF4-FFF2-40B4-BE49-F238E27FC236}">
                <a16:creationId xmlns:a16="http://schemas.microsoft.com/office/drawing/2014/main" id="{9A1EC5C2-6E8E-E613-2E95-88DFF2BD5DB2}"/>
              </a:ext>
            </a:extLst>
          </p:cNvPr>
          <p:cNvSpPr txBox="1"/>
          <p:nvPr/>
        </p:nvSpPr>
        <p:spPr>
          <a:xfrm>
            <a:off x="8826953" y="4081203"/>
            <a:ext cx="2883421" cy="1200329"/>
          </a:xfrm>
          <a:prstGeom prst="rect">
            <a:avLst/>
          </a:prstGeom>
          <a:noFill/>
        </p:spPr>
        <p:txBody>
          <a:bodyPr wrap="square" rtlCol="0">
            <a:spAutoFit/>
          </a:bodyPr>
          <a:lstStyle/>
          <a:p>
            <a:r>
              <a:rPr lang="en-GB" dirty="0"/>
              <a:t>Referrals for minor illness consultations</a:t>
            </a:r>
          </a:p>
          <a:p>
            <a:endParaRPr lang="en-GB" dirty="0"/>
          </a:p>
          <a:p>
            <a:r>
              <a:rPr lang="en-GB" dirty="0"/>
              <a:t>- previously part of CPCS</a:t>
            </a:r>
          </a:p>
        </p:txBody>
      </p:sp>
      <p:sp>
        <p:nvSpPr>
          <p:cNvPr id="10" name="TextBox 9">
            <a:extLst>
              <a:ext uri="{FF2B5EF4-FFF2-40B4-BE49-F238E27FC236}">
                <a16:creationId xmlns:a16="http://schemas.microsoft.com/office/drawing/2014/main" id="{C73B2723-A0D6-C6B4-7165-BBFAFD09E844}"/>
              </a:ext>
            </a:extLst>
          </p:cNvPr>
          <p:cNvSpPr txBox="1"/>
          <p:nvPr/>
        </p:nvSpPr>
        <p:spPr>
          <a:xfrm>
            <a:off x="5224819" y="4111683"/>
            <a:ext cx="2883421" cy="1200329"/>
          </a:xfrm>
          <a:prstGeom prst="rect">
            <a:avLst/>
          </a:prstGeom>
          <a:noFill/>
        </p:spPr>
        <p:txBody>
          <a:bodyPr wrap="square" rtlCol="0">
            <a:spAutoFit/>
          </a:bodyPr>
          <a:lstStyle/>
          <a:p>
            <a:r>
              <a:rPr lang="en-GB" dirty="0"/>
              <a:t>Urgent supply of repeat meds and appliances</a:t>
            </a:r>
          </a:p>
          <a:p>
            <a:endParaRPr lang="en-GB" dirty="0"/>
          </a:p>
          <a:p>
            <a:r>
              <a:rPr lang="en-GB" dirty="0"/>
              <a:t>- previously part of CPCS</a:t>
            </a:r>
          </a:p>
        </p:txBody>
      </p:sp>
      <p:sp>
        <p:nvSpPr>
          <p:cNvPr id="13" name="TextBox 12">
            <a:extLst>
              <a:ext uri="{FF2B5EF4-FFF2-40B4-BE49-F238E27FC236}">
                <a16:creationId xmlns:a16="http://schemas.microsoft.com/office/drawing/2014/main" id="{7FFA407C-02E6-7B21-E4D8-5E978799C471}"/>
              </a:ext>
            </a:extLst>
          </p:cNvPr>
          <p:cNvSpPr txBox="1"/>
          <p:nvPr/>
        </p:nvSpPr>
        <p:spPr>
          <a:xfrm>
            <a:off x="479542" y="5801975"/>
            <a:ext cx="11590537" cy="923330"/>
          </a:xfrm>
          <a:prstGeom prst="rect">
            <a:avLst/>
          </a:prstGeom>
          <a:noFill/>
        </p:spPr>
        <p:txBody>
          <a:bodyPr wrap="square">
            <a:spAutoFit/>
          </a:bodyPr>
          <a:lstStyle/>
          <a:p>
            <a:endParaRPr lang="en-GB" dirty="0"/>
          </a:p>
          <a:p>
            <a:r>
              <a:rPr lang="en-GB" dirty="0">
                <a:solidFill>
                  <a:srgbClr val="FFFF00"/>
                </a:solidFill>
              </a:rPr>
              <a:t>There are no changes to the former CPCS elements of the service, e.g. referrals are still required and telephone consultations are still possible, where clinically appropriate</a:t>
            </a:r>
          </a:p>
        </p:txBody>
      </p:sp>
    </p:spTree>
    <p:extLst>
      <p:ext uri="{BB962C8B-B14F-4D97-AF65-F5344CB8AC3E}">
        <p14:creationId xmlns:p14="http://schemas.microsoft.com/office/powerpoint/2010/main" val="602601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9000-E239-CCFA-73AA-B6A750BA38E6}"/>
              </a:ext>
            </a:extLst>
          </p:cNvPr>
          <p:cNvSpPr>
            <a:spLocks noGrp="1"/>
          </p:cNvSpPr>
          <p:nvPr>
            <p:ph type="title"/>
          </p:nvPr>
        </p:nvSpPr>
        <p:spPr/>
        <p:txBody>
          <a:bodyPr/>
          <a:lstStyle/>
          <a:p>
            <a:r>
              <a:rPr lang="en-GB" dirty="0"/>
              <a:t>Assessment of the ear</a:t>
            </a:r>
          </a:p>
        </p:txBody>
      </p:sp>
      <p:sp>
        <p:nvSpPr>
          <p:cNvPr id="3" name="Content Placeholder 2">
            <a:extLst>
              <a:ext uri="{FF2B5EF4-FFF2-40B4-BE49-F238E27FC236}">
                <a16:creationId xmlns:a16="http://schemas.microsoft.com/office/drawing/2014/main" id="{5E44016A-33DA-8C6F-0E91-C2CC057A6C1A}"/>
              </a:ext>
            </a:extLst>
          </p:cNvPr>
          <p:cNvSpPr>
            <a:spLocks noGrp="1"/>
          </p:cNvSpPr>
          <p:nvPr>
            <p:ph idx="1"/>
          </p:nvPr>
        </p:nvSpPr>
        <p:spPr>
          <a:xfrm>
            <a:off x="1331863" y="2011680"/>
            <a:ext cx="9655135" cy="4846320"/>
          </a:xfrm>
        </p:spPr>
        <p:txBody>
          <a:bodyPr>
            <a:normAutofit fontScale="92500" lnSpcReduction="20000"/>
          </a:bodyPr>
          <a:lstStyle/>
          <a:p>
            <a:pPr marL="0" indent="0" eaLnBrk="1" hangingPunct="1">
              <a:lnSpc>
                <a:spcPct val="90000"/>
              </a:lnSpc>
              <a:buNone/>
            </a:pPr>
            <a:r>
              <a:rPr lang="en-US" altLang="en-US" sz="2000" dirty="0"/>
              <a:t>External examination</a:t>
            </a:r>
          </a:p>
          <a:p>
            <a:pPr eaLnBrk="1" hangingPunct="1">
              <a:lnSpc>
                <a:spcPct val="90000"/>
              </a:lnSpc>
            </a:pPr>
            <a:r>
              <a:rPr lang="en-US" altLang="en-US" sz="2000" dirty="0"/>
              <a:t>Are there any deformities, swellings or skin issues</a:t>
            </a:r>
          </a:p>
          <a:p>
            <a:pPr eaLnBrk="1" hangingPunct="1">
              <a:lnSpc>
                <a:spcPct val="90000"/>
              </a:lnSpc>
            </a:pPr>
            <a:r>
              <a:rPr lang="en-US" altLang="en-US" sz="2000" dirty="0"/>
              <a:t>Lesions – acute wounds or intentionally </a:t>
            </a:r>
            <a:r>
              <a:rPr lang="en-US" altLang="en-US" sz="2000" dirty="0" err="1"/>
              <a:t>ie</a:t>
            </a:r>
            <a:r>
              <a:rPr lang="en-US" altLang="en-US" sz="2000" dirty="0"/>
              <a:t> piercings  </a:t>
            </a:r>
          </a:p>
          <a:p>
            <a:pPr eaLnBrk="1" hangingPunct="1">
              <a:lnSpc>
                <a:spcPct val="90000"/>
              </a:lnSpc>
            </a:pPr>
            <a:endParaRPr lang="en-US" altLang="en-US" sz="2000" dirty="0"/>
          </a:p>
          <a:p>
            <a:pPr eaLnBrk="1" hangingPunct="1">
              <a:lnSpc>
                <a:spcPct val="90000"/>
              </a:lnSpc>
            </a:pPr>
            <a:r>
              <a:rPr lang="en-US" altLang="en-US" sz="2000" dirty="0"/>
              <a:t>Ulcers</a:t>
            </a:r>
          </a:p>
          <a:p>
            <a:pPr eaLnBrk="1" hangingPunct="1">
              <a:lnSpc>
                <a:spcPct val="90000"/>
              </a:lnSpc>
            </a:pPr>
            <a:endParaRPr lang="en-US" altLang="en-US" sz="2000" dirty="0"/>
          </a:p>
          <a:p>
            <a:pPr eaLnBrk="1" hangingPunct="1">
              <a:lnSpc>
                <a:spcPct val="90000"/>
              </a:lnSpc>
            </a:pPr>
            <a:endParaRPr lang="en-GB" dirty="0"/>
          </a:p>
          <a:p>
            <a:pPr eaLnBrk="1" hangingPunct="1">
              <a:lnSpc>
                <a:spcPct val="90000"/>
              </a:lnSpc>
            </a:pPr>
            <a:endParaRPr lang="en-GB" dirty="0"/>
          </a:p>
          <a:p>
            <a:pPr eaLnBrk="1" hangingPunct="1">
              <a:lnSpc>
                <a:spcPct val="90000"/>
              </a:lnSpc>
            </a:pPr>
            <a:endParaRPr lang="en-GB" dirty="0"/>
          </a:p>
          <a:p>
            <a:pPr eaLnBrk="1" hangingPunct="1">
              <a:lnSpc>
                <a:spcPct val="90000"/>
              </a:lnSpc>
            </a:pPr>
            <a:endParaRPr lang="en-GB" dirty="0"/>
          </a:p>
          <a:p>
            <a:pPr eaLnBrk="1" hangingPunct="1">
              <a:lnSpc>
                <a:spcPct val="90000"/>
              </a:lnSpc>
            </a:pPr>
            <a:endParaRPr lang="en-GB" dirty="0"/>
          </a:p>
          <a:p>
            <a:pPr eaLnBrk="1" hangingPunct="1">
              <a:lnSpc>
                <a:spcPct val="90000"/>
              </a:lnSpc>
            </a:pPr>
            <a:r>
              <a:rPr lang="en-GB" dirty="0"/>
              <a:t>Oedema or swelling</a:t>
            </a:r>
          </a:p>
        </p:txBody>
      </p:sp>
      <p:pic>
        <p:nvPicPr>
          <p:cNvPr id="4" name="Picture 3">
            <a:extLst>
              <a:ext uri="{FF2B5EF4-FFF2-40B4-BE49-F238E27FC236}">
                <a16:creationId xmlns:a16="http://schemas.microsoft.com/office/drawing/2014/main" id="{600DA8F5-1D3B-A200-1493-01A8F9D2205A}"/>
              </a:ext>
            </a:extLst>
          </p:cNvPr>
          <p:cNvPicPr>
            <a:picLocks noChangeAspect="1"/>
          </p:cNvPicPr>
          <p:nvPr/>
        </p:nvPicPr>
        <p:blipFill>
          <a:blip r:embed="rId3"/>
          <a:stretch>
            <a:fillRect/>
          </a:stretch>
        </p:blipFill>
        <p:spPr>
          <a:xfrm>
            <a:off x="3056163" y="3527185"/>
            <a:ext cx="1178379" cy="1979950"/>
          </a:xfrm>
          <a:prstGeom prst="rect">
            <a:avLst/>
          </a:prstGeom>
        </p:spPr>
      </p:pic>
      <p:pic>
        <p:nvPicPr>
          <p:cNvPr id="1030" name="Picture 6" descr="Image result for periauricular ulcers">
            <a:extLst>
              <a:ext uri="{FF2B5EF4-FFF2-40B4-BE49-F238E27FC236}">
                <a16:creationId xmlns:a16="http://schemas.microsoft.com/office/drawing/2014/main" id="{FCA1AB7E-2F84-3604-D27D-5D84BE24D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285" y="2370784"/>
            <a:ext cx="2298948" cy="15396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F0E7308-2CB7-7DE0-F156-41E41CC9991B}"/>
              </a:ext>
            </a:extLst>
          </p:cNvPr>
          <p:cNvPicPr>
            <a:picLocks noChangeAspect="1"/>
          </p:cNvPicPr>
          <p:nvPr/>
        </p:nvPicPr>
        <p:blipFill>
          <a:blip r:embed="rId5"/>
          <a:stretch>
            <a:fillRect/>
          </a:stretch>
        </p:blipFill>
        <p:spPr>
          <a:xfrm>
            <a:off x="4804798" y="5507135"/>
            <a:ext cx="1572189" cy="1323294"/>
          </a:xfrm>
          <a:prstGeom prst="rect">
            <a:avLst/>
          </a:prstGeom>
        </p:spPr>
      </p:pic>
    </p:spTree>
    <p:extLst>
      <p:ext uri="{BB962C8B-B14F-4D97-AF65-F5344CB8AC3E}">
        <p14:creationId xmlns:p14="http://schemas.microsoft.com/office/powerpoint/2010/main" val="69914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FB14D-17AE-7DA5-7B4F-DBAA801F1114}"/>
              </a:ext>
            </a:extLst>
          </p:cNvPr>
          <p:cNvSpPr>
            <a:spLocks noGrp="1"/>
          </p:cNvSpPr>
          <p:nvPr>
            <p:ph type="title"/>
          </p:nvPr>
        </p:nvSpPr>
        <p:spPr/>
        <p:txBody>
          <a:bodyPr/>
          <a:lstStyle/>
          <a:p>
            <a:r>
              <a:rPr lang="en-GB" dirty="0"/>
              <a:t>The otoscope</a:t>
            </a:r>
          </a:p>
        </p:txBody>
      </p:sp>
      <p:pic>
        <p:nvPicPr>
          <p:cNvPr id="5122" name="Picture 2" descr="PPT - Step by Step guide to performing an Ear Exam PowerPoint ...">
            <a:extLst>
              <a:ext uri="{FF2B5EF4-FFF2-40B4-BE49-F238E27FC236}">
                <a16:creationId xmlns:a16="http://schemas.microsoft.com/office/drawing/2014/main" id="{D9945818-8E28-C817-1B3B-DD7EC49D52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90376" y="1953305"/>
            <a:ext cx="5609166" cy="420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474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03D4-474C-ECA0-B0D2-2D9AE4F9766A}"/>
              </a:ext>
            </a:extLst>
          </p:cNvPr>
          <p:cNvSpPr>
            <a:spLocks noGrp="1"/>
          </p:cNvSpPr>
          <p:nvPr>
            <p:ph type="title"/>
          </p:nvPr>
        </p:nvSpPr>
        <p:spPr/>
        <p:txBody>
          <a:bodyPr/>
          <a:lstStyle/>
          <a:p>
            <a:r>
              <a:rPr lang="en-GB" dirty="0"/>
              <a:t>Using an Otoscope</a:t>
            </a:r>
          </a:p>
        </p:txBody>
      </p:sp>
      <p:pic>
        <p:nvPicPr>
          <p:cNvPr id="4" name="Content Placeholder 3">
            <a:extLst>
              <a:ext uri="{FF2B5EF4-FFF2-40B4-BE49-F238E27FC236}">
                <a16:creationId xmlns:a16="http://schemas.microsoft.com/office/drawing/2014/main" id="{071A80BC-FC1C-DAC3-1DBC-71A819748878}"/>
              </a:ext>
            </a:extLst>
          </p:cNvPr>
          <p:cNvPicPr>
            <a:picLocks noGrp="1" noChangeAspect="1"/>
          </p:cNvPicPr>
          <p:nvPr>
            <p:ph idx="1"/>
          </p:nvPr>
        </p:nvPicPr>
        <p:blipFill>
          <a:blip r:embed="rId3"/>
          <a:stretch>
            <a:fillRect/>
          </a:stretch>
        </p:blipFill>
        <p:spPr>
          <a:xfrm>
            <a:off x="2495035" y="2043566"/>
            <a:ext cx="6710031" cy="4206875"/>
          </a:xfrm>
          <a:prstGeom prst="rect">
            <a:avLst/>
          </a:prstGeom>
        </p:spPr>
      </p:pic>
    </p:spTree>
    <p:extLst>
      <p:ext uri="{BB962C8B-B14F-4D97-AF65-F5344CB8AC3E}">
        <p14:creationId xmlns:p14="http://schemas.microsoft.com/office/powerpoint/2010/main" val="2551433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815A-74BF-6D3E-5476-6E67C00DB206}"/>
              </a:ext>
            </a:extLst>
          </p:cNvPr>
          <p:cNvSpPr>
            <a:spLocks noGrp="1"/>
          </p:cNvSpPr>
          <p:nvPr>
            <p:ph type="title"/>
          </p:nvPr>
        </p:nvSpPr>
        <p:spPr/>
        <p:txBody>
          <a:bodyPr/>
          <a:lstStyle/>
          <a:p>
            <a:r>
              <a:rPr lang="en-GB" dirty="0"/>
              <a:t>Otoscopy assessment</a:t>
            </a:r>
          </a:p>
        </p:txBody>
      </p:sp>
      <p:sp>
        <p:nvSpPr>
          <p:cNvPr id="12" name="Content Placeholder 11">
            <a:extLst>
              <a:ext uri="{FF2B5EF4-FFF2-40B4-BE49-F238E27FC236}">
                <a16:creationId xmlns:a16="http://schemas.microsoft.com/office/drawing/2014/main" id="{DFCD5FB0-A67B-3BC6-5FE3-D5FE41B5C9C9}"/>
              </a:ext>
            </a:extLst>
          </p:cNvPr>
          <p:cNvSpPr>
            <a:spLocks noGrp="1"/>
          </p:cNvSpPr>
          <p:nvPr>
            <p:ph idx="1"/>
          </p:nvPr>
        </p:nvSpPr>
        <p:spPr>
          <a:xfrm>
            <a:off x="751250" y="1988668"/>
            <a:ext cx="9784080" cy="4206240"/>
          </a:xfrm>
        </p:spPr>
        <p:txBody>
          <a:bodyPr>
            <a:normAutofit lnSpcReduction="10000"/>
          </a:bodyPr>
          <a:lstStyle/>
          <a:p>
            <a:r>
              <a:rPr lang="en-GB" dirty="0"/>
              <a:t>Otoscopy</a:t>
            </a:r>
          </a:p>
          <a:p>
            <a:r>
              <a:rPr lang="en-GB" dirty="0"/>
              <a:t>Turn on the light – check it is working</a:t>
            </a:r>
          </a:p>
          <a:p>
            <a:r>
              <a:rPr lang="en-GB" dirty="0"/>
              <a:t>Pull the pinna upwards and outwards to straighten and lengthen the ear canal</a:t>
            </a:r>
          </a:p>
          <a:p>
            <a:endParaRPr lang="en-GB" dirty="0"/>
          </a:p>
          <a:p>
            <a:r>
              <a:rPr lang="en-GB" dirty="0"/>
              <a:t>As you enter the ear look at the walls of the outer canal </a:t>
            </a:r>
          </a:p>
          <a:p>
            <a:pPr lvl="1"/>
            <a:r>
              <a:rPr lang="en-GB" dirty="0"/>
              <a:t>is it narrowed, </a:t>
            </a:r>
          </a:p>
          <a:p>
            <a:pPr lvl="1"/>
            <a:r>
              <a:rPr lang="en-GB" dirty="0"/>
              <a:t>are there any lesions or flakes of skin, </a:t>
            </a:r>
          </a:p>
          <a:p>
            <a:pPr lvl="1"/>
            <a:r>
              <a:rPr lang="en-GB" dirty="0"/>
              <a:t>are there any foreign bodies, </a:t>
            </a:r>
          </a:p>
          <a:p>
            <a:pPr lvl="1"/>
            <a:r>
              <a:rPr lang="en-GB" dirty="0"/>
              <a:t>is there any discharge </a:t>
            </a:r>
          </a:p>
          <a:p>
            <a:pPr lvl="1"/>
            <a:r>
              <a:rPr lang="en-GB" dirty="0"/>
              <a:t>Any redness</a:t>
            </a:r>
          </a:p>
          <a:p>
            <a:pPr lvl="1"/>
            <a:r>
              <a:rPr lang="en-GB" dirty="0"/>
              <a:t>Any wax build up</a:t>
            </a:r>
          </a:p>
          <a:p>
            <a:pPr lvl="1"/>
            <a:endParaRPr lang="en-GB" dirty="0"/>
          </a:p>
          <a:p>
            <a:pPr lvl="1"/>
            <a:endParaRPr lang="en-GB" dirty="0"/>
          </a:p>
          <a:p>
            <a:endParaRPr lang="en-GB" dirty="0"/>
          </a:p>
          <a:p>
            <a:endParaRPr lang="en-GB" dirty="0"/>
          </a:p>
          <a:p>
            <a:endParaRPr lang="en-GB" dirty="0"/>
          </a:p>
          <a:p>
            <a:endParaRPr lang="en-GB" dirty="0"/>
          </a:p>
        </p:txBody>
      </p:sp>
      <p:pic>
        <p:nvPicPr>
          <p:cNvPr id="14" name="Picture 13">
            <a:extLst>
              <a:ext uri="{FF2B5EF4-FFF2-40B4-BE49-F238E27FC236}">
                <a16:creationId xmlns:a16="http://schemas.microsoft.com/office/drawing/2014/main" id="{CC5950AA-7C40-FAE3-A145-DF0F05695B36}"/>
              </a:ext>
            </a:extLst>
          </p:cNvPr>
          <p:cNvPicPr>
            <a:picLocks noChangeAspect="1"/>
          </p:cNvPicPr>
          <p:nvPr/>
        </p:nvPicPr>
        <p:blipFill>
          <a:blip r:embed="rId3"/>
          <a:stretch>
            <a:fillRect/>
          </a:stretch>
        </p:blipFill>
        <p:spPr>
          <a:xfrm>
            <a:off x="8046994" y="3720124"/>
            <a:ext cx="3855854" cy="2620055"/>
          </a:xfrm>
          <a:prstGeom prst="rect">
            <a:avLst/>
          </a:prstGeom>
        </p:spPr>
      </p:pic>
    </p:spTree>
    <p:extLst>
      <p:ext uri="{BB962C8B-B14F-4D97-AF65-F5344CB8AC3E}">
        <p14:creationId xmlns:p14="http://schemas.microsoft.com/office/powerpoint/2010/main" val="3556720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8C0B-5CB5-DCC9-C76A-5EC855DA799F}"/>
              </a:ext>
            </a:extLst>
          </p:cNvPr>
          <p:cNvSpPr>
            <a:spLocks noGrp="1"/>
          </p:cNvSpPr>
          <p:nvPr>
            <p:ph type="title"/>
          </p:nvPr>
        </p:nvSpPr>
        <p:spPr/>
        <p:txBody>
          <a:bodyPr/>
          <a:lstStyle/>
          <a:p>
            <a:r>
              <a:rPr lang="en-GB" dirty="0"/>
              <a:t>Otoscopic assessment</a:t>
            </a:r>
          </a:p>
        </p:txBody>
      </p:sp>
      <p:sp>
        <p:nvSpPr>
          <p:cNvPr id="7" name="Content Placeholder 6">
            <a:extLst>
              <a:ext uri="{FF2B5EF4-FFF2-40B4-BE49-F238E27FC236}">
                <a16:creationId xmlns:a16="http://schemas.microsoft.com/office/drawing/2014/main" id="{4DD09422-6E31-2DC6-B6E8-18AAC41D32B7}"/>
              </a:ext>
            </a:extLst>
          </p:cNvPr>
          <p:cNvSpPr txBox="1">
            <a:spLocks noGrp="1"/>
          </p:cNvSpPr>
          <p:nvPr>
            <p:ph idx="1"/>
          </p:nvPr>
        </p:nvSpPr>
        <p:spPr>
          <a:xfrm>
            <a:off x="1203325" y="2011363"/>
            <a:ext cx="9783763" cy="723275"/>
          </a:xfrm>
          <a:prstGeom prst="rect">
            <a:avLst/>
          </a:prstGeom>
          <a:noFill/>
        </p:spPr>
        <p:txBody>
          <a:bodyPr wrap="square">
            <a:spAutoFit/>
          </a:bodyPr>
          <a:lstStyle/>
          <a:p>
            <a:pPr lvl="1" eaLnBrk="1" hangingPunct="1">
              <a:lnSpc>
                <a:spcPct val="90000"/>
              </a:lnSpc>
            </a:pPr>
            <a:r>
              <a:rPr lang="en-US" altLang="en-US" sz="2000" dirty="0">
                <a:solidFill>
                  <a:schemeClr val="tx2"/>
                </a:solidFill>
              </a:rPr>
              <a:t>Tympanic Membrane – ear drum</a:t>
            </a:r>
            <a:endParaRPr lang="en-US" altLang="en-US" sz="2000" dirty="0"/>
          </a:p>
          <a:p>
            <a:pPr lvl="2" eaLnBrk="1" hangingPunct="1">
              <a:lnSpc>
                <a:spcPct val="90000"/>
              </a:lnSpc>
            </a:pPr>
            <a:r>
              <a:rPr lang="en-US" altLang="en-US" sz="2000" dirty="0"/>
              <a:t>Normal: Shiny, translucent, visible light reflex</a:t>
            </a:r>
          </a:p>
        </p:txBody>
      </p:sp>
      <p:pic>
        <p:nvPicPr>
          <p:cNvPr id="10" name="Picture 9">
            <a:extLst>
              <a:ext uri="{FF2B5EF4-FFF2-40B4-BE49-F238E27FC236}">
                <a16:creationId xmlns:a16="http://schemas.microsoft.com/office/drawing/2014/main" id="{A155F5ED-5D4A-C83A-C7D5-EA5612B793ED}"/>
              </a:ext>
            </a:extLst>
          </p:cNvPr>
          <p:cNvPicPr>
            <a:picLocks noChangeAspect="1"/>
          </p:cNvPicPr>
          <p:nvPr/>
        </p:nvPicPr>
        <p:blipFill rotWithShape="1">
          <a:blip r:embed="rId3"/>
          <a:srcRect l="6046" t="42804" r="57128" b="10424"/>
          <a:stretch/>
        </p:blipFill>
        <p:spPr>
          <a:xfrm>
            <a:off x="9378966" y="4014893"/>
            <a:ext cx="2595321" cy="2472266"/>
          </a:xfrm>
          <a:prstGeom prst="rect">
            <a:avLst/>
          </a:prstGeom>
        </p:spPr>
      </p:pic>
      <p:pic>
        <p:nvPicPr>
          <p:cNvPr id="11" name="Picture 10">
            <a:extLst>
              <a:ext uri="{FF2B5EF4-FFF2-40B4-BE49-F238E27FC236}">
                <a16:creationId xmlns:a16="http://schemas.microsoft.com/office/drawing/2014/main" id="{46C53615-7A68-8F3F-B7D8-3344A73CCE92}"/>
              </a:ext>
            </a:extLst>
          </p:cNvPr>
          <p:cNvPicPr>
            <a:picLocks noChangeAspect="1"/>
          </p:cNvPicPr>
          <p:nvPr/>
        </p:nvPicPr>
        <p:blipFill rotWithShape="1">
          <a:blip r:embed="rId4"/>
          <a:srcRect l="51345" t="32437" r="8679" b="14914"/>
          <a:stretch/>
        </p:blipFill>
        <p:spPr>
          <a:xfrm>
            <a:off x="707572" y="4061645"/>
            <a:ext cx="2525486" cy="2494593"/>
          </a:xfrm>
          <a:prstGeom prst="rect">
            <a:avLst/>
          </a:prstGeom>
        </p:spPr>
      </p:pic>
      <p:pic>
        <p:nvPicPr>
          <p:cNvPr id="12" name="Picture 11">
            <a:extLst>
              <a:ext uri="{FF2B5EF4-FFF2-40B4-BE49-F238E27FC236}">
                <a16:creationId xmlns:a16="http://schemas.microsoft.com/office/drawing/2014/main" id="{C98D2A63-0E0B-A5D4-4108-1F5124018538}"/>
              </a:ext>
            </a:extLst>
          </p:cNvPr>
          <p:cNvPicPr>
            <a:picLocks noChangeAspect="1"/>
          </p:cNvPicPr>
          <p:nvPr/>
        </p:nvPicPr>
        <p:blipFill>
          <a:blip r:embed="rId5"/>
          <a:stretch>
            <a:fillRect/>
          </a:stretch>
        </p:blipFill>
        <p:spPr>
          <a:xfrm>
            <a:off x="7449415" y="1287609"/>
            <a:ext cx="3859102" cy="2621507"/>
          </a:xfrm>
          <a:prstGeom prst="rect">
            <a:avLst/>
          </a:prstGeom>
        </p:spPr>
      </p:pic>
      <p:pic>
        <p:nvPicPr>
          <p:cNvPr id="13" name="Picture 12">
            <a:extLst>
              <a:ext uri="{FF2B5EF4-FFF2-40B4-BE49-F238E27FC236}">
                <a16:creationId xmlns:a16="http://schemas.microsoft.com/office/drawing/2014/main" id="{A859299F-0BD7-BAF6-1F34-08EDF812C8B7}"/>
              </a:ext>
            </a:extLst>
          </p:cNvPr>
          <p:cNvPicPr>
            <a:picLocks noChangeAspect="1"/>
          </p:cNvPicPr>
          <p:nvPr/>
        </p:nvPicPr>
        <p:blipFill rotWithShape="1">
          <a:blip r:embed="rId6"/>
          <a:srcRect l="6984" t="32858" r="51270" b="16174"/>
          <a:stretch/>
        </p:blipFill>
        <p:spPr>
          <a:xfrm>
            <a:off x="3477985" y="4014895"/>
            <a:ext cx="2775398" cy="2541344"/>
          </a:xfrm>
          <a:prstGeom prst="rect">
            <a:avLst/>
          </a:prstGeom>
        </p:spPr>
      </p:pic>
      <p:pic>
        <p:nvPicPr>
          <p:cNvPr id="14" name="Picture 13">
            <a:extLst>
              <a:ext uri="{FF2B5EF4-FFF2-40B4-BE49-F238E27FC236}">
                <a16:creationId xmlns:a16="http://schemas.microsoft.com/office/drawing/2014/main" id="{D9AE3E27-B2E6-038E-A3E3-5595F209EC1E}"/>
              </a:ext>
            </a:extLst>
          </p:cNvPr>
          <p:cNvPicPr>
            <a:picLocks noChangeAspect="1"/>
          </p:cNvPicPr>
          <p:nvPr/>
        </p:nvPicPr>
        <p:blipFill rotWithShape="1">
          <a:blip r:embed="rId7"/>
          <a:srcRect l="50000" t="32858" r="8254" b="16174"/>
          <a:stretch/>
        </p:blipFill>
        <p:spPr>
          <a:xfrm>
            <a:off x="6428475" y="4014893"/>
            <a:ext cx="2775399" cy="2541345"/>
          </a:xfrm>
          <a:prstGeom prst="rect">
            <a:avLst/>
          </a:prstGeom>
        </p:spPr>
      </p:pic>
      <p:sp>
        <p:nvSpPr>
          <p:cNvPr id="16" name="TextBox 15">
            <a:extLst>
              <a:ext uri="{FF2B5EF4-FFF2-40B4-BE49-F238E27FC236}">
                <a16:creationId xmlns:a16="http://schemas.microsoft.com/office/drawing/2014/main" id="{B1DC93CE-53AA-5693-42CB-7A8661E8FB01}"/>
              </a:ext>
            </a:extLst>
          </p:cNvPr>
          <p:cNvSpPr txBox="1"/>
          <p:nvPr/>
        </p:nvSpPr>
        <p:spPr>
          <a:xfrm>
            <a:off x="-206828" y="6516368"/>
            <a:ext cx="6096000" cy="341632"/>
          </a:xfrm>
          <a:prstGeom prst="rect">
            <a:avLst/>
          </a:prstGeom>
          <a:noFill/>
        </p:spPr>
        <p:txBody>
          <a:bodyPr wrap="square">
            <a:spAutoFit/>
          </a:bodyPr>
          <a:lstStyle/>
          <a:p>
            <a:pPr lvl="2" eaLnBrk="1" hangingPunct="1">
              <a:lnSpc>
                <a:spcPct val="90000"/>
              </a:lnSpc>
            </a:pPr>
            <a:r>
              <a:rPr lang="en-US" altLang="en-US" sz="1800" dirty="0"/>
              <a:t>Tympanosclerosis (white)</a:t>
            </a:r>
          </a:p>
        </p:txBody>
      </p:sp>
      <p:sp>
        <p:nvSpPr>
          <p:cNvPr id="18" name="TextBox 17">
            <a:extLst>
              <a:ext uri="{FF2B5EF4-FFF2-40B4-BE49-F238E27FC236}">
                <a16:creationId xmlns:a16="http://schemas.microsoft.com/office/drawing/2014/main" id="{A38E9FF0-6959-DA02-CD68-CB8FD127FD01}"/>
              </a:ext>
            </a:extLst>
          </p:cNvPr>
          <p:cNvSpPr txBox="1"/>
          <p:nvPr/>
        </p:nvSpPr>
        <p:spPr>
          <a:xfrm>
            <a:off x="2663819" y="6536303"/>
            <a:ext cx="6199414" cy="341632"/>
          </a:xfrm>
          <a:prstGeom prst="rect">
            <a:avLst/>
          </a:prstGeom>
          <a:noFill/>
        </p:spPr>
        <p:txBody>
          <a:bodyPr wrap="square">
            <a:spAutoFit/>
          </a:bodyPr>
          <a:lstStyle/>
          <a:p>
            <a:pPr lvl="2" eaLnBrk="1" hangingPunct="1">
              <a:lnSpc>
                <a:spcPct val="90000"/>
              </a:lnSpc>
            </a:pPr>
            <a:r>
              <a:rPr lang="en-US" altLang="en-US" sz="1800" dirty="0"/>
              <a:t>Erythema, bulging                        </a:t>
            </a:r>
            <a:r>
              <a:rPr lang="en-US" altLang="en-US" dirty="0"/>
              <a:t>  Dull, r</a:t>
            </a:r>
            <a:r>
              <a:rPr lang="en-US" altLang="en-US" sz="1800" dirty="0"/>
              <a:t>etractions</a:t>
            </a:r>
          </a:p>
        </p:txBody>
      </p:sp>
      <p:sp>
        <p:nvSpPr>
          <p:cNvPr id="20" name="TextBox 19">
            <a:extLst>
              <a:ext uri="{FF2B5EF4-FFF2-40B4-BE49-F238E27FC236}">
                <a16:creationId xmlns:a16="http://schemas.microsoft.com/office/drawing/2014/main" id="{41191860-9DFE-5DF8-9F31-33863D627E66}"/>
              </a:ext>
            </a:extLst>
          </p:cNvPr>
          <p:cNvSpPr txBox="1"/>
          <p:nvPr/>
        </p:nvSpPr>
        <p:spPr>
          <a:xfrm>
            <a:off x="9108160" y="6487159"/>
            <a:ext cx="6199414" cy="341632"/>
          </a:xfrm>
          <a:prstGeom prst="rect">
            <a:avLst/>
          </a:prstGeom>
          <a:noFill/>
        </p:spPr>
        <p:txBody>
          <a:bodyPr wrap="square">
            <a:spAutoFit/>
          </a:bodyPr>
          <a:lstStyle/>
          <a:p>
            <a:pPr lvl="2" eaLnBrk="1" hangingPunct="1">
              <a:lnSpc>
                <a:spcPct val="90000"/>
              </a:lnSpc>
            </a:pPr>
            <a:r>
              <a:rPr lang="en-US" altLang="en-US" sz="1800" dirty="0"/>
              <a:t>Perforations</a:t>
            </a:r>
          </a:p>
        </p:txBody>
      </p:sp>
    </p:spTree>
    <p:extLst>
      <p:ext uri="{BB962C8B-B14F-4D97-AF65-F5344CB8AC3E}">
        <p14:creationId xmlns:p14="http://schemas.microsoft.com/office/powerpoint/2010/main" val="3507875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0B5E-70F5-A166-945E-EC13841B7F1E}"/>
              </a:ext>
            </a:extLst>
          </p:cNvPr>
          <p:cNvSpPr>
            <a:spLocks noGrp="1"/>
          </p:cNvSpPr>
          <p:nvPr>
            <p:ph type="title"/>
          </p:nvPr>
        </p:nvSpPr>
        <p:spPr/>
        <p:txBody>
          <a:bodyPr/>
          <a:lstStyle/>
          <a:p>
            <a:r>
              <a:rPr lang="en-GB" dirty="0"/>
              <a:t>Assessment practice</a:t>
            </a:r>
          </a:p>
        </p:txBody>
      </p:sp>
      <p:sp>
        <p:nvSpPr>
          <p:cNvPr id="3" name="Content Placeholder 2">
            <a:extLst>
              <a:ext uri="{FF2B5EF4-FFF2-40B4-BE49-F238E27FC236}">
                <a16:creationId xmlns:a16="http://schemas.microsoft.com/office/drawing/2014/main" id="{E5235AFE-1695-FB03-6620-255F1D71B999}"/>
              </a:ext>
            </a:extLst>
          </p:cNvPr>
          <p:cNvSpPr>
            <a:spLocks noGrp="1"/>
          </p:cNvSpPr>
          <p:nvPr>
            <p:ph idx="1"/>
          </p:nvPr>
        </p:nvSpPr>
        <p:spPr/>
        <p:txBody>
          <a:bodyPr/>
          <a:lstStyle/>
          <a:p>
            <a:r>
              <a:rPr lang="en-GB" dirty="0"/>
              <a:t>In 3s take turns</a:t>
            </a:r>
          </a:p>
          <a:p>
            <a:pPr lvl="1"/>
            <a:r>
              <a:rPr lang="en-GB" dirty="0"/>
              <a:t>One person carry out the assessment</a:t>
            </a:r>
          </a:p>
          <a:p>
            <a:pPr lvl="1"/>
            <a:r>
              <a:rPr lang="en-GB" dirty="0"/>
              <a:t>One person as the patient</a:t>
            </a:r>
          </a:p>
          <a:p>
            <a:pPr lvl="1"/>
            <a:r>
              <a:rPr lang="en-GB" dirty="0"/>
              <a:t>One person observing and giving feedback</a:t>
            </a:r>
          </a:p>
          <a:p>
            <a:pPr lvl="1"/>
            <a:endParaRPr lang="en-GB" dirty="0"/>
          </a:p>
          <a:p>
            <a:pPr lvl="1"/>
            <a:r>
              <a:rPr lang="en-GB" dirty="0"/>
              <a:t>Document your assessment </a:t>
            </a:r>
            <a:r>
              <a:rPr lang="en-GB"/>
              <a:t>and findings</a:t>
            </a:r>
            <a:endParaRPr lang="en-GB" dirty="0"/>
          </a:p>
        </p:txBody>
      </p:sp>
    </p:spTree>
    <p:extLst>
      <p:ext uri="{BB962C8B-B14F-4D97-AF65-F5344CB8AC3E}">
        <p14:creationId xmlns:p14="http://schemas.microsoft.com/office/powerpoint/2010/main" val="430667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831C-5A7E-61CC-6841-8970B4A38C85}"/>
              </a:ext>
            </a:extLst>
          </p:cNvPr>
          <p:cNvSpPr>
            <a:spLocks noGrp="1"/>
          </p:cNvSpPr>
          <p:nvPr>
            <p:ph type="title"/>
          </p:nvPr>
        </p:nvSpPr>
        <p:spPr/>
        <p:txBody>
          <a:bodyPr>
            <a:normAutofit/>
          </a:bodyPr>
          <a:lstStyle/>
          <a:p>
            <a:r>
              <a:rPr lang="en-GB" dirty="0"/>
              <a:t>guidance on clinical record keeping</a:t>
            </a:r>
          </a:p>
        </p:txBody>
      </p:sp>
      <p:sp>
        <p:nvSpPr>
          <p:cNvPr id="3" name="Content Placeholder 2">
            <a:extLst>
              <a:ext uri="{FF2B5EF4-FFF2-40B4-BE49-F238E27FC236}">
                <a16:creationId xmlns:a16="http://schemas.microsoft.com/office/drawing/2014/main" id="{7F123604-2F3C-A408-7D62-F654E3B280B6}"/>
              </a:ext>
            </a:extLst>
          </p:cNvPr>
          <p:cNvSpPr>
            <a:spLocks noGrp="1"/>
          </p:cNvSpPr>
          <p:nvPr>
            <p:ph idx="1"/>
          </p:nvPr>
        </p:nvSpPr>
        <p:spPr/>
        <p:txBody>
          <a:bodyPr/>
          <a:lstStyle/>
          <a:p>
            <a:pPr fontAlgn="base"/>
            <a:r>
              <a:rPr lang="en-GB" dirty="0">
                <a:solidFill>
                  <a:srgbClr val="1C2244"/>
                </a:solidFill>
                <a:latin typeface="Poppins" panose="00000500000000000000" pitchFamily="2" charset="0"/>
              </a:rPr>
              <a:t>Within any patient record either on </a:t>
            </a:r>
            <a:r>
              <a:rPr lang="en-GB" dirty="0" err="1">
                <a:solidFill>
                  <a:srgbClr val="1C2244"/>
                </a:solidFill>
                <a:latin typeface="Poppins" panose="00000500000000000000" pitchFamily="2" charset="0"/>
              </a:rPr>
              <a:t>pharmoutcomes</a:t>
            </a:r>
            <a:r>
              <a:rPr lang="en-GB" dirty="0">
                <a:solidFill>
                  <a:srgbClr val="1C2244"/>
                </a:solidFill>
                <a:latin typeface="Poppins" panose="00000500000000000000" pitchFamily="2" charset="0"/>
              </a:rPr>
              <a:t> or your PMR or other digital or written system you must </a:t>
            </a:r>
            <a:r>
              <a:rPr lang="en-GB" b="0" i="0" dirty="0">
                <a:solidFill>
                  <a:srgbClr val="1C2244"/>
                </a:solidFill>
                <a:effectLst/>
                <a:latin typeface="Poppins" panose="00000500000000000000" pitchFamily="2" charset="0"/>
              </a:rPr>
              <a:t>sure they are detailed but concise, legible, </a:t>
            </a:r>
            <a:r>
              <a:rPr lang="en-GB" b="0" i="0" dirty="0" err="1">
                <a:solidFill>
                  <a:srgbClr val="1C2244"/>
                </a:solidFill>
                <a:effectLst/>
                <a:latin typeface="Poppins" panose="00000500000000000000" pitchFamily="2" charset="0"/>
              </a:rPr>
              <a:t>contemenporaneous</a:t>
            </a:r>
            <a:r>
              <a:rPr lang="en-GB" b="0" i="0" dirty="0">
                <a:solidFill>
                  <a:srgbClr val="1C2244"/>
                </a:solidFill>
                <a:effectLst/>
                <a:latin typeface="Poppins" panose="00000500000000000000" pitchFamily="2" charset="0"/>
              </a:rPr>
              <a:t> and accurate. </a:t>
            </a:r>
          </a:p>
          <a:p>
            <a:pPr fontAlgn="base"/>
            <a:r>
              <a:rPr lang="en-GB" b="0" i="0" dirty="0">
                <a:solidFill>
                  <a:srgbClr val="1C2244"/>
                </a:solidFill>
                <a:effectLst/>
                <a:latin typeface="Poppins" panose="00000500000000000000" pitchFamily="2" charset="0"/>
              </a:rPr>
              <a:t>Documentation of clinical activity such as findings, interventions, referrals, reviews, consultations, prescribing, administering, service delivery, decisions, advice and medications.</a:t>
            </a:r>
          </a:p>
          <a:p>
            <a:pPr fontAlgn="base"/>
            <a:endParaRPr lang="en-GB" dirty="0">
              <a:solidFill>
                <a:srgbClr val="1C2244"/>
              </a:solidFill>
              <a:latin typeface="Poppins" panose="00000500000000000000" pitchFamily="2" charset="0"/>
            </a:endParaRPr>
          </a:p>
          <a:p>
            <a:pPr fontAlgn="base"/>
            <a:endParaRPr lang="en-GB" b="0" i="0" dirty="0">
              <a:solidFill>
                <a:srgbClr val="1C2244"/>
              </a:solidFill>
              <a:effectLst/>
              <a:latin typeface="Poppins" panose="00000500000000000000" pitchFamily="2" charset="0"/>
            </a:endParaRPr>
          </a:p>
          <a:p>
            <a:endParaRPr lang="en-GB" dirty="0"/>
          </a:p>
        </p:txBody>
      </p:sp>
      <p:sp>
        <p:nvSpPr>
          <p:cNvPr id="5" name="Double Wave 4">
            <a:extLst>
              <a:ext uri="{FF2B5EF4-FFF2-40B4-BE49-F238E27FC236}">
                <a16:creationId xmlns:a16="http://schemas.microsoft.com/office/drawing/2014/main" id="{CE5C6A24-264A-F529-9DFF-4FF557E2D903}"/>
              </a:ext>
            </a:extLst>
          </p:cNvPr>
          <p:cNvSpPr/>
          <p:nvPr/>
        </p:nvSpPr>
        <p:spPr>
          <a:xfrm>
            <a:off x="1016000" y="4612640"/>
            <a:ext cx="10515599" cy="1605280"/>
          </a:xfrm>
          <a:prstGeom prst="double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0000"/>
                </a:solidFill>
              </a:rPr>
              <a:t>It is vital that records include accurate and full information.  They are admissible in a court of law in any litigation case or in any fitness to practice hearings.</a:t>
            </a:r>
          </a:p>
          <a:p>
            <a:pPr algn="ctr"/>
            <a:endParaRPr lang="en-GB" sz="2000" dirty="0">
              <a:solidFill>
                <a:srgbClr val="FF0000"/>
              </a:solidFill>
            </a:endParaRPr>
          </a:p>
          <a:p>
            <a:pPr algn="ctr"/>
            <a:r>
              <a:rPr lang="en-GB" sz="2000" dirty="0">
                <a:solidFill>
                  <a:srgbClr val="FF0000"/>
                </a:solidFill>
              </a:rPr>
              <a:t>If it is not documented how can you prove it happened.  </a:t>
            </a:r>
          </a:p>
        </p:txBody>
      </p:sp>
    </p:spTree>
    <p:extLst>
      <p:ext uri="{BB962C8B-B14F-4D97-AF65-F5344CB8AC3E}">
        <p14:creationId xmlns:p14="http://schemas.microsoft.com/office/powerpoint/2010/main" val="790539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98E8B-4032-B7A5-AFAC-A501FC6CC949}"/>
              </a:ext>
            </a:extLst>
          </p:cNvPr>
          <p:cNvSpPr>
            <a:spLocks noGrp="1"/>
          </p:cNvSpPr>
          <p:nvPr>
            <p:ph type="title"/>
          </p:nvPr>
        </p:nvSpPr>
        <p:spPr/>
        <p:txBody>
          <a:bodyPr/>
          <a:lstStyle/>
          <a:p>
            <a:r>
              <a:rPr lang="en-GB" dirty="0"/>
              <a:t>Recording the assessment</a:t>
            </a:r>
          </a:p>
        </p:txBody>
      </p:sp>
      <p:sp>
        <p:nvSpPr>
          <p:cNvPr id="4" name="Content Placeholder 2">
            <a:extLst>
              <a:ext uri="{FF2B5EF4-FFF2-40B4-BE49-F238E27FC236}">
                <a16:creationId xmlns:a16="http://schemas.microsoft.com/office/drawing/2014/main" id="{AAEFCE95-7B6B-FBDE-B8F2-1EDF3B097A47}"/>
              </a:ext>
            </a:extLst>
          </p:cNvPr>
          <p:cNvSpPr>
            <a:spLocks noGrp="1"/>
          </p:cNvSpPr>
          <p:nvPr>
            <p:ph idx="1"/>
          </p:nvPr>
        </p:nvSpPr>
        <p:spPr>
          <a:xfrm>
            <a:off x="1203325" y="2011363"/>
            <a:ext cx="9783763" cy="4206875"/>
          </a:xfrm>
        </p:spPr>
        <p:txBody>
          <a:bodyPr>
            <a:normAutofit fontScale="70000" lnSpcReduction="20000"/>
          </a:bodyPr>
          <a:lstStyle/>
          <a:p>
            <a:r>
              <a:rPr lang="en-GB" b="0" i="0" dirty="0">
                <a:solidFill>
                  <a:srgbClr val="202A30"/>
                </a:solidFill>
                <a:effectLst/>
                <a:latin typeface="-apple-system"/>
              </a:rPr>
              <a:t>Clinical records must be </a:t>
            </a:r>
            <a:r>
              <a:rPr lang="en-GB" b="0" i="0" u="sng" dirty="0">
                <a:solidFill>
                  <a:srgbClr val="005EB8"/>
                </a:solidFill>
                <a:effectLst/>
                <a:latin typeface="-apple-system"/>
                <a:hlinkClick r:id="rId3"/>
              </a:rPr>
              <a:t>clear, complete, accurate, up-to-date, and legible</a:t>
            </a:r>
            <a:r>
              <a:rPr lang="en-GB" b="0" i="0" dirty="0">
                <a:solidFill>
                  <a:srgbClr val="202A30"/>
                </a:solidFill>
                <a:effectLst/>
                <a:latin typeface="-apple-system"/>
              </a:rPr>
              <a:t>.</a:t>
            </a:r>
          </a:p>
          <a:p>
            <a:pPr algn="l" fontAlgn="base"/>
            <a:r>
              <a:rPr lang="en-GB" b="0" i="0" dirty="0">
                <a:solidFill>
                  <a:srgbClr val="202A30"/>
                </a:solidFill>
                <a:effectLst/>
                <a:latin typeface="-apple-system"/>
              </a:rPr>
              <a:t>A high-quality record, therefore, needs to:</a:t>
            </a:r>
          </a:p>
          <a:p>
            <a:pPr algn="l" fontAlgn="base">
              <a:buFont typeface="Arial" panose="020B0604020202020204" pitchFamily="34" charset="0"/>
              <a:buChar char="•"/>
            </a:pPr>
            <a:r>
              <a:rPr lang="en-GB" b="0" i="0" dirty="0">
                <a:solidFill>
                  <a:srgbClr val="202A30"/>
                </a:solidFill>
                <a:effectLst/>
                <a:latin typeface="-apple-system"/>
              </a:rPr>
              <a:t>be complete, accurate, relevant, accessible, and timely (CARAT – see Annex A)</a:t>
            </a:r>
          </a:p>
          <a:p>
            <a:pPr algn="l" fontAlgn="base">
              <a:buFont typeface="Arial" panose="020B0604020202020204" pitchFamily="34" charset="0"/>
              <a:buChar char="•"/>
            </a:pPr>
            <a:r>
              <a:rPr lang="en-GB" b="0" i="0" dirty="0">
                <a:solidFill>
                  <a:srgbClr val="202A30"/>
                </a:solidFill>
                <a:effectLst/>
                <a:latin typeface="-apple-system"/>
              </a:rPr>
              <a:t>enable the effective and reliable presentation of patient information from the patient’s records relating not just to the clinical data but other forms of data such as demographics, appointments, administrative, documentation, etc.</a:t>
            </a:r>
          </a:p>
          <a:p>
            <a:pPr algn="l" fontAlgn="base">
              <a:buFont typeface="Arial" panose="020B0604020202020204" pitchFamily="34" charset="0"/>
              <a:buChar char="•"/>
            </a:pPr>
            <a:r>
              <a:rPr lang="en-GB" b="0" i="0" dirty="0">
                <a:solidFill>
                  <a:srgbClr val="202A30"/>
                </a:solidFill>
                <a:effectLst/>
                <a:latin typeface="-apple-system"/>
              </a:rPr>
              <a:t>allow the data to be arranged in the record to support the purpose for which it is being used. To achieve this there is a complex relationship between how the data is structured, described, and coded (typically using SNOMED CT).  It is important to understand the capabilities of the system in order allow data to be entered to support this aspect of record quality.  This is critical to research and other secondary purposes</a:t>
            </a:r>
          </a:p>
          <a:p>
            <a:pPr algn="l" fontAlgn="base">
              <a:buFont typeface="Arial" panose="020B0604020202020204" pitchFamily="34" charset="0"/>
              <a:buChar char="•"/>
            </a:pPr>
            <a:r>
              <a:rPr lang="en-GB" b="0" i="0" dirty="0">
                <a:solidFill>
                  <a:srgbClr val="202A30"/>
                </a:solidFill>
                <a:effectLst/>
                <a:latin typeface="-apple-system"/>
              </a:rPr>
              <a:t>capture information relating to a consultation which can be in the form of highly descriptive narrative content and context, or highly structured clinical data in the form of a clinical vocabulary such as the SNOMED CT</a:t>
            </a:r>
          </a:p>
          <a:p>
            <a:pPr algn="l" fontAlgn="base">
              <a:buFont typeface="Arial" panose="020B0604020202020204" pitchFamily="34" charset="0"/>
              <a:buChar char="•"/>
            </a:pPr>
            <a:r>
              <a:rPr lang="en-GB" b="0" i="0" dirty="0">
                <a:solidFill>
                  <a:srgbClr val="202A30"/>
                </a:solidFill>
                <a:effectLst/>
                <a:latin typeface="-apple-system"/>
              </a:rPr>
              <a:t>allow the recording and automation of clinical and non-clinical data entry through tools designed to facilitate this such as templates, concepts, protocols etc.</a:t>
            </a:r>
          </a:p>
          <a:p>
            <a:pPr algn="l" fontAlgn="base">
              <a:buFont typeface="Arial" panose="020B0604020202020204" pitchFamily="34" charset="0"/>
              <a:buChar char="•"/>
            </a:pPr>
            <a:r>
              <a:rPr lang="en-GB" b="0" i="0" dirty="0">
                <a:solidFill>
                  <a:srgbClr val="202A30"/>
                </a:solidFill>
                <a:effectLst/>
                <a:latin typeface="-apple-system"/>
              </a:rPr>
              <a:t>be in a format that allows IT systems across the health and care sector to communicate with each other. (This is beyond the scope of this guidance but organisations such as the </a:t>
            </a:r>
            <a:r>
              <a:rPr lang="en-GB" b="0" i="0" u="sng" dirty="0">
                <a:solidFill>
                  <a:srgbClr val="005EB8"/>
                </a:solidFill>
                <a:effectLst/>
                <a:latin typeface="-apple-system"/>
                <a:hlinkClick r:id="rId4"/>
              </a:rPr>
              <a:t>Professional Records Standards Body</a:t>
            </a:r>
            <a:r>
              <a:rPr lang="en-GB" b="0" i="0" dirty="0">
                <a:solidFill>
                  <a:srgbClr val="202A30"/>
                </a:solidFill>
                <a:effectLst/>
                <a:latin typeface="-apple-system"/>
              </a:rPr>
              <a:t> provide standards to improve data quality and interoperability for precisely this purpose. It is important that the data is of the correct format, abides by the standards and is of sufficient quality to facilitate this purpose) </a:t>
            </a:r>
          </a:p>
          <a:p>
            <a:endParaRPr lang="en-GB" dirty="0"/>
          </a:p>
        </p:txBody>
      </p:sp>
    </p:spTree>
    <p:extLst>
      <p:ext uri="{BB962C8B-B14F-4D97-AF65-F5344CB8AC3E}">
        <p14:creationId xmlns:p14="http://schemas.microsoft.com/office/powerpoint/2010/main" val="1665400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CABC-ED1D-E271-F09D-56B644D26E85}"/>
              </a:ext>
            </a:extLst>
          </p:cNvPr>
          <p:cNvSpPr>
            <a:spLocks noGrp="1"/>
          </p:cNvSpPr>
          <p:nvPr>
            <p:ph type="title"/>
          </p:nvPr>
        </p:nvSpPr>
        <p:spPr/>
        <p:txBody>
          <a:bodyPr>
            <a:normAutofit fontScale="90000"/>
          </a:bodyPr>
          <a:lstStyle/>
          <a:p>
            <a:r>
              <a:rPr lang="en-GB" dirty="0"/>
              <a:t>Simple model to ensure recording of information is succinct and accurate</a:t>
            </a:r>
          </a:p>
        </p:txBody>
      </p:sp>
      <p:sp>
        <p:nvSpPr>
          <p:cNvPr id="3" name="Content Placeholder 2">
            <a:extLst>
              <a:ext uri="{FF2B5EF4-FFF2-40B4-BE49-F238E27FC236}">
                <a16:creationId xmlns:a16="http://schemas.microsoft.com/office/drawing/2014/main" id="{00BE1D3D-B7C0-FA3F-4EF2-340251E61FB9}"/>
              </a:ext>
            </a:extLst>
          </p:cNvPr>
          <p:cNvSpPr>
            <a:spLocks noGrp="1"/>
          </p:cNvSpPr>
          <p:nvPr>
            <p:ph idx="1"/>
          </p:nvPr>
        </p:nvSpPr>
        <p:spPr/>
        <p:txBody>
          <a:bodyPr>
            <a:normAutofit fontScale="70000" lnSpcReduction="20000"/>
          </a:bodyPr>
          <a:lstStyle/>
          <a:p>
            <a:pPr marL="0" indent="0">
              <a:buNone/>
            </a:pPr>
            <a:r>
              <a:rPr lang="en-GB" dirty="0"/>
              <a:t>SITUATION</a:t>
            </a:r>
          </a:p>
          <a:p>
            <a:pPr lvl="1"/>
            <a:r>
              <a:rPr lang="en-GB" dirty="0"/>
              <a:t>How was the patient referred to you – self referral or from another healthcare organisation?</a:t>
            </a:r>
          </a:p>
          <a:p>
            <a:pPr lvl="1"/>
            <a:r>
              <a:rPr lang="en-GB" dirty="0"/>
              <a:t>What did the patient present with?</a:t>
            </a:r>
          </a:p>
          <a:p>
            <a:pPr lvl="1"/>
            <a:r>
              <a:rPr lang="en-GB" dirty="0"/>
              <a:t>List the symptoms?</a:t>
            </a:r>
          </a:p>
          <a:p>
            <a:pPr lvl="1"/>
            <a:r>
              <a:rPr lang="en-GB" dirty="0"/>
              <a:t>What did the history tell you?</a:t>
            </a:r>
          </a:p>
          <a:p>
            <a:pPr marL="0" indent="0">
              <a:buNone/>
            </a:pPr>
            <a:r>
              <a:rPr lang="en-GB" dirty="0"/>
              <a:t>TASK	</a:t>
            </a:r>
          </a:p>
          <a:p>
            <a:pPr lvl="1"/>
            <a:r>
              <a:rPr lang="en-GB" dirty="0"/>
              <a:t>What assessment did you carry out?</a:t>
            </a:r>
          </a:p>
          <a:p>
            <a:pPr lvl="1"/>
            <a:r>
              <a:rPr lang="en-GB" dirty="0"/>
              <a:t>What scoring system did you use if appropriate and what was the score?</a:t>
            </a:r>
          </a:p>
          <a:p>
            <a:pPr lvl="1"/>
            <a:r>
              <a:rPr lang="en-GB" dirty="0"/>
              <a:t>What were your findings?</a:t>
            </a:r>
          </a:p>
          <a:p>
            <a:pPr marL="0" indent="0">
              <a:buNone/>
            </a:pPr>
            <a:r>
              <a:rPr lang="en-GB" dirty="0"/>
              <a:t>ACTION</a:t>
            </a:r>
          </a:p>
          <a:p>
            <a:pPr lvl="1"/>
            <a:r>
              <a:rPr lang="en-GB" dirty="0"/>
              <a:t>What steps did to take to treat in line with the clinical pathway?</a:t>
            </a:r>
          </a:p>
          <a:p>
            <a:pPr lvl="1"/>
            <a:r>
              <a:rPr lang="en-GB" dirty="0"/>
              <a:t>What information was the patient given?  </a:t>
            </a:r>
          </a:p>
          <a:p>
            <a:pPr lvl="1"/>
            <a:r>
              <a:rPr lang="en-GB" dirty="0"/>
              <a:t>What lifestyle and behavioural information was shared with the patient?</a:t>
            </a:r>
          </a:p>
          <a:p>
            <a:pPr marL="0" indent="0">
              <a:buNone/>
            </a:pPr>
            <a:r>
              <a:rPr lang="en-GB" dirty="0"/>
              <a:t>RESULT</a:t>
            </a:r>
          </a:p>
          <a:p>
            <a:pPr lvl="1"/>
            <a:r>
              <a:rPr lang="en-GB" dirty="0"/>
              <a:t>What follow up actions have been taken or suggested to the patient?</a:t>
            </a:r>
          </a:p>
          <a:p>
            <a:pPr lvl="1"/>
            <a:r>
              <a:rPr lang="en-GB" dirty="0"/>
              <a:t>If you could not help the patient or there were red flags, how and who did you contact for further assessment?</a:t>
            </a:r>
          </a:p>
          <a:p>
            <a:pPr lvl="1"/>
            <a:r>
              <a:rPr lang="en-GB" dirty="0"/>
              <a:t>Where did you tell them to go if they do not improve?	</a:t>
            </a:r>
          </a:p>
        </p:txBody>
      </p:sp>
      <p:sp>
        <p:nvSpPr>
          <p:cNvPr id="4" name="Star: 4 Points 3">
            <a:extLst>
              <a:ext uri="{FF2B5EF4-FFF2-40B4-BE49-F238E27FC236}">
                <a16:creationId xmlns:a16="http://schemas.microsoft.com/office/drawing/2014/main" id="{C92D0397-6172-F4B0-94D4-7C4E62FA1DC7}"/>
              </a:ext>
            </a:extLst>
          </p:cNvPr>
          <p:cNvSpPr/>
          <p:nvPr/>
        </p:nvSpPr>
        <p:spPr>
          <a:xfrm>
            <a:off x="7674429" y="2318657"/>
            <a:ext cx="3429000" cy="3254829"/>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8D40B88-78BF-A68B-9924-74A91448B7F4}"/>
              </a:ext>
            </a:extLst>
          </p:cNvPr>
          <p:cNvSpPr/>
          <p:nvPr/>
        </p:nvSpPr>
        <p:spPr>
          <a:xfrm>
            <a:off x="8132236" y="3622905"/>
            <a:ext cx="2513385" cy="646331"/>
          </a:xfrm>
          <a:prstGeom prst="rect">
            <a:avLst/>
          </a:prstGeom>
          <a:noFill/>
        </p:spPr>
        <p:txBody>
          <a:bodyPr wrap="square" lIns="91440" tIns="45720" rIns="91440" bIns="45720">
            <a:spAutoFit/>
          </a:bodyPr>
          <a:lstStyle/>
          <a:p>
            <a:pPr algn="ctr"/>
            <a:r>
              <a:rPr lang="en-GB"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STAR</a:t>
            </a:r>
          </a:p>
        </p:txBody>
      </p:sp>
    </p:spTree>
    <p:extLst>
      <p:ext uri="{BB962C8B-B14F-4D97-AF65-F5344CB8AC3E}">
        <p14:creationId xmlns:p14="http://schemas.microsoft.com/office/powerpoint/2010/main" val="1897294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5F54-8C86-23BA-25FF-F268064D3832}"/>
              </a:ext>
            </a:extLst>
          </p:cNvPr>
          <p:cNvSpPr>
            <a:spLocks noGrp="1"/>
          </p:cNvSpPr>
          <p:nvPr>
            <p:ph type="title"/>
          </p:nvPr>
        </p:nvSpPr>
        <p:spPr/>
        <p:txBody>
          <a:bodyPr/>
          <a:lstStyle/>
          <a:p>
            <a:r>
              <a:rPr lang="en-GB" dirty="0"/>
              <a:t>Remember</a:t>
            </a:r>
          </a:p>
        </p:txBody>
      </p:sp>
      <p:sp>
        <p:nvSpPr>
          <p:cNvPr id="3" name="Content Placeholder 2">
            <a:extLst>
              <a:ext uri="{FF2B5EF4-FFF2-40B4-BE49-F238E27FC236}">
                <a16:creationId xmlns:a16="http://schemas.microsoft.com/office/drawing/2014/main" id="{5C083351-F74C-8A94-A72A-A6E240211CE8}"/>
              </a:ext>
            </a:extLst>
          </p:cNvPr>
          <p:cNvSpPr>
            <a:spLocks noGrp="1"/>
          </p:cNvSpPr>
          <p:nvPr>
            <p:ph idx="1"/>
          </p:nvPr>
        </p:nvSpPr>
        <p:spPr/>
        <p:txBody>
          <a:bodyPr>
            <a:normAutofit lnSpcReduction="10000"/>
          </a:bodyPr>
          <a:lstStyle/>
          <a:p>
            <a:r>
              <a:rPr lang="en-GB" dirty="0"/>
              <a:t>You are not only treating a condition but a person</a:t>
            </a:r>
          </a:p>
          <a:p>
            <a:r>
              <a:rPr lang="en-GB" dirty="0"/>
              <a:t>Have you given advice on lifestyle</a:t>
            </a:r>
          </a:p>
          <a:p>
            <a:pPr lvl="1"/>
            <a:r>
              <a:rPr lang="en-GB" dirty="0"/>
              <a:t>Including alcohol, smoking, diet if necessary as all can impact on outcomes</a:t>
            </a:r>
          </a:p>
          <a:p>
            <a:pPr lvl="1"/>
            <a:endParaRPr lang="en-GB" dirty="0"/>
          </a:p>
          <a:p>
            <a:r>
              <a:rPr lang="en-GB" dirty="0"/>
              <a:t>Have you identified and agreed a treatment plan?</a:t>
            </a:r>
          </a:p>
          <a:p>
            <a:r>
              <a:rPr lang="en-GB" dirty="0"/>
              <a:t>Have you identified an appropriate route of action should the condition or symptoms not improve?</a:t>
            </a:r>
          </a:p>
          <a:p>
            <a:r>
              <a:rPr lang="en-GB" dirty="0"/>
              <a:t>Have you given a treatment and obtained the appropriate fee should it be required or identified the exemption and completed the appropriate paperwork?</a:t>
            </a:r>
          </a:p>
          <a:p>
            <a:r>
              <a:rPr lang="en-GB" dirty="0"/>
              <a:t>Documentation is vital and should be completed immediately, if not the patient is at risk should the problem escalate and another health professional needs to act</a:t>
            </a:r>
          </a:p>
        </p:txBody>
      </p:sp>
    </p:spTree>
    <p:extLst>
      <p:ext uri="{BB962C8B-B14F-4D97-AF65-F5344CB8AC3E}">
        <p14:creationId xmlns:p14="http://schemas.microsoft.com/office/powerpoint/2010/main" val="4184278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9AC5C-EF2F-80C3-E476-DC3F00E728DE}"/>
              </a:ext>
            </a:extLst>
          </p:cNvPr>
          <p:cNvSpPr/>
          <p:nvPr/>
        </p:nvSpPr>
        <p:spPr>
          <a:xfrm>
            <a:off x="4800600" y="6093248"/>
            <a:ext cx="2318657" cy="6868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54151C2-A63B-671A-35B2-7F427BAA9DE0}"/>
              </a:ext>
            </a:extLst>
          </p:cNvPr>
          <p:cNvSpPr>
            <a:spLocks noGrp="1"/>
          </p:cNvSpPr>
          <p:nvPr>
            <p:ph type="title"/>
          </p:nvPr>
        </p:nvSpPr>
        <p:spPr/>
        <p:txBody>
          <a:bodyPr/>
          <a:lstStyle/>
          <a:p>
            <a:r>
              <a:rPr lang="en-GB" dirty="0"/>
              <a:t>What is essential in order for pharmacy to be able to deliver?</a:t>
            </a:r>
          </a:p>
        </p:txBody>
      </p:sp>
      <p:sp>
        <p:nvSpPr>
          <p:cNvPr id="3" name="Content Placeholder 2">
            <a:extLst>
              <a:ext uri="{FF2B5EF4-FFF2-40B4-BE49-F238E27FC236}">
                <a16:creationId xmlns:a16="http://schemas.microsoft.com/office/drawing/2014/main" id="{2B2E781A-4170-0E37-FF94-F6A3D4076913}"/>
              </a:ext>
            </a:extLst>
          </p:cNvPr>
          <p:cNvSpPr>
            <a:spLocks noGrp="1"/>
          </p:cNvSpPr>
          <p:nvPr>
            <p:ph idx="1"/>
          </p:nvPr>
        </p:nvSpPr>
        <p:spPr/>
        <p:txBody>
          <a:bodyPr>
            <a:normAutofit fontScale="92500" lnSpcReduction="20000"/>
          </a:bodyPr>
          <a:lstStyle/>
          <a:p>
            <a:r>
              <a:rPr lang="en-GB" dirty="0"/>
              <a:t>Standard </a:t>
            </a:r>
            <a:r>
              <a:rPr lang="en-GB" dirty="0" err="1"/>
              <a:t>GPhC</a:t>
            </a:r>
            <a:r>
              <a:rPr lang="en-GB" dirty="0"/>
              <a:t> Consultation Room requirements and CPAF must be up to date</a:t>
            </a:r>
          </a:p>
          <a:p>
            <a:r>
              <a:rPr lang="en-GB" dirty="0"/>
              <a:t>Read the service specification, clinical pathways, draft Patient Group Directions and protocol as well as the FAQs on the Community Pharmacy England website (cpe.org.uk/</a:t>
            </a:r>
            <a:r>
              <a:rPr lang="en-GB" dirty="0" err="1"/>
              <a:t>pharmacyfirst</a:t>
            </a:r>
            <a:r>
              <a:rPr lang="en-GB" dirty="0"/>
              <a:t>). </a:t>
            </a:r>
          </a:p>
          <a:p>
            <a:r>
              <a:rPr lang="en-GB" dirty="0"/>
              <a:t>Complete the Manage Your Service (MYS) portal declaration. </a:t>
            </a:r>
          </a:p>
          <a:p>
            <a:pPr lvl="1"/>
            <a:r>
              <a:rPr lang="en-GB" dirty="0"/>
              <a:t>Deadline for making this declaration is 11.59pm on 30th January 2024</a:t>
            </a:r>
          </a:p>
          <a:p>
            <a:r>
              <a:rPr lang="en-GB" dirty="0"/>
              <a:t>Develop  a Standard Operating Procedure (SOP) for the service. </a:t>
            </a:r>
          </a:p>
          <a:p>
            <a:r>
              <a:rPr lang="en-GB" dirty="0"/>
              <a:t>Start to consider which IT system you will select and contract with to make your clinical records for the service. </a:t>
            </a:r>
          </a:p>
          <a:p>
            <a:r>
              <a:rPr lang="en-GB" dirty="0"/>
              <a:t>Make a training plan with the pharmacists who will be providing the service to ensure that when the service starts</a:t>
            </a:r>
          </a:p>
          <a:p>
            <a:r>
              <a:rPr lang="en-GB" dirty="0"/>
              <a:t>Brief all staff on the service so they are aware that the pharmacy will start to provide the service in the near future</a:t>
            </a:r>
          </a:p>
        </p:txBody>
      </p:sp>
      <p:sp>
        <p:nvSpPr>
          <p:cNvPr id="4" name="TextBox 3">
            <a:extLst>
              <a:ext uri="{FF2B5EF4-FFF2-40B4-BE49-F238E27FC236}">
                <a16:creationId xmlns:a16="http://schemas.microsoft.com/office/drawing/2014/main" id="{F57BC9CB-AA6B-DDFA-0545-B5EF879EFE21}"/>
              </a:ext>
            </a:extLst>
          </p:cNvPr>
          <p:cNvSpPr txBox="1"/>
          <p:nvPr/>
        </p:nvSpPr>
        <p:spPr>
          <a:xfrm>
            <a:off x="5034642" y="6113497"/>
            <a:ext cx="1850571" cy="646331"/>
          </a:xfrm>
          <a:prstGeom prst="rect">
            <a:avLst/>
          </a:prstGeom>
          <a:noFill/>
        </p:spPr>
        <p:txBody>
          <a:bodyPr wrap="square" rtlCol="0">
            <a:spAutoFit/>
          </a:bodyPr>
          <a:lstStyle/>
          <a:p>
            <a:pPr algn="ctr"/>
            <a:r>
              <a:rPr lang="en-GB" dirty="0">
                <a:solidFill>
                  <a:srgbClr val="FF0000"/>
                </a:solidFill>
              </a:rPr>
              <a:t>Obtain relevant equipment</a:t>
            </a:r>
          </a:p>
        </p:txBody>
      </p:sp>
    </p:spTree>
    <p:extLst>
      <p:ext uri="{BB962C8B-B14F-4D97-AF65-F5344CB8AC3E}">
        <p14:creationId xmlns:p14="http://schemas.microsoft.com/office/powerpoint/2010/main" val="274694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88E2-AB5F-95E0-64BB-EA918FA514FF}"/>
              </a:ext>
            </a:extLst>
          </p:cNvPr>
          <p:cNvSpPr>
            <a:spLocks noGrp="1"/>
          </p:cNvSpPr>
          <p:nvPr>
            <p:ph type="title"/>
          </p:nvPr>
        </p:nvSpPr>
        <p:spPr/>
        <p:txBody>
          <a:bodyPr/>
          <a:lstStyle/>
          <a:p>
            <a:r>
              <a:rPr lang="en-GB" dirty="0"/>
              <a:t>Target patient leaflet</a:t>
            </a:r>
          </a:p>
        </p:txBody>
      </p:sp>
      <p:pic>
        <p:nvPicPr>
          <p:cNvPr id="7371" name="Content Placeholder 7370">
            <a:extLst>
              <a:ext uri="{FF2B5EF4-FFF2-40B4-BE49-F238E27FC236}">
                <a16:creationId xmlns:a16="http://schemas.microsoft.com/office/drawing/2014/main" id="{4C335056-D945-A4D2-63BE-3D920EE459FC}"/>
              </a:ext>
            </a:extLst>
          </p:cNvPr>
          <p:cNvPicPr>
            <a:picLocks noGrp="1" noChangeAspect="1"/>
          </p:cNvPicPr>
          <p:nvPr>
            <p:ph idx="1"/>
          </p:nvPr>
        </p:nvPicPr>
        <p:blipFill rotWithShape="1">
          <a:blip r:embed="rId3"/>
          <a:srcRect l="19735" t="15327" r="20686" b="8081"/>
          <a:stretch/>
        </p:blipFill>
        <p:spPr>
          <a:xfrm>
            <a:off x="218047" y="2017486"/>
            <a:ext cx="5680247" cy="4107541"/>
          </a:xfrm>
        </p:spPr>
      </p:pic>
      <p:pic>
        <p:nvPicPr>
          <p:cNvPr id="7373" name="Picture 7372">
            <a:extLst>
              <a:ext uri="{FF2B5EF4-FFF2-40B4-BE49-F238E27FC236}">
                <a16:creationId xmlns:a16="http://schemas.microsoft.com/office/drawing/2014/main" id="{47B25D24-B8F3-1580-71AE-67D583E5C51D}"/>
              </a:ext>
            </a:extLst>
          </p:cNvPr>
          <p:cNvPicPr>
            <a:picLocks noChangeAspect="1"/>
          </p:cNvPicPr>
          <p:nvPr/>
        </p:nvPicPr>
        <p:blipFill rotWithShape="1">
          <a:blip r:embed="rId4"/>
          <a:srcRect l="19750" t="16297" r="19762" b="8572"/>
          <a:stretch/>
        </p:blipFill>
        <p:spPr>
          <a:xfrm>
            <a:off x="6094959" y="2017486"/>
            <a:ext cx="5878994" cy="4107542"/>
          </a:xfrm>
          <a:prstGeom prst="rect">
            <a:avLst/>
          </a:prstGeom>
        </p:spPr>
      </p:pic>
    </p:spTree>
    <p:extLst>
      <p:ext uri="{BB962C8B-B14F-4D97-AF65-F5344CB8AC3E}">
        <p14:creationId xmlns:p14="http://schemas.microsoft.com/office/powerpoint/2010/main" val="4259614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2D32-CF8A-9D89-FF79-16184CA9E3C2}"/>
              </a:ext>
            </a:extLst>
          </p:cNvPr>
          <p:cNvSpPr>
            <a:spLocks noGrp="1"/>
          </p:cNvSpPr>
          <p:nvPr>
            <p:ph type="title"/>
          </p:nvPr>
        </p:nvSpPr>
        <p:spPr/>
        <p:txBody>
          <a:bodyPr/>
          <a:lstStyle/>
          <a:p>
            <a:r>
              <a:rPr lang="en-GB" dirty="0"/>
              <a:t>Summary	</a:t>
            </a:r>
          </a:p>
        </p:txBody>
      </p:sp>
      <p:sp>
        <p:nvSpPr>
          <p:cNvPr id="3" name="Content Placeholder 2">
            <a:extLst>
              <a:ext uri="{FF2B5EF4-FFF2-40B4-BE49-F238E27FC236}">
                <a16:creationId xmlns:a16="http://schemas.microsoft.com/office/drawing/2014/main" id="{5E9A1659-264B-38BB-7D59-3590FEEE4534}"/>
              </a:ext>
            </a:extLst>
          </p:cNvPr>
          <p:cNvSpPr>
            <a:spLocks noGrp="1"/>
          </p:cNvSpPr>
          <p:nvPr>
            <p:ph idx="1"/>
          </p:nvPr>
        </p:nvSpPr>
        <p:spPr>
          <a:xfrm>
            <a:off x="1202918" y="1792936"/>
            <a:ext cx="10989081" cy="5156504"/>
          </a:xfrm>
        </p:spPr>
        <p:txBody>
          <a:bodyPr>
            <a:normAutofit/>
          </a:bodyPr>
          <a:lstStyle/>
          <a:p>
            <a:r>
              <a:rPr lang="en-GB" dirty="0"/>
              <a:t>Identify the patient – walk in or referral</a:t>
            </a:r>
          </a:p>
          <a:p>
            <a:r>
              <a:rPr lang="en-GB" dirty="0"/>
              <a:t>Do they meet the Gateway for the service?</a:t>
            </a:r>
          </a:p>
          <a:p>
            <a:r>
              <a:rPr lang="en-GB" dirty="0"/>
              <a:t>Any red flags?  Ensure the patient has onward referral by you not signposted</a:t>
            </a:r>
          </a:p>
          <a:p>
            <a:r>
              <a:rPr lang="en-GB" dirty="0"/>
              <a:t>Does the patient consent to the consultation and sharing of information?</a:t>
            </a:r>
          </a:p>
          <a:p>
            <a:r>
              <a:rPr lang="en-GB" dirty="0"/>
              <a:t>Gather accurate history and presenting complaint information</a:t>
            </a:r>
          </a:p>
          <a:p>
            <a:r>
              <a:rPr lang="en-GB" dirty="0"/>
              <a:t>Carry out any assessment or clinical investigation as appropriate</a:t>
            </a:r>
          </a:p>
          <a:p>
            <a:r>
              <a:rPr lang="en-GB" dirty="0"/>
              <a:t>Make a decision on appropriate pathway for care, action and medication if necessary is carried out</a:t>
            </a:r>
          </a:p>
          <a:p>
            <a:r>
              <a:rPr lang="en-GB" dirty="0"/>
              <a:t>Ensure the appropriate prescription charges or actions are carried out</a:t>
            </a:r>
          </a:p>
          <a:p>
            <a:r>
              <a:rPr lang="en-GB" dirty="0"/>
              <a:t>Complete accurate and complete records</a:t>
            </a:r>
          </a:p>
          <a:p>
            <a:r>
              <a:rPr lang="en-GB" dirty="0"/>
              <a:t>Ensure the patient has instructions to return or seek help should the condition not improve</a:t>
            </a:r>
          </a:p>
          <a:p>
            <a:endParaRPr lang="en-GB" dirty="0"/>
          </a:p>
        </p:txBody>
      </p:sp>
    </p:spTree>
    <p:extLst>
      <p:ext uri="{BB962C8B-B14F-4D97-AF65-F5344CB8AC3E}">
        <p14:creationId xmlns:p14="http://schemas.microsoft.com/office/powerpoint/2010/main" val="52956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249-E216-A387-5099-8D78C5731D89}"/>
              </a:ext>
            </a:extLst>
          </p:cNvPr>
          <p:cNvSpPr>
            <a:spLocks noGrp="1"/>
          </p:cNvSpPr>
          <p:nvPr>
            <p:ph type="title"/>
          </p:nvPr>
        </p:nvSpPr>
        <p:spPr/>
        <p:txBody>
          <a:bodyPr/>
          <a:lstStyle/>
          <a:p>
            <a:r>
              <a:rPr lang="en-GB" dirty="0"/>
              <a:t>Overview of the service</a:t>
            </a:r>
          </a:p>
        </p:txBody>
      </p:sp>
      <p:sp>
        <p:nvSpPr>
          <p:cNvPr id="3" name="Content Placeholder 2">
            <a:extLst>
              <a:ext uri="{FF2B5EF4-FFF2-40B4-BE49-F238E27FC236}">
                <a16:creationId xmlns:a16="http://schemas.microsoft.com/office/drawing/2014/main" id="{7285E300-F714-8C26-5C66-298D627B1194}"/>
              </a:ext>
            </a:extLst>
          </p:cNvPr>
          <p:cNvSpPr>
            <a:spLocks noGrp="1"/>
          </p:cNvSpPr>
          <p:nvPr>
            <p:ph idx="1"/>
          </p:nvPr>
        </p:nvSpPr>
        <p:spPr/>
        <p:txBody>
          <a:bodyPr>
            <a:normAutofit lnSpcReduction="10000"/>
          </a:bodyPr>
          <a:lstStyle/>
          <a:p>
            <a:r>
              <a:rPr lang="en-GB" dirty="0"/>
              <a:t>Pharmacies opting-in must provide all three elements of the new service</a:t>
            </a:r>
          </a:p>
          <a:p>
            <a:r>
              <a:rPr lang="en-GB" dirty="0"/>
              <a:t>Patients can present to the pharmacy for clinical pathways consultations only</a:t>
            </a:r>
          </a:p>
          <a:p>
            <a:endParaRPr lang="en-GB" dirty="0"/>
          </a:p>
          <a:p>
            <a:r>
              <a:rPr lang="en-GB" dirty="0"/>
              <a:t>Clinical pathways consultations can be provided remotely, except for the acute otitis media pathway (otoscope required)</a:t>
            </a:r>
          </a:p>
          <a:p>
            <a:r>
              <a:rPr lang="en-GB" dirty="0"/>
              <a:t>Remote consultations must be via high-quality video link </a:t>
            </a:r>
          </a:p>
          <a:p>
            <a:endParaRPr lang="en-GB" dirty="0"/>
          </a:p>
          <a:p>
            <a:r>
              <a:rPr lang="en-GB" dirty="0"/>
              <a:t>DSPs can only provide clinical pathways consultations remotely (due to the link to essential services)</a:t>
            </a:r>
          </a:p>
          <a:p>
            <a:r>
              <a:rPr lang="en-GB" dirty="0"/>
              <a:t>The cannot provide the acute otitis media pathway (otoscope required)</a:t>
            </a:r>
          </a:p>
        </p:txBody>
      </p:sp>
    </p:spTree>
    <p:extLst>
      <p:ext uri="{BB962C8B-B14F-4D97-AF65-F5344CB8AC3E}">
        <p14:creationId xmlns:p14="http://schemas.microsoft.com/office/powerpoint/2010/main" val="1114775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59360-AE43-C11A-9FEA-6CBA7AC92B9A}"/>
              </a:ext>
            </a:extLst>
          </p:cNvPr>
          <p:cNvSpPr>
            <a:spLocks noGrp="1"/>
          </p:cNvSpPr>
          <p:nvPr>
            <p:ph type="title"/>
          </p:nvPr>
        </p:nvSpPr>
        <p:spPr/>
        <p:txBody>
          <a:bodyPr/>
          <a:lstStyle/>
          <a:p>
            <a:r>
              <a:rPr lang="en-GB" dirty="0"/>
              <a:t>Overview of the service</a:t>
            </a:r>
          </a:p>
        </p:txBody>
      </p:sp>
      <p:sp>
        <p:nvSpPr>
          <p:cNvPr id="3" name="Content Placeholder 2">
            <a:extLst>
              <a:ext uri="{FF2B5EF4-FFF2-40B4-BE49-F238E27FC236}">
                <a16:creationId xmlns:a16="http://schemas.microsoft.com/office/drawing/2014/main" id="{5F84C617-41BA-E00C-1E2C-7D02D900AEB3}"/>
              </a:ext>
            </a:extLst>
          </p:cNvPr>
          <p:cNvSpPr>
            <a:spLocks noGrp="1"/>
          </p:cNvSpPr>
          <p:nvPr>
            <p:ph idx="1"/>
          </p:nvPr>
        </p:nvSpPr>
        <p:spPr/>
        <p:txBody>
          <a:bodyPr/>
          <a:lstStyle/>
          <a:p>
            <a:endParaRPr lang="en-GB" dirty="0"/>
          </a:p>
        </p:txBody>
      </p:sp>
      <p:cxnSp>
        <p:nvCxnSpPr>
          <p:cNvPr id="4" name="Straight Arrow Connector 3">
            <a:extLst>
              <a:ext uri="{FF2B5EF4-FFF2-40B4-BE49-F238E27FC236}">
                <a16:creationId xmlns:a16="http://schemas.microsoft.com/office/drawing/2014/main" id="{9BD9357D-74A4-FDAE-9B88-66505AE80D50}"/>
              </a:ext>
            </a:extLst>
          </p:cNvPr>
          <p:cNvCxnSpPr>
            <a:cxnSpLocks/>
          </p:cNvCxnSpPr>
          <p:nvPr/>
        </p:nvCxnSpPr>
        <p:spPr>
          <a:xfrm>
            <a:off x="10410674" y="2630051"/>
            <a:ext cx="26372" cy="2126326"/>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268E1C1-5291-6318-2574-5DF0F94644C2}"/>
              </a:ext>
            </a:extLst>
          </p:cNvPr>
          <p:cNvCxnSpPr>
            <a:cxnSpLocks/>
          </p:cNvCxnSpPr>
          <p:nvPr/>
        </p:nvCxnSpPr>
        <p:spPr>
          <a:xfrm>
            <a:off x="5172289" y="3538785"/>
            <a:ext cx="1373205" cy="12125"/>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5AD27C4-4C0B-ED68-E81E-A93E0745B82B}"/>
              </a:ext>
            </a:extLst>
          </p:cNvPr>
          <p:cNvCxnSpPr>
            <a:cxnSpLocks/>
          </p:cNvCxnSpPr>
          <p:nvPr/>
        </p:nvCxnSpPr>
        <p:spPr>
          <a:xfrm flipH="1">
            <a:off x="5172289" y="4106782"/>
            <a:ext cx="1373205" cy="0"/>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819DC69-B4C5-BCBA-28F2-535FCE15D0BB}"/>
              </a:ext>
            </a:extLst>
          </p:cNvPr>
          <p:cNvSpPr/>
          <p:nvPr/>
        </p:nvSpPr>
        <p:spPr>
          <a:xfrm>
            <a:off x="3622625" y="1402553"/>
            <a:ext cx="1549667" cy="1164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Text Placeholder 4">
            <a:extLst>
              <a:ext uri="{FF2B5EF4-FFF2-40B4-BE49-F238E27FC236}">
                <a16:creationId xmlns:a16="http://schemas.microsoft.com/office/drawing/2014/main" id="{C91D4874-1634-7452-1266-B119EC6A8A90}"/>
              </a:ext>
            </a:extLst>
          </p:cNvPr>
          <p:cNvSpPr>
            <a:spLocks noGrp="1"/>
          </p:cNvSpPr>
          <p:nvPr/>
        </p:nvSpPr>
        <p:spPr>
          <a:xfrm>
            <a:off x="3782096" y="1825567"/>
            <a:ext cx="1211765" cy="4283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sz="1500">
                <a:solidFill>
                  <a:schemeClr val="bg2"/>
                </a:solidFill>
                <a:latin typeface="DM Sans" pitchFamily="2" charset="0"/>
              </a:rPr>
              <a:t>Referral</a:t>
            </a:r>
          </a:p>
        </p:txBody>
      </p:sp>
      <p:sp>
        <p:nvSpPr>
          <p:cNvPr id="9" name="Rectangle 8">
            <a:extLst>
              <a:ext uri="{FF2B5EF4-FFF2-40B4-BE49-F238E27FC236}">
                <a16:creationId xmlns:a16="http://schemas.microsoft.com/office/drawing/2014/main" id="{4C4B526C-B3A7-7522-9CB5-B2427936A532}"/>
              </a:ext>
            </a:extLst>
          </p:cNvPr>
          <p:cNvSpPr/>
          <p:nvPr/>
        </p:nvSpPr>
        <p:spPr>
          <a:xfrm>
            <a:off x="696251" y="3143121"/>
            <a:ext cx="1549667" cy="11646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ext Placeholder 4">
            <a:extLst>
              <a:ext uri="{FF2B5EF4-FFF2-40B4-BE49-F238E27FC236}">
                <a16:creationId xmlns:a16="http://schemas.microsoft.com/office/drawing/2014/main" id="{1CE69065-144E-2677-FFC0-FC4B0034F641}"/>
              </a:ext>
            </a:extLst>
          </p:cNvPr>
          <p:cNvSpPr txBox="1">
            <a:spLocks/>
          </p:cNvSpPr>
          <p:nvPr/>
        </p:nvSpPr>
        <p:spPr>
          <a:xfrm>
            <a:off x="865201" y="3491200"/>
            <a:ext cx="1211765" cy="622501"/>
          </a:xfrm>
          <a:prstGeom prst="rect">
            <a:avLst/>
          </a:prstGeom>
        </p:spPr>
        <p:txBody>
          <a:bodyPr vert="horz" lIns="91440" tIns="45720" rIns="91440" bIns="45720" rtlCol="0">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bg2"/>
                </a:solidFill>
                <a:latin typeface="DM Sans" pitchFamily="2" charset="0"/>
              </a:rPr>
              <a:t>Urgent repeat meds referral</a:t>
            </a:r>
          </a:p>
        </p:txBody>
      </p:sp>
      <p:sp>
        <p:nvSpPr>
          <p:cNvPr id="11" name="Rectangle 10">
            <a:extLst>
              <a:ext uri="{FF2B5EF4-FFF2-40B4-BE49-F238E27FC236}">
                <a16:creationId xmlns:a16="http://schemas.microsoft.com/office/drawing/2014/main" id="{835A929B-2FC6-5E52-3012-D91932736E07}"/>
              </a:ext>
            </a:extLst>
          </p:cNvPr>
          <p:cNvSpPr/>
          <p:nvPr/>
        </p:nvSpPr>
        <p:spPr>
          <a:xfrm>
            <a:off x="3622625" y="3143121"/>
            <a:ext cx="1549667" cy="116465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ext Placeholder 4">
            <a:extLst>
              <a:ext uri="{FF2B5EF4-FFF2-40B4-BE49-F238E27FC236}">
                <a16:creationId xmlns:a16="http://schemas.microsoft.com/office/drawing/2014/main" id="{DF808594-5424-A9F4-B92F-08A26629E1A5}"/>
              </a:ext>
            </a:extLst>
          </p:cNvPr>
          <p:cNvSpPr txBox="1">
            <a:spLocks/>
          </p:cNvSpPr>
          <p:nvPr/>
        </p:nvSpPr>
        <p:spPr>
          <a:xfrm>
            <a:off x="3791575" y="3491200"/>
            <a:ext cx="1211765" cy="622501"/>
          </a:xfrm>
          <a:prstGeom prst="rect">
            <a:avLst/>
          </a:prstGeom>
        </p:spPr>
        <p:txBody>
          <a:bodyPr vert="horz" lIns="91440" tIns="45720" rIns="91440" bIns="45720" rtlCol="0">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2"/>
                </a:solidFill>
                <a:latin typeface="DM Sans" pitchFamily="2" charset="0"/>
              </a:rPr>
              <a:t>Minor illness referral</a:t>
            </a:r>
          </a:p>
        </p:txBody>
      </p:sp>
      <p:sp>
        <p:nvSpPr>
          <p:cNvPr id="13" name="Rectangle 12">
            <a:extLst>
              <a:ext uri="{FF2B5EF4-FFF2-40B4-BE49-F238E27FC236}">
                <a16:creationId xmlns:a16="http://schemas.microsoft.com/office/drawing/2014/main" id="{6F4F220A-FF64-7B20-17F3-A2AF94C5DDAE}"/>
              </a:ext>
            </a:extLst>
          </p:cNvPr>
          <p:cNvSpPr/>
          <p:nvPr/>
        </p:nvSpPr>
        <p:spPr>
          <a:xfrm>
            <a:off x="6548998" y="3202831"/>
            <a:ext cx="1549667" cy="1164657"/>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Text Placeholder 4">
            <a:extLst>
              <a:ext uri="{FF2B5EF4-FFF2-40B4-BE49-F238E27FC236}">
                <a16:creationId xmlns:a16="http://schemas.microsoft.com/office/drawing/2014/main" id="{06F08D02-13D7-1CCB-42A8-1993E9DCFCB8}"/>
              </a:ext>
            </a:extLst>
          </p:cNvPr>
          <p:cNvSpPr txBox="1">
            <a:spLocks/>
          </p:cNvSpPr>
          <p:nvPr/>
        </p:nvSpPr>
        <p:spPr>
          <a:xfrm>
            <a:off x="6717948" y="3550910"/>
            <a:ext cx="1211765" cy="622501"/>
          </a:xfrm>
          <a:prstGeom prst="rect">
            <a:avLst/>
          </a:prstGeom>
          <a:ln>
            <a:noFill/>
          </a:ln>
        </p:spPr>
        <p:txBody>
          <a:bodyPr vert="horz" lIns="91440" tIns="45720" rIns="91440" bIns="45720" rtlCol="0">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2"/>
                </a:solidFill>
                <a:latin typeface="DM Sans" pitchFamily="2" charset="0"/>
              </a:rPr>
              <a:t>Clinical pathway referral</a:t>
            </a:r>
          </a:p>
        </p:txBody>
      </p:sp>
      <p:sp>
        <p:nvSpPr>
          <p:cNvPr id="15" name="Rectangle 14">
            <a:extLst>
              <a:ext uri="{FF2B5EF4-FFF2-40B4-BE49-F238E27FC236}">
                <a16:creationId xmlns:a16="http://schemas.microsoft.com/office/drawing/2014/main" id="{4E901B6A-C95A-CC48-3FE1-88728EDEF5B5}"/>
              </a:ext>
            </a:extLst>
          </p:cNvPr>
          <p:cNvSpPr/>
          <p:nvPr/>
        </p:nvSpPr>
        <p:spPr>
          <a:xfrm>
            <a:off x="9646436" y="1462265"/>
            <a:ext cx="1549667" cy="11646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 name="Text Placeholder 4">
            <a:extLst>
              <a:ext uri="{FF2B5EF4-FFF2-40B4-BE49-F238E27FC236}">
                <a16:creationId xmlns:a16="http://schemas.microsoft.com/office/drawing/2014/main" id="{C466F07C-52A7-3E64-6A2C-93AA303039E3}"/>
              </a:ext>
            </a:extLst>
          </p:cNvPr>
          <p:cNvSpPr txBox="1">
            <a:spLocks/>
          </p:cNvSpPr>
          <p:nvPr/>
        </p:nvSpPr>
        <p:spPr>
          <a:xfrm>
            <a:off x="9815385" y="1733342"/>
            <a:ext cx="1211765" cy="824999"/>
          </a:xfrm>
          <a:prstGeom prst="rect">
            <a:avLst/>
          </a:prstGeom>
        </p:spPr>
        <p:txBody>
          <a:bodyPr vert="horz" lIns="91440" tIns="45720" rIns="91440" bIns="45720" rtlCol="0">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2"/>
                </a:solidFill>
                <a:latin typeface="DM Sans" pitchFamily="2" charset="0"/>
              </a:rPr>
              <a:t>Patient presents to the pharmacy</a:t>
            </a:r>
          </a:p>
        </p:txBody>
      </p:sp>
      <p:sp>
        <p:nvSpPr>
          <p:cNvPr id="17" name="Rectangle 16">
            <a:extLst>
              <a:ext uri="{FF2B5EF4-FFF2-40B4-BE49-F238E27FC236}">
                <a16:creationId xmlns:a16="http://schemas.microsoft.com/office/drawing/2014/main" id="{32D1BECA-EAD3-AAE8-0B1E-30812105F724}"/>
              </a:ext>
            </a:extLst>
          </p:cNvPr>
          <p:cNvSpPr/>
          <p:nvPr/>
        </p:nvSpPr>
        <p:spPr>
          <a:xfrm>
            <a:off x="6560589" y="4715569"/>
            <a:ext cx="1549667" cy="116465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 name="Text Placeholder 4">
            <a:extLst>
              <a:ext uri="{FF2B5EF4-FFF2-40B4-BE49-F238E27FC236}">
                <a16:creationId xmlns:a16="http://schemas.microsoft.com/office/drawing/2014/main" id="{7E09DCDF-4A7E-755E-FE80-C390501CF7CE}"/>
              </a:ext>
            </a:extLst>
          </p:cNvPr>
          <p:cNvSpPr txBox="1">
            <a:spLocks/>
          </p:cNvSpPr>
          <p:nvPr/>
        </p:nvSpPr>
        <p:spPr>
          <a:xfrm>
            <a:off x="6729539" y="5063648"/>
            <a:ext cx="1211765" cy="622501"/>
          </a:xfrm>
          <a:prstGeom prst="rect">
            <a:avLst/>
          </a:prstGeom>
        </p:spPr>
        <p:txBody>
          <a:bodyPr vert="horz" lIns="91440" tIns="45720" rIns="91440" bIns="45720" rtlCol="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500">
                <a:solidFill>
                  <a:schemeClr val="bg2"/>
                </a:solidFill>
                <a:latin typeface="DM Sans" pitchFamily="2" charset="0"/>
              </a:rPr>
              <a:t>Clinical pathway consultation</a:t>
            </a:r>
          </a:p>
        </p:txBody>
      </p:sp>
      <p:sp>
        <p:nvSpPr>
          <p:cNvPr id="19" name="Rectangle 18">
            <a:extLst>
              <a:ext uri="{FF2B5EF4-FFF2-40B4-BE49-F238E27FC236}">
                <a16:creationId xmlns:a16="http://schemas.microsoft.com/office/drawing/2014/main" id="{75BBC17A-2FF0-760B-EDE7-D1AF31F82464}"/>
              </a:ext>
            </a:extLst>
          </p:cNvPr>
          <p:cNvSpPr/>
          <p:nvPr/>
        </p:nvSpPr>
        <p:spPr>
          <a:xfrm>
            <a:off x="3622622" y="4728507"/>
            <a:ext cx="1549667" cy="1164657"/>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0" name="Text Placeholder 4">
            <a:extLst>
              <a:ext uri="{FF2B5EF4-FFF2-40B4-BE49-F238E27FC236}">
                <a16:creationId xmlns:a16="http://schemas.microsoft.com/office/drawing/2014/main" id="{28B7DB79-163E-CF60-4195-C96174F1BD9C}"/>
              </a:ext>
            </a:extLst>
          </p:cNvPr>
          <p:cNvSpPr txBox="1">
            <a:spLocks/>
          </p:cNvSpPr>
          <p:nvPr/>
        </p:nvSpPr>
        <p:spPr>
          <a:xfrm>
            <a:off x="3810231" y="5072979"/>
            <a:ext cx="1211765" cy="622501"/>
          </a:xfrm>
          <a:prstGeom prst="rect">
            <a:avLst/>
          </a:prstGeom>
        </p:spPr>
        <p:txBody>
          <a:bodyPr vert="horz" lIns="91440" tIns="45720" rIns="91440" bIns="45720" rtlCol="0">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500">
                <a:solidFill>
                  <a:schemeClr val="bg2"/>
                </a:solidFill>
                <a:latin typeface="DM Sans" pitchFamily="2" charset="0"/>
              </a:rPr>
              <a:t>Minor illness consultation</a:t>
            </a:r>
          </a:p>
        </p:txBody>
      </p:sp>
      <p:sp>
        <p:nvSpPr>
          <p:cNvPr id="21" name="Rectangle 20">
            <a:extLst>
              <a:ext uri="{FF2B5EF4-FFF2-40B4-BE49-F238E27FC236}">
                <a16:creationId xmlns:a16="http://schemas.microsoft.com/office/drawing/2014/main" id="{7CEE91F1-7835-7915-7987-A1DDCBAEE6E4}"/>
              </a:ext>
            </a:extLst>
          </p:cNvPr>
          <p:cNvSpPr/>
          <p:nvPr/>
        </p:nvSpPr>
        <p:spPr>
          <a:xfrm>
            <a:off x="696251" y="4655857"/>
            <a:ext cx="1549667" cy="1164657"/>
          </a:xfrm>
          <a:prstGeom prst="rect">
            <a:avLst/>
          </a:prstGeom>
          <a:solidFill>
            <a:schemeClr val="tx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2" name="Text Placeholder 4">
            <a:extLst>
              <a:ext uri="{FF2B5EF4-FFF2-40B4-BE49-F238E27FC236}">
                <a16:creationId xmlns:a16="http://schemas.microsoft.com/office/drawing/2014/main" id="{315679D8-D092-74A9-0E9A-0601630E0097}"/>
              </a:ext>
            </a:extLst>
          </p:cNvPr>
          <p:cNvSpPr txBox="1">
            <a:spLocks/>
          </p:cNvSpPr>
          <p:nvPr/>
        </p:nvSpPr>
        <p:spPr>
          <a:xfrm>
            <a:off x="865201" y="5003936"/>
            <a:ext cx="1211765" cy="622501"/>
          </a:xfrm>
          <a:prstGeom prst="rect">
            <a:avLst/>
          </a:prstGeom>
        </p:spPr>
        <p:txBody>
          <a:bodyPr vert="horz" lIns="91440" tIns="45720" rIns="91440" bIns="45720" rtlCol="0">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500" dirty="0">
                <a:solidFill>
                  <a:schemeClr val="bg2"/>
                </a:solidFill>
                <a:latin typeface="DM Sans" pitchFamily="2" charset="0"/>
              </a:rPr>
              <a:t>Urgent repeat meds consultation</a:t>
            </a:r>
          </a:p>
        </p:txBody>
      </p:sp>
      <p:sp>
        <p:nvSpPr>
          <p:cNvPr id="23" name="Rectangle 22">
            <a:extLst>
              <a:ext uri="{FF2B5EF4-FFF2-40B4-BE49-F238E27FC236}">
                <a16:creationId xmlns:a16="http://schemas.microsoft.com/office/drawing/2014/main" id="{E2FE8AF4-F0D3-6458-8764-F18684F99B3B}"/>
              </a:ext>
            </a:extLst>
          </p:cNvPr>
          <p:cNvSpPr/>
          <p:nvPr/>
        </p:nvSpPr>
        <p:spPr>
          <a:xfrm>
            <a:off x="9731667" y="4741230"/>
            <a:ext cx="1549667" cy="1164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4" name="Text Placeholder 4">
            <a:extLst>
              <a:ext uri="{FF2B5EF4-FFF2-40B4-BE49-F238E27FC236}">
                <a16:creationId xmlns:a16="http://schemas.microsoft.com/office/drawing/2014/main" id="{514CDE9E-9A0D-B791-551C-6A15FDD8A7FE}"/>
              </a:ext>
            </a:extLst>
          </p:cNvPr>
          <p:cNvSpPr txBox="1">
            <a:spLocks/>
          </p:cNvSpPr>
          <p:nvPr/>
        </p:nvSpPr>
        <p:spPr>
          <a:xfrm>
            <a:off x="9920853" y="5025861"/>
            <a:ext cx="1211765" cy="622501"/>
          </a:xfrm>
          <a:prstGeom prst="rect">
            <a:avLst/>
          </a:prstGeom>
        </p:spPr>
        <p:txBody>
          <a:bodyPr vert="horz" lIns="91440" tIns="45720" rIns="91440" bIns="45720" rtlCol="0">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2"/>
                </a:solidFill>
                <a:latin typeface="DM Sans" pitchFamily="2" charset="0"/>
              </a:rPr>
              <a:t>Self-care Essential service</a:t>
            </a:r>
          </a:p>
        </p:txBody>
      </p:sp>
      <p:cxnSp>
        <p:nvCxnSpPr>
          <p:cNvPr id="25" name="Straight Connector 24">
            <a:extLst>
              <a:ext uri="{FF2B5EF4-FFF2-40B4-BE49-F238E27FC236}">
                <a16:creationId xmlns:a16="http://schemas.microsoft.com/office/drawing/2014/main" id="{280841FB-18F9-D30E-C510-D78D5D881EC4}"/>
              </a:ext>
            </a:extLst>
          </p:cNvPr>
          <p:cNvCxnSpPr>
            <a:stCxn id="9" idx="1"/>
          </p:cNvCxnSpPr>
          <p:nvPr/>
        </p:nvCxnSpPr>
        <p:spPr>
          <a:xfrm flipH="1" flipV="1">
            <a:off x="1471083" y="1984880"/>
            <a:ext cx="2151542" cy="2"/>
          </a:xfrm>
          <a:prstGeom prst="line">
            <a:avLst/>
          </a:prstGeom>
          <a:ln w="28575">
            <a:solidFill>
              <a:srgbClr val="0F6B6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C58EBBD-8789-BAD6-5E3D-30F01A37AD71}"/>
              </a:ext>
            </a:extLst>
          </p:cNvPr>
          <p:cNvCxnSpPr>
            <a:cxnSpLocks/>
            <a:endCxn id="10" idx="0"/>
          </p:cNvCxnSpPr>
          <p:nvPr/>
        </p:nvCxnSpPr>
        <p:spPr>
          <a:xfrm>
            <a:off x="1471083" y="1984880"/>
            <a:ext cx="2" cy="1158241"/>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207CDA-C8DE-811A-D40B-42698F4504B1}"/>
              </a:ext>
            </a:extLst>
          </p:cNvPr>
          <p:cNvCxnSpPr/>
          <p:nvPr/>
        </p:nvCxnSpPr>
        <p:spPr>
          <a:xfrm flipH="1" flipV="1">
            <a:off x="5172289" y="2044590"/>
            <a:ext cx="2151542" cy="2"/>
          </a:xfrm>
          <a:prstGeom prst="line">
            <a:avLst/>
          </a:prstGeom>
          <a:ln w="28575">
            <a:solidFill>
              <a:srgbClr val="0F6B6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6F1FC6-BA68-C034-4C9B-D5D816E0B1E7}"/>
              </a:ext>
            </a:extLst>
          </p:cNvPr>
          <p:cNvCxnSpPr>
            <a:cxnSpLocks/>
            <a:endCxn id="14" idx="0"/>
          </p:cNvCxnSpPr>
          <p:nvPr/>
        </p:nvCxnSpPr>
        <p:spPr>
          <a:xfrm>
            <a:off x="7314353" y="2044590"/>
            <a:ext cx="9479" cy="1158241"/>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5581F94-238E-735A-CFC3-D3F02A1EDB53}"/>
              </a:ext>
            </a:extLst>
          </p:cNvPr>
          <p:cNvCxnSpPr>
            <a:cxnSpLocks/>
            <a:endCxn id="20" idx="0"/>
          </p:cNvCxnSpPr>
          <p:nvPr/>
        </p:nvCxnSpPr>
        <p:spPr>
          <a:xfrm>
            <a:off x="4416113" y="4376821"/>
            <a:ext cx="2" cy="348079"/>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EFC41EF-3366-006D-453B-0686A54A53B2}"/>
              </a:ext>
            </a:extLst>
          </p:cNvPr>
          <p:cNvCxnSpPr>
            <a:cxnSpLocks/>
          </p:cNvCxnSpPr>
          <p:nvPr/>
        </p:nvCxnSpPr>
        <p:spPr>
          <a:xfrm>
            <a:off x="1464961" y="4307777"/>
            <a:ext cx="2" cy="348079"/>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3C9E23E-AB3E-E14A-434F-A02BFEE8F8AE}"/>
              </a:ext>
            </a:extLst>
          </p:cNvPr>
          <p:cNvCxnSpPr>
            <a:cxnSpLocks/>
          </p:cNvCxnSpPr>
          <p:nvPr/>
        </p:nvCxnSpPr>
        <p:spPr>
          <a:xfrm>
            <a:off x="7314351" y="4367489"/>
            <a:ext cx="2" cy="348079"/>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66E8D8-21C0-F0A4-7C62-F1842EA43564}"/>
              </a:ext>
            </a:extLst>
          </p:cNvPr>
          <p:cNvCxnSpPr>
            <a:cxnSpLocks/>
          </p:cNvCxnSpPr>
          <p:nvPr/>
        </p:nvCxnSpPr>
        <p:spPr>
          <a:xfrm flipH="1" flipV="1">
            <a:off x="8919364" y="2044590"/>
            <a:ext cx="16400" cy="1446611"/>
          </a:xfrm>
          <a:prstGeom prst="line">
            <a:avLst/>
          </a:prstGeom>
          <a:ln w="28575">
            <a:solidFill>
              <a:srgbClr val="0F6B6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799A8A-FF6B-E9EE-A87D-5D1E498CC2BC}"/>
              </a:ext>
            </a:extLst>
          </p:cNvPr>
          <p:cNvCxnSpPr>
            <a:cxnSpLocks/>
          </p:cNvCxnSpPr>
          <p:nvPr/>
        </p:nvCxnSpPr>
        <p:spPr>
          <a:xfrm flipH="1">
            <a:off x="8919364" y="2050185"/>
            <a:ext cx="724958" cy="0"/>
          </a:xfrm>
          <a:prstGeom prst="line">
            <a:avLst/>
          </a:prstGeom>
          <a:ln w="28575">
            <a:solidFill>
              <a:srgbClr val="0F6B6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80C1620-5FBD-5DB3-3667-44E2C9AB2140}"/>
              </a:ext>
            </a:extLst>
          </p:cNvPr>
          <p:cNvSpPr/>
          <p:nvPr/>
        </p:nvSpPr>
        <p:spPr>
          <a:xfrm>
            <a:off x="8608509" y="3491201"/>
            <a:ext cx="654509" cy="587918"/>
          </a:xfrm>
          <a:prstGeom prst="rect">
            <a:avLst/>
          </a:prstGeom>
          <a:solidFill>
            <a:srgbClr val="CB00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5" name="Text Placeholder 4">
            <a:extLst>
              <a:ext uri="{FF2B5EF4-FFF2-40B4-BE49-F238E27FC236}">
                <a16:creationId xmlns:a16="http://schemas.microsoft.com/office/drawing/2014/main" id="{DC6410A0-5CC3-12AC-4484-C10C1D4735CF}"/>
              </a:ext>
            </a:extLst>
          </p:cNvPr>
          <p:cNvSpPr txBox="1">
            <a:spLocks/>
          </p:cNvSpPr>
          <p:nvPr/>
        </p:nvSpPr>
        <p:spPr>
          <a:xfrm>
            <a:off x="8551702" y="3601100"/>
            <a:ext cx="768121" cy="450756"/>
          </a:xfrm>
          <a:prstGeom prst="rect">
            <a:avLst/>
          </a:prstGeom>
          <a:ln>
            <a:noFill/>
          </a:ln>
        </p:spPr>
        <p:txBody>
          <a:bodyPr vert="horz" lIns="91440" tIns="45720" rIns="91440" bIns="45720" rtlCol="0">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pPr>
            <a:r>
              <a:rPr lang="en-GB" sz="1200">
                <a:solidFill>
                  <a:schemeClr val="bg2"/>
                </a:solidFill>
                <a:latin typeface="DM Sans" pitchFamily="2" charset="0"/>
              </a:rPr>
              <a:t>Gateway</a:t>
            </a:r>
          </a:p>
          <a:p>
            <a:pPr algn="ctr">
              <a:spcBef>
                <a:spcPts val="300"/>
              </a:spcBef>
            </a:pPr>
            <a:r>
              <a:rPr lang="en-GB" sz="1200">
                <a:solidFill>
                  <a:schemeClr val="bg2"/>
                </a:solidFill>
                <a:latin typeface="DM Sans" pitchFamily="2" charset="0"/>
              </a:rPr>
              <a:t>met</a:t>
            </a:r>
          </a:p>
        </p:txBody>
      </p:sp>
      <p:cxnSp>
        <p:nvCxnSpPr>
          <p:cNvPr id="36" name="Straight Connector 35">
            <a:extLst>
              <a:ext uri="{FF2B5EF4-FFF2-40B4-BE49-F238E27FC236}">
                <a16:creationId xmlns:a16="http://schemas.microsoft.com/office/drawing/2014/main" id="{C63777AF-0540-6544-3095-7046B139DA56}"/>
              </a:ext>
            </a:extLst>
          </p:cNvPr>
          <p:cNvCxnSpPr>
            <a:cxnSpLocks/>
          </p:cNvCxnSpPr>
          <p:nvPr/>
        </p:nvCxnSpPr>
        <p:spPr>
          <a:xfrm flipV="1">
            <a:off x="8935764" y="4079119"/>
            <a:ext cx="0" cy="1218778"/>
          </a:xfrm>
          <a:prstGeom prst="line">
            <a:avLst/>
          </a:prstGeom>
          <a:ln w="28575">
            <a:solidFill>
              <a:srgbClr val="0F6B6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74FFA42-2ED0-5C95-A572-119D52CA5DC3}"/>
              </a:ext>
            </a:extLst>
          </p:cNvPr>
          <p:cNvCxnSpPr>
            <a:cxnSpLocks/>
          </p:cNvCxnSpPr>
          <p:nvPr/>
        </p:nvCxnSpPr>
        <p:spPr>
          <a:xfrm flipH="1">
            <a:off x="8110256" y="5297897"/>
            <a:ext cx="825508" cy="0"/>
          </a:xfrm>
          <a:prstGeom prst="straightConnector1">
            <a:avLst/>
          </a:prstGeom>
          <a:ln w="28575">
            <a:solidFill>
              <a:srgbClr val="0F6B6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FAAC4E5-5276-A76E-9BC9-0EB04495A344}"/>
              </a:ext>
            </a:extLst>
          </p:cNvPr>
          <p:cNvSpPr/>
          <p:nvPr/>
        </p:nvSpPr>
        <p:spPr>
          <a:xfrm>
            <a:off x="10110410" y="3491200"/>
            <a:ext cx="654509" cy="587918"/>
          </a:xfrm>
          <a:prstGeom prst="rect">
            <a:avLst/>
          </a:prstGeom>
          <a:solidFill>
            <a:srgbClr val="0F6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9" name="Rectangle 38">
            <a:extLst>
              <a:ext uri="{FF2B5EF4-FFF2-40B4-BE49-F238E27FC236}">
                <a16:creationId xmlns:a16="http://schemas.microsoft.com/office/drawing/2014/main" id="{FD487295-9424-5F15-1D84-0FC565334F6B}"/>
              </a:ext>
            </a:extLst>
          </p:cNvPr>
          <p:cNvSpPr/>
          <p:nvPr/>
        </p:nvSpPr>
        <p:spPr>
          <a:xfrm>
            <a:off x="5543302" y="3197241"/>
            <a:ext cx="654509" cy="587918"/>
          </a:xfrm>
          <a:prstGeom prst="rect">
            <a:avLst/>
          </a:prstGeom>
          <a:solidFill>
            <a:srgbClr val="CB00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0" name="Text Placeholder 4">
            <a:extLst>
              <a:ext uri="{FF2B5EF4-FFF2-40B4-BE49-F238E27FC236}">
                <a16:creationId xmlns:a16="http://schemas.microsoft.com/office/drawing/2014/main" id="{10E75346-E375-0889-AFCA-15F6D41190D7}"/>
              </a:ext>
            </a:extLst>
          </p:cNvPr>
          <p:cNvSpPr txBox="1">
            <a:spLocks/>
          </p:cNvSpPr>
          <p:nvPr/>
        </p:nvSpPr>
        <p:spPr>
          <a:xfrm>
            <a:off x="5486495" y="3265822"/>
            <a:ext cx="768121" cy="450756"/>
          </a:xfrm>
          <a:prstGeom prst="rect">
            <a:avLst/>
          </a:prstGeom>
          <a:ln>
            <a:noFill/>
          </a:ln>
        </p:spPr>
        <p:txBody>
          <a:bodyPr vert="horz" lIns="91440" tIns="45720" rIns="91440" bIns="45720" rtlCol="0">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pPr>
            <a:r>
              <a:rPr lang="en-GB" sz="1200">
                <a:solidFill>
                  <a:schemeClr val="bg2"/>
                </a:solidFill>
                <a:latin typeface="DM Sans" pitchFamily="2" charset="0"/>
              </a:rPr>
              <a:t>Gateway</a:t>
            </a:r>
          </a:p>
          <a:p>
            <a:pPr algn="ctr">
              <a:spcBef>
                <a:spcPts val="300"/>
              </a:spcBef>
            </a:pPr>
            <a:r>
              <a:rPr lang="en-GB" sz="1200">
                <a:solidFill>
                  <a:schemeClr val="bg2"/>
                </a:solidFill>
                <a:latin typeface="DM Sans" pitchFamily="2" charset="0"/>
              </a:rPr>
              <a:t>met</a:t>
            </a:r>
          </a:p>
        </p:txBody>
      </p:sp>
      <p:sp>
        <p:nvSpPr>
          <p:cNvPr id="41" name="Text Placeholder 4">
            <a:extLst>
              <a:ext uri="{FF2B5EF4-FFF2-40B4-BE49-F238E27FC236}">
                <a16:creationId xmlns:a16="http://schemas.microsoft.com/office/drawing/2014/main" id="{AF7311FD-A30F-54FF-B724-830745831656}"/>
              </a:ext>
            </a:extLst>
          </p:cNvPr>
          <p:cNvSpPr txBox="1">
            <a:spLocks/>
          </p:cNvSpPr>
          <p:nvPr/>
        </p:nvSpPr>
        <p:spPr>
          <a:xfrm>
            <a:off x="10055863" y="3559781"/>
            <a:ext cx="768121" cy="450756"/>
          </a:xfrm>
          <a:prstGeom prst="rect">
            <a:avLst/>
          </a:prstGeom>
          <a:ln>
            <a:noFill/>
          </a:ln>
        </p:spPr>
        <p:txBody>
          <a:bodyPr vert="horz" lIns="91440" tIns="45720" rIns="91440" bIns="45720" rtlCol="0">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pPr>
            <a:r>
              <a:rPr lang="en-GB" sz="1200">
                <a:solidFill>
                  <a:schemeClr val="bg2"/>
                </a:solidFill>
                <a:latin typeface="DM Sans" pitchFamily="2" charset="0"/>
              </a:rPr>
              <a:t>Gateway</a:t>
            </a:r>
          </a:p>
          <a:p>
            <a:pPr algn="ctr">
              <a:spcBef>
                <a:spcPts val="300"/>
              </a:spcBef>
            </a:pPr>
            <a:r>
              <a:rPr lang="en-GB" sz="1200">
                <a:solidFill>
                  <a:schemeClr val="bg2"/>
                </a:solidFill>
                <a:latin typeface="DM Sans" pitchFamily="2" charset="0"/>
              </a:rPr>
              <a:t>not met</a:t>
            </a:r>
          </a:p>
        </p:txBody>
      </p:sp>
      <p:sp>
        <p:nvSpPr>
          <p:cNvPr id="42" name="Rectangle 41">
            <a:extLst>
              <a:ext uri="{FF2B5EF4-FFF2-40B4-BE49-F238E27FC236}">
                <a16:creationId xmlns:a16="http://schemas.microsoft.com/office/drawing/2014/main" id="{FA1EC701-8CBE-D2F1-7989-D41FCF14DAEA}"/>
              </a:ext>
            </a:extLst>
          </p:cNvPr>
          <p:cNvSpPr/>
          <p:nvPr/>
        </p:nvSpPr>
        <p:spPr>
          <a:xfrm>
            <a:off x="5555711" y="3826478"/>
            <a:ext cx="654509" cy="587918"/>
          </a:xfrm>
          <a:prstGeom prst="rect">
            <a:avLst/>
          </a:prstGeom>
          <a:solidFill>
            <a:srgbClr val="0F6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3" name="Text Placeholder 4">
            <a:extLst>
              <a:ext uri="{FF2B5EF4-FFF2-40B4-BE49-F238E27FC236}">
                <a16:creationId xmlns:a16="http://schemas.microsoft.com/office/drawing/2014/main" id="{6336B643-41F8-C77F-6FD5-FBB350DC8608}"/>
              </a:ext>
            </a:extLst>
          </p:cNvPr>
          <p:cNvSpPr txBox="1">
            <a:spLocks/>
          </p:cNvSpPr>
          <p:nvPr/>
        </p:nvSpPr>
        <p:spPr>
          <a:xfrm>
            <a:off x="5483152" y="3916732"/>
            <a:ext cx="768121" cy="450756"/>
          </a:xfrm>
          <a:prstGeom prst="rect">
            <a:avLst/>
          </a:prstGeom>
          <a:ln>
            <a:noFill/>
          </a:ln>
        </p:spPr>
        <p:txBody>
          <a:bodyPr vert="horz" lIns="91440" tIns="45720" rIns="91440" bIns="45720" rtlCol="0">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300"/>
              </a:spcBef>
            </a:pPr>
            <a:r>
              <a:rPr lang="en-GB" sz="1200">
                <a:solidFill>
                  <a:schemeClr val="bg2"/>
                </a:solidFill>
                <a:latin typeface="DM Sans" pitchFamily="2" charset="0"/>
              </a:rPr>
              <a:t>Gateway</a:t>
            </a:r>
          </a:p>
          <a:p>
            <a:pPr algn="ctr">
              <a:spcBef>
                <a:spcPts val="300"/>
              </a:spcBef>
            </a:pPr>
            <a:r>
              <a:rPr lang="en-GB" sz="1200">
                <a:solidFill>
                  <a:schemeClr val="bg2"/>
                </a:solidFill>
                <a:latin typeface="DM Sans" pitchFamily="2" charset="0"/>
              </a:rPr>
              <a:t>not met</a:t>
            </a:r>
          </a:p>
        </p:txBody>
      </p:sp>
      <p:sp>
        <p:nvSpPr>
          <p:cNvPr id="44" name="TextBox 41">
            <a:extLst>
              <a:ext uri="{FF2B5EF4-FFF2-40B4-BE49-F238E27FC236}">
                <a16:creationId xmlns:a16="http://schemas.microsoft.com/office/drawing/2014/main" id="{29B706B4-5E73-B714-5175-A1374C2BFCFD}"/>
              </a:ext>
            </a:extLst>
          </p:cNvPr>
          <p:cNvSpPr txBox="1"/>
          <p:nvPr/>
        </p:nvSpPr>
        <p:spPr>
          <a:xfrm>
            <a:off x="4573037" y="6343009"/>
            <a:ext cx="732393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1400" b="0" u="none" strike="noStrike" kern="1200" cap="none" spc="0" normalizeH="0" baseline="0" noProof="0" dirty="0">
                <a:ln>
                  <a:noFill/>
                </a:ln>
                <a:effectLst/>
                <a:uLnTx/>
                <a:uFillTx/>
                <a:latin typeface="DM Sans" pitchFamily="2" charset="77"/>
                <a:ea typeface="+mn-ea"/>
                <a:cs typeface="+mn-cs"/>
              </a:rPr>
              <a:t>A more detailed service pathway diagram can be found in Annex A of the service spec</a:t>
            </a:r>
          </a:p>
        </p:txBody>
      </p:sp>
    </p:spTree>
    <p:extLst>
      <p:ext uri="{BB962C8B-B14F-4D97-AF65-F5344CB8AC3E}">
        <p14:creationId xmlns:p14="http://schemas.microsoft.com/office/powerpoint/2010/main" val="1424308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1F40-FA6D-A173-B255-8CEB3983F2A5}"/>
              </a:ext>
            </a:extLst>
          </p:cNvPr>
          <p:cNvSpPr>
            <a:spLocks noGrp="1"/>
          </p:cNvSpPr>
          <p:nvPr>
            <p:ph type="title"/>
          </p:nvPr>
        </p:nvSpPr>
        <p:spPr/>
        <p:txBody>
          <a:bodyPr/>
          <a:lstStyle/>
          <a:p>
            <a:r>
              <a:rPr lang="en-GB" dirty="0"/>
              <a:t>Learning Objectives covered in the online course</a:t>
            </a:r>
          </a:p>
        </p:txBody>
      </p:sp>
      <p:sp>
        <p:nvSpPr>
          <p:cNvPr id="3" name="Content Placeholder 2">
            <a:extLst>
              <a:ext uri="{FF2B5EF4-FFF2-40B4-BE49-F238E27FC236}">
                <a16:creationId xmlns:a16="http://schemas.microsoft.com/office/drawing/2014/main" id="{2BD050FF-F169-B3C9-D520-B3969D9A3394}"/>
              </a:ext>
            </a:extLst>
          </p:cNvPr>
          <p:cNvSpPr>
            <a:spLocks noGrp="1"/>
          </p:cNvSpPr>
          <p:nvPr>
            <p:ph idx="1"/>
          </p:nvPr>
        </p:nvSpPr>
        <p:spPr>
          <a:xfrm>
            <a:off x="1202919" y="1532708"/>
            <a:ext cx="9784080" cy="4206240"/>
          </a:xfrm>
        </p:spPr>
        <p:txBody>
          <a:bodyPr>
            <a:normAutofit fontScale="70000" lnSpcReduction="20000"/>
          </a:bodyPr>
          <a:lstStyle/>
          <a:p>
            <a:pPr marL="0" indent="0" algn="l">
              <a:buNone/>
            </a:pPr>
            <a:endParaRPr lang="en-GB" b="0" i="0" dirty="0">
              <a:solidFill>
                <a:srgbClr val="FFFF00"/>
              </a:solidFill>
              <a:effectLst/>
              <a:latin typeface="Roboto Condensed" panose="020F0502020204030204" pitchFamily="2" charset="0"/>
            </a:endParaRPr>
          </a:p>
          <a:p>
            <a:pPr algn="l">
              <a:buFont typeface="+mj-lt"/>
              <a:buAutoNum type="arabicPeriod"/>
            </a:pPr>
            <a:r>
              <a:rPr lang="en-GB" b="0" i="0" dirty="0">
                <a:effectLst/>
                <a:latin typeface="Roboto" panose="02000000000000000000" pitchFamily="2" charset="0"/>
              </a:rPr>
              <a:t>Describe the key factors to cover when taking a comprehensive clinical history and why.</a:t>
            </a:r>
          </a:p>
          <a:p>
            <a:pPr algn="l">
              <a:buFont typeface="+mj-lt"/>
              <a:buAutoNum type="arabicPeriod"/>
            </a:pPr>
            <a:r>
              <a:rPr lang="en-GB" b="0" i="0" dirty="0">
                <a:effectLst/>
                <a:latin typeface="Roboto" panose="02000000000000000000" pitchFamily="2" charset="0"/>
              </a:rPr>
              <a:t>To know how to take a full structured medical history including a review of systems.</a:t>
            </a:r>
          </a:p>
          <a:p>
            <a:pPr algn="l">
              <a:buFont typeface="+mj-lt"/>
              <a:buAutoNum type="arabicPeriod"/>
            </a:pPr>
            <a:r>
              <a:rPr lang="en-GB" b="0" i="0" dirty="0">
                <a:effectLst/>
                <a:latin typeface="Roboto" panose="02000000000000000000" pitchFamily="2" charset="0"/>
              </a:rPr>
              <a:t>Discuss the tools and techniques that can be used to guide and inform the history taking process.</a:t>
            </a:r>
          </a:p>
          <a:p>
            <a:pPr algn="l">
              <a:buFont typeface="+mj-lt"/>
              <a:buAutoNum type="arabicPeriod"/>
            </a:pPr>
            <a:r>
              <a:rPr lang="en-GB" b="0" i="0" dirty="0">
                <a:effectLst/>
                <a:latin typeface="Roboto" panose="02000000000000000000" pitchFamily="2" charset="0"/>
              </a:rPr>
              <a:t>Use evidence-based practice and relevant guidance to support clinical reasoning and to engage the person in shared decision-making.</a:t>
            </a:r>
          </a:p>
          <a:p>
            <a:pPr algn="l">
              <a:buFont typeface="+mj-lt"/>
              <a:buAutoNum type="arabicPeriod"/>
            </a:pPr>
            <a:r>
              <a:rPr lang="en-GB" b="0" i="0" dirty="0">
                <a:effectLst/>
                <a:latin typeface="Roboto" panose="02000000000000000000" pitchFamily="2" charset="0"/>
              </a:rPr>
              <a:t>Know how to conduct basic observations and clinical examination/assessment skills.</a:t>
            </a:r>
          </a:p>
          <a:p>
            <a:pPr algn="l">
              <a:buFont typeface="+mj-lt"/>
              <a:buAutoNum type="arabicPeriod"/>
            </a:pPr>
            <a:r>
              <a:rPr lang="en-GB" b="0" i="0" dirty="0">
                <a:effectLst/>
                <a:latin typeface="Roboto" panose="02000000000000000000" pitchFamily="2" charset="0"/>
              </a:rPr>
              <a:t>Interpret clinical assessment test results and findings to aid clinical diagnosis and decisions.</a:t>
            </a:r>
          </a:p>
          <a:p>
            <a:pPr algn="l">
              <a:buFont typeface="+mj-lt"/>
              <a:buAutoNum type="arabicPeriod"/>
            </a:pPr>
            <a:r>
              <a:rPr lang="en-GB" b="0" i="0" dirty="0">
                <a:effectLst/>
                <a:latin typeface="Roboto" panose="02000000000000000000" pitchFamily="2" charset="0"/>
              </a:rPr>
              <a:t>Identify presenting red flags in the consultation to enable safe, effective, clinical transfer.</a:t>
            </a:r>
          </a:p>
          <a:p>
            <a:pPr algn="l">
              <a:buFont typeface="+mj-lt"/>
              <a:buAutoNum type="arabicPeriod"/>
            </a:pPr>
            <a:r>
              <a:rPr lang="en-GB" b="0" i="0" dirty="0">
                <a:effectLst/>
                <a:latin typeface="Roboto" panose="02000000000000000000" pitchFamily="2" charset="0"/>
              </a:rPr>
              <a:t>Describe how to close the consultation including follow-up, safety netting, signposting, </a:t>
            </a:r>
          </a:p>
          <a:p>
            <a:pPr marL="0" indent="0" algn="l">
              <a:buNone/>
            </a:pPr>
            <a:r>
              <a:rPr lang="en-GB" b="0" i="0" dirty="0">
                <a:effectLst/>
                <a:latin typeface="Roboto" panose="02000000000000000000" pitchFamily="2" charset="0"/>
              </a:rPr>
              <a:t>and referral when necessary.</a:t>
            </a:r>
          </a:p>
          <a:p>
            <a:pPr marL="0" indent="0" algn="l">
              <a:buNone/>
            </a:pPr>
            <a:r>
              <a:rPr lang="en-GB" b="0" i="0" dirty="0">
                <a:effectLst/>
                <a:latin typeface="Roboto" panose="02000000000000000000" pitchFamily="2" charset="0"/>
              </a:rPr>
              <a:t>9. Know how to complete an accurate and concise record to collaborative  </a:t>
            </a:r>
          </a:p>
          <a:p>
            <a:pPr marL="0" indent="0" algn="l">
              <a:buNone/>
            </a:pPr>
            <a:r>
              <a:rPr lang="en-GB" b="0" i="0" dirty="0">
                <a:effectLst/>
                <a:latin typeface="Roboto" panose="02000000000000000000" pitchFamily="2" charset="0"/>
              </a:rPr>
              <a:t>and coordinated care and transfer of care</a:t>
            </a:r>
            <a:r>
              <a:rPr lang="en-GB" b="0" i="0" dirty="0">
                <a:solidFill>
                  <a:srgbClr val="FFFF00"/>
                </a:solidFill>
                <a:effectLst/>
                <a:latin typeface="Roboto" panose="02000000000000000000" pitchFamily="2" charset="0"/>
              </a:rPr>
              <a:t>.</a:t>
            </a:r>
          </a:p>
          <a:p>
            <a:endParaRPr lang="en-GB" dirty="0"/>
          </a:p>
        </p:txBody>
      </p:sp>
      <p:pic>
        <p:nvPicPr>
          <p:cNvPr id="4" name="Picture 3">
            <a:extLst>
              <a:ext uri="{FF2B5EF4-FFF2-40B4-BE49-F238E27FC236}">
                <a16:creationId xmlns:a16="http://schemas.microsoft.com/office/drawing/2014/main" id="{F1AD479A-9572-9A5C-C033-607337B55F7F}"/>
              </a:ext>
            </a:extLst>
          </p:cNvPr>
          <p:cNvPicPr>
            <a:picLocks noChangeAspect="1"/>
          </p:cNvPicPr>
          <p:nvPr/>
        </p:nvPicPr>
        <p:blipFill>
          <a:blip r:embed="rId3"/>
          <a:stretch>
            <a:fillRect/>
          </a:stretch>
        </p:blipFill>
        <p:spPr>
          <a:xfrm>
            <a:off x="9295946" y="4540667"/>
            <a:ext cx="2605453" cy="2033157"/>
          </a:xfrm>
          <a:prstGeom prst="rect">
            <a:avLst/>
          </a:prstGeom>
        </p:spPr>
      </p:pic>
    </p:spTree>
    <p:extLst>
      <p:ext uri="{BB962C8B-B14F-4D97-AF65-F5344CB8AC3E}">
        <p14:creationId xmlns:p14="http://schemas.microsoft.com/office/powerpoint/2010/main" val="162594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90F7-4117-6F7C-47CC-FC64A89F8011}"/>
              </a:ext>
            </a:extLst>
          </p:cNvPr>
          <p:cNvSpPr>
            <a:spLocks noGrp="1"/>
          </p:cNvSpPr>
          <p:nvPr>
            <p:ph type="title"/>
          </p:nvPr>
        </p:nvSpPr>
        <p:spPr/>
        <p:txBody>
          <a:bodyPr/>
          <a:lstStyle/>
          <a:p>
            <a:r>
              <a:rPr lang="en-GB" dirty="0"/>
              <a:t>Initial quiz</a:t>
            </a:r>
          </a:p>
        </p:txBody>
      </p:sp>
      <p:sp>
        <p:nvSpPr>
          <p:cNvPr id="11" name="TextBox 10">
            <a:extLst>
              <a:ext uri="{FF2B5EF4-FFF2-40B4-BE49-F238E27FC236}">
                <a16:creationId xmlns:a16="http://schemas.microsoft.com/office/drawing/2014/main" id="{3810C5B9-3B7F-376D-0CDB-B08A600B1257}"/>
              </a:ext>
            </a:extLst>
          </p:cNvPr>
          <p:cNvSpPr txBox="1"/>
          <p:nvPr/>
        </p:nvSpPr>
        <p:spPr>
          <a:xfrm>
            <a:off x="761999" y="2090057"/>
            <a:ext cx="11092543" cy="4801314"/>
          </a:xfrm>
          <a:prstGeom prst="rect">
            <a:avLst/>
          </a:prstGeom>
          <a:noFill/>
        </p:spPr>
        <p:txBody>
          <a:bodyPr wrap="square" rtlCol="0">
            <a:spAutoFit/>
          </a:bodyPr>
          <a:lstStyle/>
          <a:p>
            <a:pPr marL="342900" indent="-342900">
              <a:buFont typeface="+mj-lt"/>
              <a:buAutoNum type="arabicPeriod"/>
            </a:pPr>
            <a:r>
              <a:rPr lang="en-GB" dirty="0"/>
              <a:t>What are the six key parameters of physical assessment?</a:t>
            </a:r>
          </a:p>
          <a:p>
            <a:pPr marL="342900" indent="-342900">
              <a:buFont typeface="+mj-lt"/>
              <a:buAutoNum type="arabicPeriod"/>
            </a:pPr>
            <a:r>
              <a:rPr lang="en-GB" dirty="0"/>
              <a:t>Why are red flags important?</a:t>
            </a:r>
          </a:p>
          <a:p>
            <a:pPr marL="342900" indent="-342900">
              <a:buFont typeface="+mj-lt"/>
              <a:buAutoNum type="arabicPeriod"/>
            </a:pPr>
            <a:r>
              <a:rPr lang="en-GB" dirty="0"/>
              <a:t>What is safety netting?</a:t>
            </a:r>
          </a:p>
          <a:p>
            <a:pPr marL="342900" indent="-342900">
              <a:buFont typeface="+mj-lt"/>
              <a:buAutoNum type="arabicPeriod"/>
            </a:pPr>
            <a:r>
              <a:rPr lang="en-GB" dirty="0"/>
              <a:t>What are the 5Cs of good record keeping?</a:t>
            </a:r>
          </a:p>
          <a:p>
            <a:pPr marL="342900" indent="-342900">
              <a:buFont typeface="+mj-lt"/>
              <a:buAutoNum type="arabicPeriod"/>
            </a:pPr>
            <a:r>
              <a:rPr lang="en-GB" dirty="0"/>
              <a:t>Why is confidentiality important?</a:t>
            </a:r>
          </a:p>
          <a:p>
            <a:pPr marL="342900" indent="-342900">
              <a:buFont typeface="+mj-lt"/>
              <a:buAutoNum type="arabicPeriod"/>
            </a:pPr>
            <a:r>
              <a:rPr lang="en-GB" dirty="0"/>
              <a:t>What is consent?</a:t>
            </a:r>
          </a:p>
          <a:p>
            <a:pPr marL="342900" indent="-342900">
              <a:buFont typeface="+mj-lt"/>
              <a:buAutoNum type="arabicPeriod"/>
            </a:pPr>
            <a:r>
              <a:rPr lang="en-GB" dirty="0"/>
              <a:t>Why is share decision making important?</a:t>
            </a:r>
          </a:p>
          <a:p>
            <a:pPr marL="342900" indent="-342900">
              <a:buFont typeface="+mj-lt"/>
              <a:buAutoNum type="arabicPeriod"/>
            </a:pPr>
            <a:r>
              <a:rPr lang="en-GB" dirty="0"/>
              <a:t>What is the most important tool in any assessment?</a:t>
            </a:r>
          </a:p>
          <a:p>
            <a:pPr marL="342900" indent="-342900">
              <a:buFont typeface="+mj-lt"/>
              <a:buAutoNum type="arabicPeriod"/>
            </a:pPr>
            <a:r>
              <a:rPr lang="en-GB" dirty="0"/>
              <a:t>What is the target blood pressure for an adult under 80 years old?</a:t>
            </a:r>
          </a:p>
          <a:p>
            <a:pPr marL="342900" indent="-342900">
              <a:buFont typeface="+mj-lt"/>
              <a:buAutoNum type="arabicPeriod"/>
            </a:pPr>
            <a:r>
              <a:rPr lang="en-GB" dirty="0"/>
              <a:t>What is the target resting pulse rate for an adult?</a:t>
            </a:r>
          </a:p>
          <a:p>
            <a:pPr marL="342900" indent="-342900">
              <a:buFont typeface="+mj-lt"/>
              <a:buAutoNum type="arabicPeriod"/>
            </a:pPr>
            <a:r>
              <a:rPr lang="en-GB" dirty="0"/>
              <a:t>What is an expected oxygen saturation rate for an adult with COPD?</a:t>
            </a:r>
          </a:p>
          <a:p>
            <a:pPr marL="342900" indent="-342900">
              <a:buFont typeface="+mj-lt"/>
              <a:buAutoNum type="arabicPeriod"/>
            </a:pPr>
            <a:r>
              <a:rPr lang="en-GB" dirty="0"/>
              <a:t>What does ACVPU stand for?  What does it measure?</a:t>
            </a:r>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dirty="0"/>
          </a:p>
          <a:p>
            <a:endParaRPr lang="en-GB" dirty="0"/>
          </a:p>
        </p:txBody>
      </p:sp>
      <p:pic>
        <p:nvPicPr>
          <p:cNvPr id="18" name="Picture 17">
            <a:extLst>
              <a:ext uri="{FF2B5EF4-FFF2-40B4-BE49-F238E27FC236}">
                <a16:creationId xmlns:a16="http://schemas.microsoft.com/office/drawing/2014/main" id="{3954C83F-E281-48D5-1A10-DC867D3C30FF}"/>
              </a:ext>
            </a:extLst>
          </p:cNvPr>
          <p:cNvPicPr>
            <a:picLocks noChangeAspect="1"/>
          </p:cNvPicPr>
          <p:nvPr/>
        </p:nvPicPr>
        <p:blipFill>
          <a:blip r:embed="rId3"/>
          <a:stretch>
            <a:fillRect/>
          </a:stretch>
        </p:blipFill>
        <p:spPr>
          <a:xfrm>
            <a:off x="8501742" y="3082018"/>
            <a:ext cx="3352800" cy="2609850"/>
          </a:xfrm>
          <a:prstGeom prst="rect">
            <a:avLst/>
          </a:prstGeom>
        </p:spPr>
      </p:pic>
    </p:spTree>
    <p:extLst>
      <p:ext uri="{BB962C8B-B14F-4D97-AF65-F5344CB8AC3E}">
        <p14:creationId xmlns:p14="http://schemas.microsoft.com/office/powerpoint/2010/main" val="717780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90F7-4117-6F7C-47CC-FC64A89F8011}"/>
              </a:ext>
            </a:extLst>
          </p:cNvPr>
          <p:cNvSpPr>
            <a:spLocks noGrp="1"/>
          </p:cNvSpPr>
          <p:nvPr>
            <p:ph type="title"/>
          </p:nvPr>
        </p:nvSpPr>
        <p:spPr/>
        <p:txBody>
          <a:bodyPr/>
          <a:lstStyle/>
          <a:p>
            <a:r>
              <a:rPr lang="en-GB" dirty="0"/>
              <a:t>News2 scoring</a:t>
            </a:r>
          </a:p>
        </p:txBody>
      </p:sp>
      <p:pic>
        <p:nvPicPr>
          <p:cNvPr id="6" name="Content Placeholder 5">
            <a:extLst>
              <a:ext uri="{FF2B5EF4-FFF2-40B4-BE49-F238E27FC236}">
                <a16:creationId xmlns:a16="http://schemas.microsoft.com/office/drawing/2014/main" id="{0D214425-5B38-3458-11D9-739994176C6C}"/>
              </a:ext>
            </a:extLst>
          </p:cNvPr>
          <p:cNvPicPr>
            <a:picLocks noGrp="1" noChangeAspect="1"/>
          </p:cNvPicPr>
          <p:nvPr>
            <p:ph idx="1"/>
          </p:nvPr>
        </p:nvPicPr>
        <p:blipFill rotWithShape="1">
          <a:blip r:embed="rId3"/>
          <a:srcRect l="27340" t="21763" r="23115" b="16152"/>
          <a:stretch/>
        </p:blipFill>
        <p:spPr>
          <a:xfrm>
            <a:off x="337458" y="2328396"/>
            <a:ext cx="5448056" cy="3840175"/>
          </a:xfrm>
        </p:spPr>
      </p:pic>
      <p:sp>
        <p:nvSpPr>
          <p:cNvPr id="11" name="TextBox 10">
            <a:extLst>
              <a:ext uri="{FF2B5EF4-FFF2-40B4-BE49-F238E27FC236}">
                <a16:creationId xmlns:a16="http://schemas.microsoft.com/office/drawing/2014/main" id="{3810C5B9-3B7F-376D-0CDB-B08A600B1257}"/>
              </a:ext>
            </a:extLst>
          </p:cNvPr>
          <p:cNvSpPr txBox="1"/>
          <p:nvPr/>
        </p:nvSpPr>
        <p:spPr>
          <a:xfrm>
            <a:off x="761999" y="2090057"/>
            <a:ext cx="11092543" cy="923330"/>
          </a:xfrm>
          <a:prstGeom prst="rect">
            <a:avLst/>
          </a:prstGeom>
          <a:noFill/>
        </p:spPr>
        <p:txBody>
          <a:bodyPr wrap="square" rtlCol="0">
            <a:spAutoFit/>
          </a:bodyPr>
          <a:lstStyle/>
          <a:p>
            <a:pPr marL="285750" indent="-285750">
              <a:buFont typeface="Arial" panose="020B0604020202020204" pitchFamily="34" charset="0"/>
              <a:buChar char="•"/>
            </a:pPr>
            <a:endParaRPr lang="en-GB" dirty="0"/>
          </a:p>
          <a:p>
            <a:endParaRPr lang="en-GB" dirty="0"/>
          </a:p>
          <a:p>
            <a:endParaRPr lang="en-GB" dirty="0"/>
          </a:p>
        </p:txBody>
      </p:sp>
      <p:pic>
        <p:nvPicPr>
          <p:cNvPr id="3" name="Content Placeholder 4">
            <a:extLst>
              <a:ext uri="{FF2B5EF4-FFF2-40B4-BE49-F238E27FC236}">
                <a16:creationId xmlns:a16="http://schemas.microsoft.com/office/drawing/2014/main" id="{D54AE5ED-C1D3-3930-781D-77EE1B373E4F}"/>
              </a:ext>
            </a:extLst>
          </p:cNvPr>
          <p:cNvPicPr>
            <a:picLocks noChangeAspect="1"/>
          </p:cNvPicPr>
          <p:nvPr/>
        </p:nvPicPr>
        <p:blipFill rotWithShape="1">
          <a:blip r:embed="rId4"/>
          <a:srcRect l="21094" t="22226" r="24372" b="19122"/>
          <a:stretch/>
        </p:blipFill>
        <p:spPr>
          <a:xfrm>
            <a:off x="5930899" y="2328396"/>
            <a:ext cx="6035698" cy="3651490"/>
          </a:xfrm>
          <a:prstGeom prst="rect">
            <a:avLst/>
          </a:prstGeom>
        </p:spPr>
      </p:pic>
    </p:spTree>
    <p:extLst>
      <p:ext uri="{BB962C8B-B14F-4D97-AF65-F5344CB8AC3E}">
        <p14:creationId xmlns:p14="http://schemas.microsoft.com/office/powerpoint/2010/main" val="19981758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22859</TotalTime>
  <Words>4090</Words>
  <Application>Microsoft Office PowerPoint</Application>
  <PresentationFormat>Widescreen</PresentationFormat>
  <Paragraphs>463</Paragraphs>
  <Slides>41</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-apple-system</vt:lpstr>
      <vt:lpstr>Arial</vt:lpstr>
      <vt:lpstr>Calibri</vt:lpstr>
      <vt:lpstr>Corbel</vt:lpstr>
      <vt:lpstr>DM Sans</vt:lpstr>
      <vt:lpstr>Frutiger W01</vt:lpstr>
      <vt:lpstr>Inter</vt:lpstr>
      <vt:lpstr>Poppins</vt:lpstr>
      <vt:lpstr>Roboto</vt:lpstr>
      <vt:lpstr>Roboto Condensed</vt:lpstr>
      <vt:lpstr>Wingdings</vt:lpstr>
      <vt:lpstr>Banded</vt:lpstr>
      <vt:lpstr>Pharmacy first common conditions</vt:lpstr>
      <vt:lpstr>Agenda</vt:lpstr>
      <vt:lpstr>Overview of the Common Conditions Service</vt:lpstr>
      <vt:lpstr>What is essential in order for pharmacy to be able to deliver?</vt:lpstr>
      <vt:lpstr>Overview of the service</vt:lpstr>
      <vt:lpstr>Overview of the service</vt:lpstr>
      <vt:lpstr>Learning Objectives covered in the online course</vt:lpstr>
      <vt:lpstr>Initial quiz</vt:lpstr>
      <vt:lpstr>News2 scoring</vt:lpstr>
      <vt:lpstr>SOCrates</vt:lpstr>
      <vt:lpstr>What are the seven conditions?</vt:lpstr>
      <vt:lpstr>The seven conditions</vt:lpstr>
      <vt:lpstr>Gateway points </vt:lpstr>
      <vt:lpstr>Clinical pathways</vt:lpstr>
      <vt:lpstr>Treatment options via pgd for the seven common conditions</vt:lpstr>
      <vt:lpstr>Calgary Cambridge Model of Consultation</vt:lpstr>
      <vt:lpstr>Consultation skills – initiate the session </vt:lpstr>
      <vt:lpstr>Consultation skills – gathering information</vt:lpstr>
      <vt:lpstr>Clinical History Taking</vt:lpstr>
      <vt:lpstr>History taking</vt:lpstr>
      <vt:lpstr>Physical examination</vt:lpstr>
      <vt:lpstr>Sinusitis </vt:lpstr>
      <vt:lpstr>Common Ear, Nose and Throat conditions - sinusitis</vt:lpstr>
      <vt:lpstr>Sore throat</vt:lpstr>
      <vt:lpstr>Common Ear Nose and Throat conditions – sore throat</vt:lpstr>
      <vt:lpstr>Tongue depressor </vt:lpstr>
      <vt:lpstr>Conditions may include</vt:lpstr>
      <vt:lpstr>Otitis media</vt:lpstr>
      <vt:lpstr>Anatomy of the ear</vt:lpstr>
      <vt:lpstr>Assessment of the ear</vt:lpstr>
      <vt:lpstr>The otoscope</vt:lpstr>
      <vt:lpstr>Using an Otoscope</vt:lpstr>
      <vt:lpstr>Otoscopy assessment</vt:lpstr>
      <vt:lpstr>Otoscopic assessment</vt:lpstr>
      <vt:lpstr>Assessment practice</vt:lpstr>
      <vt:lpstr>guidance on clinical record keeping</vt:lpstr>
      <vt:lpstr>Recording the assessment</vt:lpstr>
      <vt:lpstr>Simple model to ensure recording of information is succinct and accurate</vt:lpstr>
      <vt:lpstr>Remember</vt:lpstr>
      <vt:lpstr>Target patient leaflet</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sandie keall</dc:creator>
  <cp:lastModifiedBy>sandie keall</cp:lastModifiedBy>
  <cp:revision>3</cp:revision>
  <dcterms:created xsi:type="dcterms:W3CDTF">2024-01-03T16:02:47Z</dcterms:created>
  <dcterms:modified xsi:type="dcterms:W3CDTF">2024-02-02T10:21:39Z</dcterms:modified>
</cp:coreProperties>
</file>