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ags/tag1.xml" ContentType="application/vnd.openxmlformats-officedocument.presentationml.tags+xml"/>
  <Override PartName="/ppt/slideLayouts/slideLayout7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3689" r:id="rId5"/>
  </p:sldMasterIdLst>
  <p:notesMasterIdLst>
    <p:notesMasterId r:id="rId63"/>
  </p:notesMasterIdLst>
  <p:handoutMasterIdLst>
    <p:handoutMasterId r:id="rId64"/>
  </p:handoutMasterIdLst>
  <p:sldIdLst>
    <p:sldId id="2147483626" r:id="rId6"/>
    <p:sldId id="2147476068" r:id="rId7"/>
    <p:sldId id="2147483540" r:id="rId8"/>
    <p:sldId id="2147483608" r:id="rId9"/>
    <p:sldId id="2147473654" r:id="rId10"/>
    <p:sldId id="261" r:id="rId11"/>
    <p:sldId id="267" r:id="rId12"/>
    <p:sldId id="275" r:id="rId13"/>
    <p:sldId id="276" r:id="rId14"/>
    <p:sldId id="277" r:id="rId15"/>
    <p:sldId id="2147483627" r:id="rId16"/>
    <p:sldId id="2147483647" r:id="rId17"/>
    <p:sldId id="256" r:id="rId18"/>
    <p:sldId id="2147483628" r:id="rId19"/>
    <p:sldId id="257" r:id="rId20"/>
    <p:sldId id="270" r:id="rId21"/>
    <p:sldId id="278" r:id="rId22"/>
    <p:sldId id="279" r:id="rId23"/>
    <p:sldId id="280" r:id="rId24"/>
    <p:sldId id="281" r:id="rId25"/>
    <p:sldId id="296" r:id="rId26"/>
    <p:sldId id="258" r:id="rId27"/>
    <p:sldId id="283" r:id="rId28"/>
    <p:sldId id="284" r:id="rId29"/>
    <p:sldId id="285" r:id="rId30"/>
    <p:sldId id="286" r:id="rId31"/>
    <p:sldId id="263" r:id="rId32"/>
    <p:sldId id="288" r:id="rId33"/>
    <p:sldId id="289" r:id="rId34"/>
    <p:sldId id="290" r:id="rId35"/>
    <p:sldId id="291" r:id="rId36"/>
    <p:sldId id="292" r:id="rId37"/>
    <p:sldId id="293" r:id="rId38"/>
    <p:sldId id="264" r:id="rId39"/>
    <p:sldId id="295" r:id="rId40"/>
    <p:sldId id="2147483580" r:id="rId41"/>
    <p:sldId id="265" r:id="rId42"/>
    <p:sldId id="2147483582" r:id="rId43"/>
    <p:sldId id="2145707450" r:id="rId44"/>
    <p:sldId id="2145707451" r:id="rId45"/>
    <p:sldId id="2145707452" r:id="rId46"/>
    <p:sldId id="2147483630" r:id="rId47"/>
    <p:sldId id="2147483613" r:id="rId48"/>
    <p:sldId id="2145707362" r:id="rId49"/>
    <p:sldId id="2145707369" r:id="rId50"/>
    <p:sldId id="2147483583" r:id="rId51"/>
    <p:sldId id="2147483614" r:id="rId52"/>
    <p:sldId id="2147483632" r:id="rId53"/>
    <p:sldId id="260" r:id="rId54"/>
    <p:sldId id="268" r:id="rId55"/>
    <p:sldId id="2147483611" r:id="rId56"/>
    <p:sldId id="259" r:id="rId57"/>
    <p:sldId id="262" r:id="rId58"/>
    <p:sldId id="274" r:id="rId59"/>
    <p:sldId id="272" r:id="rId60"/>
    <p:sldId id="2147483607" r:id="rId61"/>
    <p:sldId id="214748152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6C626D-A177-487A-A0FF-458E0D2ED553}">
          <p14:sldIdLst/>
        </p14:section>
        <p14:section name="Introduction" id="{64F45C14-4658-4967-9CFE-1031D5C7B48B}">
          <p14:sldIdLst>
            <p14:sldId id="2147483626"/>
            <p14:sldId id="2147476068"/>
            <p14:sldId id="2147483540"/>
            <p14:sldId id="2147483608"/>
            <p14:sldId id="2147473654"/>
          </p14:sldIdLst>
        </p14:section>
        <p14:section name="Streamlining referrals" id="{3606DFBA-EB2B-4214-B467-76A4EDE8BB3E}">
          <p14:sldIdLst>
            <p14:sldId id="261"/>
            <p14:sldId id="267"/>
            <p14:sldId id="275"/>
            <p14:sldId id="276"/>
            <p14:sldId id="277"/>
            <p14:sldId id="2147483627"/>
            <p14:sldId id="2147483647"/>
            <p14:sldId id="256"/>
            <p14:sldId id="2147483628"/>
            <p14:sldId id="257"/>
            <p14:sldId id="270"/>
          </p14:sldIdLst>
        </p14:section>
        <p14:section name="Access Record Structured" id="{F722D461-1929-4C78-96D3-8EC8E8F3DE18}">
          <p14:sldIdLst>
            <p14:sldId id="278"/>
            <p14:sldId id="279"/>
            <p14:sldId id="280"/>
            <p14:sldId id="281"/>
            <p14:sldId id="296"/>
            <p14:sldId id="258"/>
            <p14:sldId id="283"/>
            <p14:sldId id="284"/>
            <p14:sldId id="285"/>
            <p14:sldId id="286"/>
            <p14:sldId id="263"/>
            <p14:sldId id="288"/>
            <p14:sldId id="289"/>
            <p14:sldId id="290"/>
            <p14:sldId id="291"/>
            <p14:sldId id="292"/>
            <p14:sldId id="293"/>
            <p14:sldId id="264"/>
            <p14:sldId id="295"/>
          </p14:sldIdLst>
        </p14:section>
        <p14:section name="Updating the patient record" id="{29A0BA0E-7F98-47D0-AAFF-E8695C782ABC}">
          <p14:sldIdLst>
            <p14:sldId id="2147483580"/>
            <p14:sldId id="265"/>
            <p14:sldId id="2147483582"/>
            <p14:sldId id="2145707450"/>
            <p14:sldId id="2145707451"/>
            <p14:sldId id="2145707452"/>
            <p14:sldId id="2147483630"/>
            <p14:sldId id="2147483613"/>
            <p14:sldId id="2145707362"/>
            <p14:sldId id="2145707369"/>
            <p14:sldId id="2147483583"/>
            <p14:sldId id="2147483614"/>
            <p14:sldId id="2147483632"/>
            <p14:sldId id="260"/>
            <p14:sldId id="268"/>
            <p14:sldId id="2147483611"/>
            <p14:sldId id="259"/>
            <p14:sldId id="262"/>
            <p14:sldId id="274"/>
            <p14:sldId id="272"/>
            <p14:sldId id="2147483607"/>
            <p14:sldId id="21474815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44EE0C-077A-6B03-EDA9-0113CF6A4C2D}" name="COOPER-SODERBERG, Harriet (NHS SOUTH, CENTRAL AND WEST COMMISSIONING SUPPORT UNIT)" initials="CU" userId="S::harriet.cooper-soderberg@nhs.net::4becf2b9-817f-4602-baa3-0634cd129c97" providerId="AD"/>
  <p188:author id="{F065340D-B01E-C0C1-1BB6-C1A9A6829E0D}" name="ROKIB, Tahmina (NHS ENGLAND - X26)" initials="RX" userId="S::tahmina.rokib@nhs.net::10deefe0-91f2-4fd7-9bc1-5e73e77e25d3" providerId="AD"/>
  <p188:author id="{D96FD012-0FA3-C95E-31B6-F38CBC88C8ED}" name="WILLIAMS, Gary (NHS ENGLAND - X24)" initials="GW" userId="S::gary.williams3@nhs.net::735c8a45-c8d0-4906-9bfb-d3daae33f1fd" providerId="AD"/>
  <p188:author id="{0821B21F-53C8-5A0D-15C4-09C0235C11BF}" name="BRIERLEY, Sam (NHS SOUTH, CENTRAL AND WEST COMMISSIONING SUPPORT UNIT)" initials="BS(SCAWCSU" userId="S::sam.brierley@nhs.net::8178252e-9804-40e4-9bcd-3d4eb1903cfa" providerId="AD"/>
  <p188:author id="{9793D71F-D565-4DF8-3C19-24566A5CD7A6}" name="SIMMONDS, Eva (NHS ENGLAND - X26)" initials="SX" userId="S::eva.simmonds@nhs.net::d3ec3988-97ae-4bde-917d-392a0792fd9d" providerId="AD"/>
  <p188:author id="{78585F2A-9038-58E1-1A2C-7F1BA0642386}" name="DRISCOLL, Angela (NHS ENGLAND - X26)" initials="" userId="S::angela.driscoll1@nhs.net::d3d86e1c-70e9-457b-85ad-d062e2e7cd52" providerId="AD"/>
  <p188:author id="{7EF3BF31-6149-389C-A083-08476C0435E0}" name="Egan Maslin" initials="EM" userId="S::E.Maslin@england.nhs.uk::f8d63635-3aa3-43ce-b071-d6ba17b33d1a" providerId="AD"/>
  <p188:author id="{117C7432-0690-CFCF-A4FF-E4F6D18A7E39}" name="Jeremy Farrell SCW" initials="JPF" userId="Jeremy Farrell SCW" providerId="None"/>
  <p188:author id="{3CBE133E-3CF7-1FAB-4C74-99A2605E13B4}" name="RAYNER-OSBON, Sarah (NHS SOUTH, CENTRAL AND WEST COMMISSIONING SUPPORT UNIT)" initials="RU" userId="S::s.rayner-osbon@nhs.net::0f36084c-6605-433a-90c6-5b67ea3035f7" providerId="AD"/>
  <p188:author id="{E479FC40-754A-90B0-66D0-9D32BCDEF432}" name="PRATT, Susan (NHS SOUTH, CENTRAL AND WEST COMMISSIONING SUPPORT UNIT)" initials="SP" userId="S::susan.pratt3@nhs.net::b508d3ea-0740-495d-9d3d-a9078a54ba6d" providerId="AD"/>
  <p188:author id="{8ED68246-27C7-18AA-697B-9CABB4CA489E}" name="ORMAN, Brian (NHS SOUTH, CENTRAL AND WEST COMMISSIONING SUPPORT UNIT)" initials="BO" userId="S::brian.orman@nhs.net::ad033ed1-9cf4-4801-807d-1dce05be67fe" providerId="AD"/>
  <p188:author id="{C6EEB148-B482-AAF4-F570-8DBAA38FAF52}" name="AZIZ, Jamil (NHS ENGLAND - X26)" initials="AJ(EX" userId="S::jamil.aziz@nhs.net::e578ccfa-71c6-4b30-aaf4-012dc6b648f2" providerId="AD"/>
  <p188:author id="{27032B50-BDF2-64D1-19CB-98D3F8FAF7D8}" name="TAYLOR, Kate (NHS SOUTH, CENTRAL AND WEST COMMISSIONING SUPPORT UNIT)" initials="TK(SCAWCSU" userId="S::kate.taylor12@nhs.net::aa2406e8-4242-4326-92f7-745020fea818" providerId="AD"/>
  <p188:author id="{F6DEAE56-9CCF-1D7E-B3D0-7DAC3B8744DA}" name="MASLIN, Egan (NHS ENGLAND - X24)" initials="MX" userId="S::e.maslin@nhs.net::c252a6a5-468b-4b4a-8dd6-811fddd58527" providerId="AD"/>
  <p188:author id="{D44FDE5F-6D81-7089-6816-3BCE8BF34941}" name="Anne Wilson" initials="AW" userId="S::anne.wilson42@england.nhs.uk::50dd3262-8e1e-411b-801a-f9880b5443cd" providerId="AD"/>
  <p188:author id="{6CC1AF62-0292-534D-DBD0-F5DF55F6C00A}" name="Ursa Alad" initials="UA" userId="S::ursa.alad@england.nhs.uk::939dd2ff-208c-4a13-a697-edbce7eff2d3" providerId="AD"/>
  <p188:author id="{AE657568-0593-8305-E05A-C85E053A94D7}" name="Anne Morgan" initials="AM" userId="S::anne.morgan8_england.nhs.uk#ext#@nhs.onmicrosoft.com::c010ab1a-64ec-4a17-88a6-e39e774c94c2" providerId="AD"/>
  <p188:author id="{BF02A968-F400-DD5A-D349-6DB42603E703}" name="Charis Stacey" initials="CS" userId="S::charis.stacey@england.nhs.uk::c4b0c599-7152-48e1-a993-f082af097288" providerId="AD"/>
  <p188:author id="{A4DD608B-3BA3-03E7-E04F-93B64954C45D}" name="HEBDON, Rob (NHS ENGLAND - X24)" initials="" userId="S::rob.hebdon1@nhs.net::372b831f-9637-4103-933d-ffd9820198ef" providerId="AD"/>
  <p188:author id="{C8661691-0F0D-53FC-54A0-1FE6E8C521BC}" name="WILLIAMS, Damian (NHS ENGLAND – X24)" initials="WX" userId="S::damian.williams4_nhs.net#ext#@nhsengland.onmicrosoft.com::fc7bb0fb-c003-4271-8961-4ce35b69d2ee" providerId="AD"/>
  <p188:author id="{8EC93496-1BA9-5738-EF4E-F94D2CDD121F}" name="CONNELLY, Alex (NHS NORTH OF ENGLAND COMMISSIONING SUPPORT UNIT)" initials="CU" userId="S::alexconnelly_nhs.net#ext#@england.nhs.uk::2e991de0-f26b-4704-8e9c-09ce706e3bfc" providerId="AD"/>
  <p188:author id="{BDAA3B97-D624-2E9C-89B5-D4862E6A8F54}" name="WILLIAMS, Damian (NHS ENGLAND - X26)" initials="DW" userId="S::damian.williams4@nhs.net::276621c5-4ca0-4846-8633-7b7600377f50" providerId="AD"/>
  <p188:author id="{51A6E09F-27C7-FBF2-226B-E97CECB64AB5}" name="Pallavi Dawda" initials="PD" userId="S::p.dawda@england.nhs.uk::89de65ee-7c2e-4d9a-8839-8664ae660354" providerId="AD"/>
  <p188:author id="{4A37B6B4-1610-A7BC-3E78-B612574107C5}" name="BOWDEN, Louise (NHS SOUTH, CENTRAL AND WEST COMMISSIONING SUPPORT UNIT)" initials="BU" userId="S::louise.bowden5_nhs.net#ext#@nhsengland.onmicrosoft.com::4c180063-6a53-49d6-8b88-505a1e97b314" providerId="AD"/>
  <p188:author id="{2B7BC0BA-F3E4-959E-E914-857D52804400}" name="JARVIS, Myles (NHS ENGLAND - X24)" initials="MJ" userId="S::myles.jarvis@nhs.net::85ac75bb-9d29-4c99-b6da-06c0f91d07ef" providerId="AD"/>
  <p188:author id="{694403BC-955C-E859-8C03-2183A5E31111}" name="FARRELL, Jeremy (NHS SOUTH, CENTRAL AND WEST COMMISSIONING SUPPORT UNIT)" initials="FU" userId="S::jeremy.farrell@nhs.net::faec8bd0-eb5d-4b22-9a61-b8b8a5dd08df" providerId="AD"/>
  <p188:author id="{692412C0-59E9-D338-8841-BD7061B52D07}" name="TAYLOR, Kate (NHS SOUTH, CENTRAL AND WEST COMMISSIONING SUPPORT UNIT)" initials="TU" userId="S::kate.taylor12_nhs.net#ext#@nhsengland.onmicrosoft.com::54c5a857-570c-42cb-82df-345ec6f07955" providerId="AD"/>
  <p188:author id="{517209C4-33BC-6548-824E-098F92E1200C}" name="LOVE, Peter (NHS ENGLAND - X26)" initials="PL" userId="S::p.love@nhs.net::775e3648-30db-4eb3-bcc1-4063dfcd7e94" providerId="AD"/>
  <p188:author id="{33B1BDCB-0626-2006-1A53-72DF32EA0137}" name="ALAD, Ursa (NHS ENGLAND - X24)" initials="AX" userId="S::ursa.alad1@nhs.net::5b03fc55-5ca5-4226-adf1-443f871e9031" providerId="AD"/>
  <p188:author id="{A2988FD0-53F9-8D6D-32F3-81785BEABFCC}" name="BISHOP, Jessica (NHS SOUTH, CENTRAL AND WEST COMMISSIONING SUPPORT UNIT)" initials="JB" userId="S::jessica.bishop11@nhs.net::e016b227-f2ed-495c-8c3a-ce9015401853" providerId="AD"/>
  <p188:author id="{2AE40AD2-85B0-C921-648C-9A5D46746772}" name="ALAD, Ursa (NHS ENGLAND – X24)" initials="AX" userId="S::ursa.alad1_nhs.net#ext#@nhsengland.onmicrosoft.com::d8bbd751-fd82-41fc-851f-27526f586126" providerId="AD"/>
  <p188:author id="{E1CF84D3-C5ED-6052-5C35-945F93EB0B32}" name="STACEY, Charis (NHS ENGLAND - X24)" initials="CS" userId="S::charis.stacey@nhs.net::99377c6b-dc23-4362-be4b-3c366981f921" providerId="AD"/>
  <p188:author id="{832A8BD6-4630-D748-1D3D-C425B59E79FE}" name="ROKIB, Tahmina (NHS DIGITAL)" initials="RD" userId="S::tahmina.rokib_nhs.net#ext#@nhsengland.onmicrosoft.com::8eb2dd36-9c75-4370-ad4b-5392bd90b5e7" providerId="AD"/>
  <p188:author id="{2576DAE0-3C70-3B93-EF18-DB54F3A92BFF}" name="Rob Hebdon" initials="RH" userId="S::rob.hebdon1@england.nhs.uk::3bdf2354-f84e-4816-b67a-45e7020711b0" providerId="AD"/>
  <p188:author id="{4C1919E3-1C20-9CF1-CACE-202C5A6B91EF}" name="HOGHTON, Matt (NHS ENGLAND - X24)" initials="HX" userId="S::matt.hoghton2@nhs.net::045ffca9-7bca-4f74-9cb8-60e9359117ae" providerId="AD"/>
  <p188:author id="{F1CAA3E8-EA56-61E5-DCF9-90514E44AEC2}" name="Daniel Ah-Thion" initials="DA" userId="S::daniel.ah-thion@cpe.org.uk::d34e9db3-4ce5-4440-a69b-422d020d0d6e" providerId="AD"/>
  <p188:author id="{DEF686F3-DE30-87CD-6B25-083BB77B37C0}" name="BOWDEN, Louise (NHS SOUTH, CENTRAL AND WEST COMMISSIONING SUPPORT UNIT)" initials="LB" userId="S::louise.bowden5@nhs.net::152aaf0b-034c-4ea5-8889-f8496687ea06" providerId="AD"/>
  <p188:author id="{9F5AD3FA-C81A-417F-9091-CB1ADF7C08CD}" name="Anne Morgan" initials="AM" userId="S::anne.morgan8@england.nhs.uk::7d214d0e-f2ab-4b67-9da2-490006d959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A499"/>
    <a:srgbClr val="003087"/>
    <a:srgbClr val="000169"/>
    <a:srgbClr val="FF9E03"/>
    <a:srgbClr val="80D2CC"/>
    <a:srgbClr val="231F20"/>
    <a:srgbClr val="FF612B"/>
    <a:srgbClr val="78BE20"/>
    <a:srgbClr val="768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rvey" userId="b357c630882aac93" providerId="LiveId" clId="{526F9B67-1B32-4C21-8A58-3C03B0A20D48}"/>
    <pc:docChg chg="modSld">
      <pc:chgData name="jane harvey" userId="b357c630882aac93" providerId="LiveId" clId="{526F9B67-1B32-4C21-8A58-3C03B0A20D48}" dt="2025-06-26T13:57:29.968" v="0" actId="1076"/>
      <pc:docMkLst>
        <pc:docMk/>
      </pc:docMkLst>
      <pc:sldChg chg="modSp mod">
        <pc:chgData name="jane harvey" userId="b357c630882aac93" providerId="LiveId" clId="{526F9B67-1B32-4C21-8A58-3C03B0A20D48}" dt="2025-06-26T13:57:29.968" v="0" actId="1076"/>
        <pc:sldMkLst>
          <pc:docMk/>
          <pc:sldMk cId="1397472796" sldId="289"/>
        </pc:sldMkLst>
        <pc:spChg chg="mod">
          <ac:chgData name="jane harvey" userId="b357c630882aac93" providerId="LiveId" clId="{526F9B67-1B32-4C21-8A58-3C03B0A20D48}" dt="2025-06-26T13:57:29.968" v="0" actId="1076"/>
          <ac:spMkLst>
            <pc:docMk/>
            <pc:sldMk cId="1397472796" sldId="289"/>
            <ac:spMk id="7" creationId="{5DAA05EA-AFA4-586D-8D39-BB9B4D02F61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26/06/2025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D85CF-42D6-098D-CB87-FD3B4B915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0F28C-E4C7-875E-0794-E891C87EA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180B6-B934-9F90-BB73-E6B6D40A95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CA312D2-53BB-A1E1-A764-E72A02CBBD78}"/>
              </a:ext>
            </a:extLst>
          </p:cNvPr>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190080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5C5AB-AFD7-8186-F889-1BB3E3EE8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4028D-491F-A5BB-4C51-034CA3936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91F0-EC10-0798-F882-B2856049DD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528E16-E076-9151-3AD5-E2BCF6B8D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74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E1555-0DE7-F7A3-5048-F7F6FAAF2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6B1BB-DF80-1EB9-517C-8778C3A0E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842FE-168C-F73D-D001-58BE527112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82E86B-2A7C-DBFA-CD92-807A579076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68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4F533-123C-875E-A5AF-9800FE110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25408-8B90-B01C-668A-6C43813BC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8A141-220F-48EA-D2E7-82CCCE06695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5CBA6F3-D105-9151-BA16-AFDA91B0EE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638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6AA67-E091-267B-9890-398E51A60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3D2AA-C41F-F8C9-32FD-7C4D89421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EF046-7DC2-BED9-5CDA-46BA8F3B33D3}"/>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144BE6B9-37F7-A100-DEF1-5041CAA24715}"/>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152555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63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0FF76-53F6-1CA2-AFBF-9598B5F34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71532-8B04-DA2B-FE5D-09F3D39D1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2F546-7CF6-2508-0F8D-80F4EF340B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3AEF38-9FAC-4E0C-A57C-5AC3B0853C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47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57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1457068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BA615-2BF1-5158-1EAF-3893C52A1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30226-F853-7ACE-903E-E5C61D560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B0D29-1185-A765-C3BA-BF53010D9B9E}"/>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2D946A5A-CA19-7C4D-B620-E1AEA69F4F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87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58086-E015-C6A5-EB18-F24634A30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F1451-BA6A-B758-DB33-030BB2D32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896F5-2301-CB99-8A7F-37A9A223C6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387AF8-6BB4-C6B2-0180-6A4E678067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57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68BA78-D027-432E-BE72-1D1D780081BA}" type="slidenum">
              <a:rPr lang="en-GB" smtClean="0"/>
              <a:t>2</a:t>
            </a:fld>
            <a:endParaRPr lang="en-GB"/>
          </a:p>
        </p:txBody>
      </p:sp>
    </p:spTree>
    <p:extLst>
      <p:ext uri="{BB962C8B-B14F-4D97-AF65-F5344CB8AC3E}">
        <p14:creationId xmlns:p14="http://schemas.microsoft.com/office/powerpoint/2010/main" val="429312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5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7C17-02CE-29AB-0EA9-7AB7101A2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0E826-187F-3693-E02E-BF674CAFB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1865B-EA30-7B7E-E0D4-B7981F3742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0856D5-1A0E-F0F6-1A3A-D464BA7EA4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453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10B64-8C0D-F25F-7453-92BF5D3C9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70DF9-EEB6-65F5-43C5-800FDF349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36DC6-A302-EE53-3C62-D4EEF40D3C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7AD0EF-1B08-D43D-5E63-DFFC3AD55B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63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6F811-6A31-2563-BBDC-2A6D5E5D1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BCE27-6CBB-2032-E915-494381F92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09D6E-60E2-9817-8BE0-6D75901D60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1F14BEE-8AFE-B7D1-84EA-186FF2882A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092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0382B-33E5-4DDF-B14F-EA5BD56B6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C42A8-7D1B-45C5-A7F4-59254A6F5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3F044-AB70-05D7-D3C9-C455C13048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3490EF0-BC40-DDBF-E66B-89E5943040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890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1165F-A2B7-7F7E-80D4-26289B6CB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B2FD3-F934-CAE7-E537-373EBF24E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9B0F4-5893-FE55-C948-0DD8A920E6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59BCEF-3EDC-5A53-BCF4-44398D938A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920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8C7A9-72E9-F2B2-BC6A-47644E609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F08E9-A09C-44D3-0AAF-92E4070ED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43FF6-C442-5578-5EEA-E750B9DF24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9AC855-63CD-4F01-6483-F86E0120CF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0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B120-5DD4-120E-F74F-1E2C77B36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57E03-5ADB-DCF1-C9A5-996DA7D5E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935E4-4B1B-84DA-AA9E-20C48F4B31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8A1C407-DC48-814F-3793-4F0916D442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432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FEED0-06DA-6726-E434-008C13DB2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D6081-A6F6-B1CB-0DB1-CC0792591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45A57-D547-F5EC-B7CA-58B744A8A54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83E3602-3F67-EE50-0E72-96BEAF66C4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932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7F1C-F144-2D0F-E8C4-97FB24904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CC8B2-897E-68B4-FCC9-9062D8AA7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5631-4C8E-5C5B-0224-35DD15FC93C7}"/>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5DF76FAD-7904-E63F-A02E-9F6921F83F06}"/>
              </a:ext>
            </a:extLst>
          </p:cNvPr>
          <p:cNvSpPr>
            <a:spLocks noGrp="1"/>
          </p:cNvSpPr>
          <p:nvPr>
            <p:ph type="sldNum" sz="quarter" idx="5"/>
          </p:nvPr>
        </p:nvSpPr>
        <p:spPr/>
        <p:txBody>
          <a:bodyPr/>
          <a:lstStyle/>
          <a:p>
            <a:fld id="{9A4EC7EF-95E1-3D44-A982-BC7A3E9C617E}" type="slidenum">
              <a:rPr lang="en-GB" smtClean="0"/>
              <a:t>36</a:t>
            </a:fld>
            <a:endParaRPr lang="en-GB"/>
          </a:p>
        </p:txBody>
      </p:sp>
    </p:spTree>
    <p:extLst>
      <p:ext uri="{BB962C8B-B14F-4D97-AF65-F5344CB8AC3E}">
        <p14:creationId xmlns:p14="http://schemas.microsoft.com/office/powerpoint/2010/main" val="106794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620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7AE5A-0840-A118-2303-47A615F96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08332-4055-5737-4DA9-C1607F7B4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E7BEE-3773-3EFC-2F4E-B8FBA66F367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A7C500-9D9A-084E-D4A2-4004A8B8A9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855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38</a:t>
            </a:fld>
            <a:endParaRPr lang="en-GB"/>
          </a:p>
        </p:txBody>
      </p:sp>
    </p:spTree>
    <p:extLst>
      <p:ext uri="{BB962C8B-B14F-4D97-AF65-F5344CB8AC3E}">
        <p14:creationId xmlns:p14="http://schemas.microsoft.com/office/powerpoint/2010/main" val="2431692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39</a:t>
            </a:fld>
            <a:endParaRPr lang="en-GB"/>
          </a:p>
        </p:txBody>
      </p:sp>
    </p:spTree>
    <p:extLst>
      <p:ext uri="{BB962C8B-B14F-4D97-AF65-F5344CB8AC3E}">
        <p14:creationId xmlns:p14="http://schemas.microsoft.com/office/powerpoint/2010/main" val="117679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40</a:t>
            </a:fld>
            <a:endParaRPr lang="en-GB"/>
          </a:p>
        </p:txBody>
      </p:sp>
    </p:spTree>
    <p:extLst>
      <p:ext uri="{BB962C8B-B14F-4D97-AF65-F5344CB8AC3E}">
        <p14:creationId xmlns:p14="http://schemas.microsoft.com/office/powerpoint/2010/main" val="4099968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41</a:t>
            </a:fld>
            <a:endParaRPr lang="en-GB"/>
          </a:p>
        </p:txBody>
      </p:sp>
    </p:spTree>
    <p:extLst>
      <p:ext uri="{BB962C8B-B14F-4D97-AF65-F5344CB8AC3E}">
        <p14:creationId xmlns:p14="http://schemas.microsoft.com/office/powerpoint/2010/main" val="1327718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31C45-61AE-C939-EC77-292EED057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FDD91-491F-A83F-9B0F-865322C67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9F358-D7AF-8EB9-A80F-2912DF328A1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6C074A-19ED-63BF-11DD-BC6F72E7F580}"/>
              </a:ext>
            </a:extLst>
          </p:cNvPr>
          <p:cNvSpPr>
            <a:spLocks noGrp="1"/>
          </p:cNvSpPr>
          <p:nvPr>
            <p:ph type="sldNum" sz="quarter" idx="5"/>
          </p:nvPr>
        </p:nvSpPr>
        <p:spPr/>
        <p:txBody>
          <a:bodyPr/>
          <a:lstStyle/>
          <a:p>
            <a:fld id="{B168BA78-D027-432E-BE72-1D1D780081BA}" type="slidenum">
              <a:rPr lang="en-GB" smtClean="0"/>
              <a:t>43</a:t>
            </a:fld>
            <a:endParaRPr lang="en-GB"/>
          </a:p>
        </p:txBody>
      </p:sp>
    </p:spTree>
    <p:extLst>
      <p:ext uri="{BB962C8B-B14F-4D97-AF65-F5344CB8AC3E}">
        <p14:creationId xmlns:p14="http://schemas.microsoft.com/office/powerpoint/2010/main" val="3713467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68BA78-D027-432E-BE72-1D1D780081BA}" type="slidenum">
              <a:rPr lang="en-GB" smtClean="0"/>
              <a:t>44</a:t>
            </a:fld>
            <a:endParaRPr lang="en-GB"/>
          </a:p>
        </p:txBody>
      </p:sp>
    </p:spTree>
    <p:extLst>
      <p:ext uri="{BB962C8B-B14F-4D97-AF65-F5344CB8AC3E}">
        <p14:creationId xmlns:p14="http://schemas.microsoft.com/office/powerpoint/2010/main" val="3044735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68BA78-D027-432E-BE72-1D1D780081BA}" type="slidenum">
              <a:rPr lang="en-GB" smtClean="0"/>
              <a:t>45</a:t>
            </a:fld>
            <a:endParaRPr lang="en-GB"/>
          </a:p>
        </p:txBody>
      </p:sp>
    </p:spTree>
    <p:extLst>
      <p:ext uri="{BB962C8B-B14F-4D97-AF65-F5344CB8AC3E}">
        <p14:creationId xmlns:p14="http://schemas.microsoft.com/office/powerpoint/2010/main" val="1334556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65682-0E0F-284A-7FCA-5E0CB1A80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56204-8596-FB4E-E4F0-099C0DC5A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0255A-0872-FD35-B626-74F52BA3085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F3D354-ADF9-83AE-7080-65EE8305D9C4}"/>
              </a:ext>
            </a:extLst>
          </p:cNvPr>
          <p:cNvSpPr>
            <a:spLocks noGrp="1"/>
          </p:cNvSpPr>
          <p:nvPr>
            <p:ph type="sldNum" sz="quarter" idx="5"/>
          </p:nvPr>
        </p:nvSpPr>
        <p:spPr/>
        <p:txBody>
          <a:bodyPr/>
          <a:lstStyle/>
          <a:p>
            <a:fld id="{B168BA78-D027-432E-BE72-1D1D780081BA}" type="slidenum">
              <a:rPr lang="en-GB" smtClean="0"/>
              <a:t>46</a:t>
            </a:fld>
            <a:endParaRPr lang="en-GB"/>
          </a:p>
        </p:txBody>
      </p:sp>
    </p:spTree>
    <p:extLst>
      <p:ext uri="{BB962C8B-B14F-4D97-AF65-F5344CB8AC3E}">
        <p14:creationId xmlns:p14="http://schemas.microsoft.com/office/powerpoint/2010/main" val="1136641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E1196-3D52-4735-5F18-D2AE87BC6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08EF9-0E12-7B59-B745-B65FD33AF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CC88E-EAEB-284A-BE41-76741CF1F36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74DE64-EA34-07DF-98DD-64ED10DAA584}"/>
              </a:ext>
            </a:extLst>
          </p:cNvPr>
          <p:cNvSpPr>
            <a:spLocks noGrp="1"/>
          </p:cNvSpPr>
          <p:nvPr>
            <p:ph type="sldNum" sz="quarter" idx="5"/>
          </p:nvPr>
        </p:nvSpPr>
        <p:spPr/>
        <p:txBody>
          <a:bodyPr/>
          <a:lstStyle/>
          <a:p>
            <a:fld id="{B168BA78-D027-432E-BE72-1D1D780081BA}" type="slidenum">
              <a:rPr lang="en-GB" smtClean="0"/>
              <a:t>47</a:t>
            </a:fld>
            <a:endParaRPr lang="en-GB"/>
          </a:p>
        </p:txBody>
      </p:sp>
    </p:spTree>
    <p:extLst>
      <p:ext uri="{BB962C8B-B14F-4D97-AF65-F5344CB8AC3E}">
        <p14:creationId xmlns:p14="http://schemas.microsoft.com/office/powerpoint/2010/main" val="308914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C4718-E100-25A0-0A2F-A8807053F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5F5AF-70FA-1F91-8318-F745C446A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0E677-1510-32D7-C793-2E7865A006B4}"/>
              </a:ext>
            </a:extLst>
          </p:cNvPr>
          <p:cNvSpPr>
            <a:spLocks noGrp="1"/>
          </p:cNvSpPr>
          <p:nvPr>
            <p:ph type="body" idx="1"/>
          </p:nvPr>
        </p:nvSpPr>
        <p:spPr/>
        <p:txBody>
          <a:bodyPr/>
          <a:lstStyle/>
          <a:p>
            <a:pPr marL="0" indent="0">
              <a:buFont typeface="+mj-lt"/>
              <a:buNone/>
            </a:pPr>
            <a:endParaRPr lang="en-GB" sz="800">
              <a:ea typeface="Calibri" panose="020F0502020204030204"/>
              <a:cs typeface="Arial" panose="020B0604020202020204"/>
            </a:endParaRPr>
          </a:p>
        </p:txBody>
      </p:sp>
      <p:sp>
        <p:nvSpPr>
          <p:cNvPr id="4" name="Slide Number Placeholder 3">
            <a:extLst>
              <a:ext uri="{FF2B5EF4-FFF2-40B4-BE49-F238E27FC236}">
                <a16:creationId xmlns:a16="http://schemas.microsoft.com/office/drawing/2014/main" id="{5F664136-B5E2-C932-F0C2-C9FDE8D08C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999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AD2B3-2DDE-F318-4676-5B0BCF3FA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7165B-EE70-69C3-4BBA-0C2B89AA3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1ED5F-92EF-9B5D-FE80-F8458611CB4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1305DB9-1F00-6E21-B7FD-FCE93FFABCBC}"/>
              </a:ext>
            </a:extLst>
          </p:cNvPr>
          <p:cNvSpPr>
            <a:spLocks noGrp="1"/>
          </p:cNvSpPr>
          <p:nvPr>
            <p:ph type="sldNum" sz="quarter" idx="5"/>
          </p:nvPr>
        </p:nvSpPr>
        <p:spPr/>
        <p:txBody>
          <a:bodyPr/>
          <a:lstStyle/>
          <a:p>
            <a:fld id="{B168BA78-D027-432E-BE72-1D1D780081BA}" type="slidenum">
              <a:rPr lang="en-GB" smtClean="0"/>
              <a:t>49</a:t>
            </a:fld>
            <a:endParaRPr lang="en-GB"/>
          </a:p>
        </p:txBody>
      </p:sp>
    </p:spTree>
    <p:extLst>
      <p:ext uri="{BB962C8B-B14F-4D97-AF65-F5344CB8AC3E}">
        <p14:creationId xmlns:p14="http://schemas.microsoft.com/office/powerpoint/2010/main" val="1398799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7154-66D0-417D-12FA-E1722447B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A9A65-9199-9644-1E91-496C1AC5A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1DA66-B115-7960-7C58-39B62CF80F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CBA55E-8A05-CCF4-7691-B7627AA48364}"/>
              </a:ext>
            </a:extLst>
          </p:cNvPr>
          <p:cNvSpPr>
            <a:spLocks noGrp="1"/>
          </p:cNvSpPr>
          <p:nvPr>
            <p:ph type="sldNum" sz="quarter" idx="5"/>
          </p:nvPr>
        </p:nvSpPr>
        <p:spPr/>
        <p:txBody>
          <a:bodyPr/>
          <a:lstStyle/>
          <a:p>
            <a:fld id="{B168BA78-D027-432E-BE72-1D1D780081BA}" type="slidenum">
              <a:rPr lang="en-GB" smtClean="0"/>
              <a:t>50</a:t>
            </a:fld>
            <a:endParaRPr lang="en-GB"/>
          </a:p>
        </p:txBody>
      </p:sp>
    </p:spTree>
    <p:extLst>
      <p:ext uri="{BB962C8B-B14F-4D97-AF65-F5344CB8AC3E}">
        <p14:creationId xmlns:p14="http://schemas.microsoft.com/office/powerpoint/2010/main" val="1607563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93889-CBBF-4513-B60F-F29079A64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E3B10-3747-0017-D583-B78B3D519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F545F-850D-27DB-19B4-8798D6E416F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4713D8-D435-383B-9CB7-3FBFC41BE35B}"/>
              </a:ext>
            </a:extLst>
          </p:cNvPr>
          <p:cNvSpPr>
            <a:spLocks noGrp="1"/>
          </p:cNvSpPr>
          <p:nvPr>
            <p:ph type="sldNum" sz="quarter" idx="5"/>
          </p:nvPr>
        </p:nvSpPr>
        <p:spPr/>
        <p:txBody>
          <a:bodyPr/>
          <a:lstStyle/>
          <a:p>
            <a:fld id="{B168BA78-D027-432E-BE72-1D1D780081BA}" type="slidenum">
              <a:rPr lang="en-GB" smtClean="0"/>
              <a:t>51</a:t>
            </a:fld>
            <a:endParaRPr lang="en-GB"/>
          </a:p>
        </p:txBody>
      </p:sp>
    </p:spTree>
    <p:extLst>
      <p:ext uri="{BB962C8B-B14F-4D97-AF65-F5344CB8AC3E}">
        <p14:creationId xmlns:p14="http://schemas.microsoft.com/office/powerpoint/2010/main" val="717306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6F35-D963-9DE5-275D-DA2705223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0132F-A933-0DAB-9808-B90641E04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D87B6-7984-1A04-84BB-4F9D64A49B7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3C6E32-4A8B-024F-1DBD-3910F2F73E12}"/>
              </a:ext>
            </a:extLst>
          </p:cNvPr>
          <p:cNvSpPr>
            <a:spLocks noGrp="1"/>
          </p:cNvSpPr>
          <p:nvPr>
            <p:ph type="sldNum" sz="quarter" idx="5"/>
          </p:nvPr>
        </p:nvSpPr>
        <p:spPr/>
        <p:txBody>
          <a:bodyPr/>
          <a:lstStyle/>
          <a:p>
            <a:fld id="{B168BA78-D027-432E-BE72-1D1D780081BA}" type="slidenum">
              <a:rPr lang="en-GB" smtClean="0"/>
              <a:t>52</a:t>
            </a:fld>
            <a:endParaRPr lang="en-GB"/>
          </a:p>
        </p:txBody>
      </p:sp>
    </p:spTree>
    <p:extLst>
      <p:ext uri="{BB962C8B-B14F-4D97-AF65-F5344CB8AC3E}">
        <p14:creationId xmlns:p14="http://schemas.microsoft.com/office/powerpoint/2010/main" val="2640469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A11A1-A5BA-2188-9ED1-EBDEBD4C9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62230-4BFB-97D3-DF1F-1DB55E91E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CF107-F36C-1781-467D-20112A5E1F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8508AA-CF61-73BA-0D88-AA3500652127}"/>
              </a:ext>
            </a:extLst>
          </p:cNvPr>
          <p:cNvSpPr>
            <a:spLocks noGrp="1"/>
          </p:cNvSpPr>
          <p:nvPr>
            <p:ph type="sldNum" sz="quarter" idx="5"/>
          </p:nvPr>
        </p:nvSpPr>
        <p:spPr/>
        <p:txBody>
          <a:bodyPr/>
          <a:lstStyle/>
          <a:p>
            <a:fld id="{9A4EC7EF-95E1-3D44-A982-BC7A3E9C617E}" type="slidenum">
              <a:rPr lang="en-GB" smtClean="0"/>
              <a:t>53</a:t>
            </a:fld>
            <a:endParaRPr lang="en-GB"/>
          </a:p>
        </p:txBody>
      </p:sp>
    </p:spTree>
    <p:extLst>
      <p:ext uri="{BB962C8B-B14F-4D97-AF65-F5344CB8AC3E}">
        <p14:creationId xmlns:p14="http://schemas.microsoft.com/office/powerpoint/2010/main" val="541817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5086-328E-D3C3-238D-29A4290DA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C09A9-22C2-039C-67C5-761F1B65C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846FC-8D62-286E-D63E-D63102FBBDA6}"/>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93656BCB-03DA-986D-0BA8-11014A942027}"/>
              </a:ext>
            </a:extLst>
          </p:cNvPr>
          <p:cNvSpPr>
            <a:spLocks noGrp="1"/>
          </p:cNvSpPr>
          <p:nvPr>
            <p:ph type="sldNum" sz="quarter" idx="5"/>
          </p:nvPr>
        </p:nvSpPr>
        <p:spPr/>
        <p:txBody>
          <a:bodyPr/>
          <a:lstStyle/>
          <a:p>
            <a:fld id="{9A4EC7EF-95E1-3D44-A982-BC7A3E9C617E}" type="slidenum">
              <a:rPr lang="en-GB" smtClean="0"/>
              <a:t>54</a:t>
            </a:fld>
            <a:endParaRPr lang="en-GB"/>
          </a:p>
        </p:txBody>
      </p:sp>
    </p:spTree>
    <p:extLst>
      <p:ext uri="{BB962C8B-B14F-4D97-AF65-F5344CB8AC3E}">
        <p14:creationId xmlns:p14="http://schemas.microsoft.com/office/powerpoint/2010/main" val="724134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55</a:t>
            </a:fld>
            <a:endParaRPr lang="en-GB"/>
          </a:p>
        </p:txBody>
      </p:sp>
    </p:spTree>
    <p:extLst>
      <p:ext uri="{BB962C8B-B14F-4D97-AF65-F5344CB8AC3E}">
        <p14:creationId xmlns:p14="http://schemas.microsoft.com/office/powerpoint/2010/main" val="460970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E9A43-7253-0334-189B-E78FA97A3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3E51E-6E42-EEDA-DB52-34F7251A5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76213-CFCB-9B3B-A9A1-2894DA2F3997}"/>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B43D67A9-D2ED-AD3A-946E-9098D89CA4CF}"/>
              </a:ext>
            </a:extLst>
          </p:cNvPr>
          <p:cNvSpPr>
            <a:spLocks noGrp="1"/>
          </p:cNvSpPr>
          <p:nvPr>
            <p:ph type="sldNum" sz="quarter" idx="5"/>
          </p:nvPr>
        </p:nvSpPr>
        <p:spPr/>
        <p:txBody>
          <a:bodyPr/>
          <a:lstStyle/>
          <a:p>
            <a:fld id="{9A4EC7EF-95E1-3D44-A982-BC7A3E9C617E}" type="slidenum">
              <a:rPr lang="en-GB" smtClean="0"/>
              <a:t>56</a:t>
            </a:fld>
            <a:endParaRPr lang="en-GB"/>
          </a:p>
        </p:txBody>
      </p:sp>
    </p:spTree>
    <p:extLst>
      <p:ext uri="{BB962C8B-B14F-4D97-AF65-F5344CB8AC3E}">
        <p14:creationId xmlns:p14="http://schemas.microsoft.com/office/powerpoint/2010/main" val="3965287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57</a:t>
            </a:fld>
            <a:endParaRPr lang="en-GB"/>
          </a:p>
        </p:txBody>
      </p:sp>
    </p:spTree>
    <p:extLst>
      <p:ext uri="{BB962C8B-B14F-4D97-AF65-F5344CB8AC3E}">
        <p14:creationId xmlns:p14="http://schemas.microsoft.com/office/powerpoint/2010/main" val="18653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14755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FB0F7-868E-6967-5291-AD5014C67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5DB5C-3AB0-A338-1E42-DD80F87AA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705EF-D1B9-B960-DA55-C6589835AEC2}"/>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7AFFD76A-B20D-FFB4-1D76-E9E09419AAEC}"/>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191639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B84F-D9EB-CE7E-8C50-17A75032B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D4730-826C-FBC8-1861-D7C03DCF0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AAABF-2EBA-61AC-A3FD-EEF3C4A45F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CEE4AF-09E4-DDCA-C225-00C64A91EA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11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5838-9B1D-9E45-B5ED-AADFA2F18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2624C-7121-D077-CA29-6E7B1BB02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78DB4-4327-F72E-60D6-12FDD3CE35F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AA47AD-A1BE-15C1-8DEE-1F9B511E90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75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11032-1A0D-8B1F-847D-02BAB114A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33748-A692-CE38-C0DC-7F7356838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61BF2-37B9-5C70-A6E0-7F26FA0765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9D35ED-D7E0-5126-BE74-0F51585A7F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006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0.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20.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6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249394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294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217004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2210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0574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81055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54372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9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9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12766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55799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189235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315753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415281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222681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857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374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84782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4918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31019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76396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00254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0755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D0171E-E6AB-44D9-A8C3-646DC61BC35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5" name="Object 4" hidden="1">
                        <a:extLst>
                          <a:ext uri="{FF2B5EF4-FFF2-40B4-BE49-F238E27FC236}">
                            <a16:creationId xmlns:a16="http://schemas.microsoft.com/office/drawing/2014/main" id="{CDD0171E-E6AB-44D9-A8C3-646DC61BC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BFC95A-1653-F267-3012-FFF5F3D3231F}"/>
              </a:ext>
            </a:extLst>
          </p:cNvPr>
          <p:cNvSpPr>
            <a:spLocks noGrp="1"/>
          </p:cNvSpPr>
          <p:nvPr>
            <p:ph type="title"/>
          </p:nvPr>
        </p:nvSpPr>
        <p:spPr>
          <a:xfrm>
            <a:off x="457200" y="2230433"/>
            <a:ext cx="11277600" cy="758952"/>
          </a:xfrm>
        </p:spPr>
        <p:txBody>
          <a:bodyPr/>
          <a:lstStyle/>
          <a:p>
            <a:r>
              <a:rPr lang="en-US"/>
              <a:t>Click to edit Master title style</a:t>
            </a:r>
            <a:endParaRPr lang="en-GB"/>
          </a:p>
        </p:txBody>
      </p:sp>
    </p:spTree>
    <p:extLst>
      <p:ext uri="{BB962C8B-B14F-4D97-AF65-F5344CB8AC3E}">
        <p14:creationId xmlns:p14="http://schemas.microsoft.com/office/powerpoint/2010/main" val="2734027075"/>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D0171E-E6AB-44D9-A8C3-646DC61BC35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5" name="Object 4" hidden="1">
                        <a:extLst>
                          <a:ext uri="{FF2B5EF4-FFF2-40B4-BE49-F238E27FC236}">
                            <a16:creationId xmlns:a16="http://schemas.microsoft.com/office/drawing/2014/main" id="{CDD0171E-E6AB-44D9-A8C3-646DC61BC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BFC95A-1653-F267-3012-FFF5F3D3231F}"/>
              </a:ext>
            </a:extLst>
          </p:cNvPr>
          <p:cNvSpPr>
            <a:spLocks noGrp="1"/>
          </p:cNvSpPr>
          <p:nvPr>
            <p:ph type="title"/>
          </p:nvPr>
        </p:nvSpPr>
        <p:spPr>
          <a:xfrm>
            <a:off x="457200" y="2230433"/>
            <a:ext cx="11277600" cy="758952"/>
          </a:xfrm>
        </p:spPr>
        <p:txBody>
          <a:bodyPr/>
          <a:lstStyle/>
          <a:p>
            <a:r>
              <a:rPr lang="en-US"/>
              <a:t>Click to edit Master title style</a:t>
            </a:r>
            <a:endParaRPr lang="en-GB"/>
          </a:p>
        </p:txBody>
      </p:sp>
    </p:spTree>
    <p:extLst>
      <p:ext uri="{BB962C8B-B14F-4D97-AF65-F5344CB8AC3E}">
        <p14:creationId xmlns:p14="http://schemas.microsoft.com/office/powerpoint/2010/main" val="3118582563"/>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2.xml"/><Relationship Id="rId1" Type="http://schemas.openxmlformats.org/officeDocument/2006/relationships/slideLayout" Target="../slideLayouts/slideLayout76.x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26/06/2025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817" r:id="rId46"/>
    <p:sldLayoutId id="2147483785" r:id="rId47"/>
    <p:sldLayoutId id="2147483833" r:id="rId48"/>
    <p:sldLayoutId id="2147483834" r:id="rId49"/>
    <p:sldLayoutId id="2147483826" r:id="rId50"/>
    <p:sldLayoutId id="2147483931" r:id="rId51"/>
    <p:sldLayoutId id="2147483827" r:id="rId52"/>
    <p:sldLayoutId id="2147483818" r:id="rId53"/>
    <p:sldLayoutId id="2147483813" r:id="rId54"/>
    <p:sldLayoutId id="2147483814" r:id="rId55"/>
    <p:sldLayoutId id="2147483815" r:id="rId56"/>
    <p:sldLayoutId id="2147483719" r:id="rId57"/>
    <p:sldLayoutId id="2147483938" r:id="rId58"/>
    <p:sldLayoutId id="2147483939" r:id="rId59"/>
    <p:sldLayoutId id="2147483933" r:id="rId60"/>
    <p:sldLayoutId id="2147483824" r:id="rId61"/>
    <p:sldLayoutId id="2147483926" r:id="rId62"/>
    <p:sldLayoutId id="2147483927" r:id="rId63"/>
    <p:sldLayoutId id="2147483929" r:id="rId64"/>
    <p:sldLayoutId id="2147483928" r:id="rId65"/>
    <p:sldLayoutId id="2147483930" r:id="rId66"/>
    <p:sldLayoutId id="2147483924" r:id="rId67"/>
    <p:sldLayoutId id="2147483940" r:id="rId68"/>
    <p:sldLayoutId id="2147483934" r:id="rId69"/>
    <p:sldLayoutId id="2147483936" r:id="rId70"/>
    <p:sldLayoutId id="2147483937" r:id="rId71"/>
    <p:sldLayoutId id="2147483825" r:id="rId72"/>
    <p:sldLayoutId id="2147483935" r:id="rId73"/>
    <p:sldLayoutId id="2147483941" r:id="rId74"/>
    <p:sldLayoutId id="2147483942" r:id="rId7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3F985F7-F932-4420-8A28-CE3E0E547927}"/>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3F985F7-F932-4420-8A28-CE3E0E5479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457200" y="384048"/>
            <a:ext cx="11277600" cy="758952"/>
          </a:xfrm>
          <a:prstGeom prst="rect">
            <a:avLst/>
          </a:prstGeom>
        </p:spPr>
        <p:txBody>
          <a:bodyPr vert="horz" lIns="0" tIns="0" rIns="0" bIns="0" rtlCol="0" anchorCtr="0">
            <a:noAutofit/>
          </a:bodyPr>
          <a:lstStyle/>
          <a:p>
            <a:r>
              <a:rPr lang="en-US"/>
              <a:t>Click to edit Master title style</a:t>
            </a:r>
            <a:endParaRPr lang="en-GB"/>
          </a:p>
        </p:txBody>
      </p:sp>
      <p:sp>
        <p:nvSpPr>
          <p:cNvPr id="3" name="BodyText"/>
          <p:cNvSpPr>
            <a:spLocks noGrp="1"/>
          </p:cNvSpPr>
          <p:nvPr>
            <p:ph type="body" idx="1"/>
          </p:nvPr>
        </p:nvSpPr>
        <p:spPr>
          <a:xfrm>
            <a:off x="457200" y="1399032"/>
            <a:ext cx="11277600" cy="5001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hidden="1"/>
          <p:cNvSpPr>
            <a:spLocks noGrp="1"/>
          </p:cNvSpPr>
          <p:nvPr>
            <p:ph type="dt" sz="half" idx="2"/>
          </p:nvPr>
        </p:nvSpPr>
        <p:spPr>
          <a:xfrm>
            <a:off x="580573" y="6864350"/>
            <a:ext cx="399143" cy="98425"/>
          </a:xfrm>
          <a:prstGeom prst="rect">
            <a:avLst/>
          </a:prstGeom>
        </p:spPr>
        <p:txBody>
          <a:bodyPr vert="horz" lIns="0" tIns="0" rIns="0" bIns="0" rtlCol="0" anchor="ctr"/>
          <a:lstStyle>
            <a:lvl1pPr algn="l">
              <a:defRPr sz="300">
                <a:solidFill>
                  <a:schemeClr val="tx1"/>
                </a:solidFill>
              </a:defRPr>
            </a:lvl1pPr>
          </a:lstStyle>
          <a:p>
            <a:endParaRPr lang="en-GB"/>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r>
              <a:rPr lang="en-GB"/>
              <a:t>DRAFT: NOT FOR SHARING</a:t>
            </a:r>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a:p>
        </p:txBody>
      </p:sp>
      <p:sp>
        <p:nvSpPr>
          <p:cNvPr id="7" name="SlideNumber"/>
          <p:cNvSpPr txBox="1"/>
          <p:nvPr userDrawn="1"/>
        </p:nvSpPr>
        <p:spPr>
          <a:xfrm>
            <a:off x="11584118" y="6552456"/>
            <a:ext cx="150682" cy="153888"/>
          </a:xfrm>
          <a:prstGeom prst="rect">
            <a:avLst/>
          </a:prstGeom>
          <a:noFill/>
        </p:spPr>
        <p:txBody>
          <a:bodyPr wrap="none" lIns="0" tIns="0" rIns="0" bIns="0" rtlCol="0" anchor="ctr">
            <a:sp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370" rtl="0" eaLnBrk="1" fontAlgn="auto" latinLnBrk="0" hangingPunct="1">
                <a:lnSpc>
                  <a:spcPct val="100000"/>
                </a:lnSpc>
                <a:spcBef>
                  <a:spcPts val="0"/>
                </a:spcBef>
                <a:spcAft>
                  <a:spcPts val="0"/>
                </a:spcAft>
                <a:buClrTx/>
                <a:buSzTx/>
                <a:buFontTx/>
                <a:buNone/>
                <a:tabLst/>
                <a:defRPr/>
              </a:pPr>
              <a:t>‹#›</a:t>
            </a:fld>
            <a:endParaRPr lang="en-GB" sz="1000">
              <a:solidFill>
                <a:schemeClr val="tx1"/>
              </a:solidFill>
            </a:endParaRPr>
          </a:p>
        </p:txBody>
      </p:sp>
      <p:sp>
        <p:nvSpPr>
          <p:cNvPr id="12" name="Rectangle 11">
            <a:extLst>
              <a:ext uri="{FF2B5EF4-FFF2-40B4-BE49-F238E27FC236}">
                <a16:creationId xmlns:a16="http://schemas.microsoft.com/office/drawing/2014/main" id="{E857604D-E7A7-4BD6-9E95-F6FA4433C552}"/>
              </a:ext>
            </a:extLst>
          </p:cNvPr>
          <p:cNvSpPr/>
          <p:nvPr userDrawn="1"/>
        </p:nvSpPr>
        <p:spPr>
          <a:xfrm>
            <a:off x="-1" y="-1"/>
            <a:ext cx="85459" cy="6858001"/>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
        <p:nvSpPr>
          <p:cNvPr id="13" name="Rectangle 12">
            <a:extLst>
              <a:ext uri="{FF2B5EF4-FFF2-40B4-BE49-F238E27FC236}">
                <a16:creationId xmlns:a16="http://schemas.microsoft.com/office/drawing/2014/main" id="{C4DF2997-70AF-4AB4-BC8F-9556903B64AC}"/>
              </a:ext>
            </a:extLst>
          </p:cNvPr>
          <p:cNvSpPr/>
          <p:nvPr userDrawn="1"/>
        </p:nvSpPr>
        <p:spPr>
          <a:xfrm rot="16200000">
            <a:off x="6043812" y="-4443613"/>
            <a:ext cx="104376" cy="11277600"/>
          </a:xfrm>
          <a:prstGeom prst="rect">
            <a:avLst/>
          </a:prstGeom>
          <a:solidFill>
            <a:schemeClr val="accent4"/>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pic>
        <p:nvPicPr>
          <p:cNvPr id="11" name="Picture 10" descr="A picture containing clipart&#10;&#10;Description generated with very high confidence">
            <a:extLst>
              <a:ext uri="{FF2B5EF4-FFF2-40B4-BE49-F238E27FC236}">
                <a16:creationId xmlns:a16="http://schemas.microsoft.com/office/drawing/2014/main" id="{7A2F7A4F-74E8-B377-0F75-464FD974F0DB}"/>
              </a:ext>
            </a:extLst>
          </p:cNvPr>
          <p:cNvPicPr>
            <a:picLocks noChangeAspect="1"/>
          </p:cNvPicPr>
          <p:nvPr userDrawn="1"/>
        </p:nvPicPr>
        <p:blipFill>
          <a:blip r:embed="rId6"/>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1420184466"/>
      </p:ext>
    </p:extLst>
  </p:cSld>
  <p:clrMap bg1="lt1" tx1="dk1" bg2="lt2" tx2="dk2" accent1="accent1" accent2="accent2" accent3="accent3" accent4="accent4" accent5="accent5" accent6="accent6" hlink="hlink" folHlink="folHlink"/>
  <p:sldLayoutIdLst>
    <p:sldLayoutId id="2147483692" r:id="rId1"/>
  </p:sldLayoutIdLst>
  <p:hf sldNum="0" hdr="0" dt="0"/>
  <p:txStyles>
    <p:titleStyle>
      <a:lvl1pPr algn="l" defTabSz="914370" rtl="0" eaLnBrk="1" latinLnBrk="0" hangingPunct="1">
        <a:lnSpc>
          <a:spcPct val="90000"/>
        </a:lnSpc>
        <a:spcBef>
          <a:spcPct val="0"/>
        </a:spcBef>
        <a:buNone/>
        <a:defRPr sz="2600" b="1" kern="0" cap="none" baseline="0">
          <a:solidFill>
            <a:schemeClr val="accent2"/>
          </a:solidFill>
          <a:latin typeface="+mj-lt"/>
          <a:ea typeface="+mj-ea"/>
          <a:cs typeface="+mj-cs"/>
        </a:defRPr>
      </a:lvl1pPr>
    </p:titleStyle>
    <p:bodyStyle>
      <a:lvl1pPr marL="179994" indent="-179994" algn="l" defTabSz="914370" rtl="0" eaLnBrk="1" latinLnBrk="0" hangingPunct="1">
        <a:spcBef>
          <a:spcPts val="600"/>
        </a:spcBef>
        <a:buClr>
          <a:schemeClr val="accent2"/>
        </a:buClr>
        <a:buFont typeface="Wingdings" panose="05000000000000000000" pitchFamily="2" charset="2"/>
        <a:buChar char="§"/>
        <a:defRPr sz="1400" kern="0">
          <a:solidFill>
            <a:schemeClr val="tx1"/>
          </a:solidFill>
          <a:latin typeface="+mn-lt"/>
          <a:ea typeface="+mn-ea"/>
          <a:cs typeface="+mn-cs"/>
        </a:defRPr>
      </a:lvl1pPr>
      <a:lvl2pPr marL="359988" indent="-179994" algn="l" defTabSz="914370" rtl="0" eaLnBrk="1" latinLnBrk="0" hangingPunct="1">
        <a:spcBef>
          <a:spcPts val="300"/>
        </a:spcBef>
        <a:buClr>
          <a:schemeClr val="accent6"/>
        </a:buClr>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370" rtl="0" eaLnBrk="1" latinLnBrk="0" hangingPunct="1">
        <a:defRPr sz="1200" kern="0">
          <a:solidFill>
            <a:schemeClr val="tx1"/>
          </a:solidFill>
          <a:latin typeface="+mn-lt"/>
          <a:ea typeface="+mn-ea"/>
          <a:cs typeface="+mn-cs"/>
        </a:defRPr>
      </a:lvl1pPr>
      <a:lvl2pPr marL="179994" algn="l" defTabSz="914370" rtl="0" eaLnBrk="1" latinLnBrk="0" hangingPunct="1">
        <a:defRPr sz="1200" kern="0">
          <a:solidFill>
            <a:schemeClr val="tx1"/>
          </a:solidFill>
          <a:latin typeface="+mn-lt"/>
          <a:ea typeface="+mn-ea"/>
          <a:cs typeface="+mn-cs"/>
        </a:defRPr>
      </a:lvl2pPr>
      <a:lvl3pPr marL="359988" algn="l" defTabSz="914370" rtl="0" eaLnBrk="1" latinLnBrk="0" hangingPunct="1">
        <a:defRPr sz="1200" kern="0">
          <a:solidFill>
            <a:schemeClr val="tx1"/>
          </a:solidFill>
          <a:latin typeface="+mn-lt"/>
          <a:ea typeface="+mn-ea"/>
          <a:cs typeface="+mn-cs"/>
        </a:defRPr>
      </a:lvl3pPr>
      <a:lvl4pPr marL="539982" algn="l" defTabSz="914370" rtl="0" eaLnBrk="1" latinLnBrk="0" hangingPunct="1">
        <a:defRPr sz="1200" kern="0">
          <a:solidFill>
            <a:schemeClr val="tx1"/>
          </a:solidFill>
          <a:latin typeface="+mn-lt"/>
          <a:ea typeface="+mn-ea"/>
          <a:cs typeface="+mn-cs"/>
        </a:defRPr>
      </a:lvl4pPr>
      <a:lvl5pPr marL="719977" algn="l" defTabSz="914370" rtl="0" eaLnBrk="1" latinLnBrk="0" hangingPunct="1">
        <a:defRPr sz="1200" kern="0">
          <a:solidFill>
            <a:schemeClr val="tx1"/>
          </a:solidFill>
          <a:latin typeface="+mn-lt"/>
          <a:ea typeface="+mn-ea"/>
          <a:cs typeface="+mn-cs"/>
        </a:defRPr>
      </a:lvl5pPr>
      <a:lvl6pPr marL="899971" algn="l" defTabSz="914370" rtl="0" eaLnBrk="1" latinLnBrk="0" hangingPunct="1">
        <a:defRPr sz="1200" kern="0">
          <a:solidFill>
            <a:schemeClr val="tx1"/>
          </a:solidFill>
          <a:latin typeface="+mn-lt"/>
          <a:ea typeface="+mn-ea"/>
          <a:cs typeface="+mn-cs"/>
        </a:defRPr>
      </a:lvl6pPr>
      <a:lvl7pPr marL="1079965" algn="l" defTabSz="914370" rtl="0" eaLnBrk="1" latinLnBrk="0" hangingPunct="1">
        <a:defRPr sz="1200" kern="0">
          <a:solidFill>
            <a:schemeClr val="tx1"/>
          </a:solidFill>
          <a:latin typeface="+mn-lt"/>
          <a:ea typeface="+mn-ea"/>
          <a:cs typeface="+mn-cs"/>
        </a:defRPr>
      </a:lvl7pPr>
      <a:lvl8pPr marL="1259959" algn="l" defTabSz="914370" rtl="0" eaLnBrk="1" latinLnBrk="0" hangingPunct="1">
        <a:defRPr sz="1200" kern="0">
          <a:solidFill>
            <a:schemeClr val="tx1"/>
          </a:solidFill>
          <a:latin typeface="+mn-lt"/>
          <a:ea typeface="+mn-ea"/>
          <a:cs typeface="+mn-cs"/>
        </a:defRPr>
      </a:lvl8pPr>
      <a:lvl9pPr marL="1439953" algn="l" defTabSz="91437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3" pos="288">
          <p15:clr>
            <a:srgbClr val="F26B43"/>
          </p15:clr>
        </p15:guide>
        <p15:guide id="4" pos="7392">
          <p15:clr>
            <a:srgbClr val="F26B43"/>
          </p15:clr>
        </p15:guide>
        <p15:guide id="6"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74.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8.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7.png"/><Relationship Id="rId5" Type="http://schemas.openxmlformats.org/officeDocument/2006/relationships/hyperlink" Target="https://digital.nhs.uk/services/directory-of-services-dos" TargetMode="External"/><Relationship Id="rId4" Type="http://schemas.openxmlformats.org/officeDocument/2006/relationships/image" Target="../media/image86.svg"/></Relationships>
</file>

<file path=ppt/slides/_rels/slide16.xml.rels><?xml version="1.0" encoding="UTF-8" standalone="yes"?>
<Relationships xmlns="http://schemas.openxmlformats.org/package/2006/relationships"><Relationship Id="rId3" Type="http://schemas.openxmlformats.org/officeDocument/2006/relationships/image" Target="../media/image90.svg"/><Relationship Id="rId7" Type="http://schemas.openxmlformats.org/officeDocument/2006/relationships/image" Target="../media/image94.svg"/><Relationship Id="rId2" Type="http://schemas.openxmlformats.org/officeDocument/2006/relationships/image" Target="../media/image89.png"/><Relationship Id="rId1" Type="http://schemas.openxmlformats.org/officeDocument/2006/relationships/slideLayout" Target="../slideLayouts/slideLayout74.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digital.nhs.uk/services/care-identity-service/applications-and-services/cis2-authentication" TargetMode="External"/><Relationship Id="rId3" Type="http://schemas.openxmlformats.org/officeDocument/2006/relationships/image" Target="../media/image48.png"/><Relationship Id="rId7" Type="http://schemas.openxmlformats.org/officeDocument/2006/relationships/image" Target="../media/image97.png"/><Relationship Id="rId2" Type="http://schemas.openxmlformats.org/officeDocument/2006/relationships/notesSlide" Target="../notesSlides/notesSlide14.xml"/><Relationship Id="rId1" Type="http://schemas.openxmlformats.org/officeDocument/2006/relationships/slideLayout" Target="../slideLayouts/slideLayout74.xml"/><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49.svg"/></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www.england.nhs.uk/wp-content/uploads/2023/11/PRN00936-i-Community-pharmacy-advanced-service-specification-NHS-pharmacy-first-service-November-2023.pdf" TargetMode="External"/><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hyperlink" Target="https://digital.nhs.uk/services/gp-connect/gp-connect-in-your-organisation/gp-connect-access-record" TargetMode="External"/><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42.xml"/><Relationship Id="rId3" Type="http://schemas.openxmlformats.org/officeDocument/2006/relationships/image" Target="../media/image23.jpeg"/><Relationship Id="rId7" Type="http://schemas.openxmlformats.org/officeDocument/2006/relationships/slide" Target="slide14.xml"/><Relationship Id="rId12" Type="http://schemas.openxmlformats.org/officeDocument/2006/relationships/slide" Target="slide36.xml"/><Relationship Id="rId2" Type="http://schemas.openxmlformats.org/officeDocument/2006/relationships/notesSlide" Target="../notesSlides/notesSlide2.xml"/><Relationship Id="rId16" Type="http://schemas.openxmlformats.org/officeDocument/2006/relationships/slide" Target="slide56.xml"/><Relationship Id="rId1" Type="http://schemas.openxmlformats.org/officeDocument/2006/relationships/slideLayout" Target="../slideLayouts/slideLayout61.xml"/><Relationship Id="rId6" Type="http://schemas.openxmlformats.org/officeDocument/2006/relationships/slide" Target="slide11.xml"/><Relationship Id="rId11" Type="http://schemas.openxmlformats.org/officeDocument/2006/relationships/slide" Target="slide31.xml"/><Relationship Id="rId5" Type="http://schemas.openxmlformats.org/officeDocument/2006/relationships/slide" Target="slide6.xml"/><Relationship Id="rId15" Type="http://schemas.openxmlformats.org/officeDocument/2006/relationships/slide" Target="slide54.xml"/><Relationship Id="rId10"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22.xml"/><Relationship Id="rId14" Type="http://schemas.openxmlformats.org/officeDocument/2006/relationships/slide" Target="slide48.xml"/></Relationships>
</file>

<file path=ppt/slides/_rels/slide20.xml.rels><?xml version="1.0" encoding="UTF-8" standalone="yes"?>
<Relationships xmlns="http://schemas.openxmlformats.org/package/2006/relationships"><Relationship Id="rId3" Type="http://schemas.openxmlformats.org/officeDocument/2006/relationships/hyperlink" Target="https://digital.nhs.uk/services/summary-care-records-scr" TargetMode="External"/><Relationship Id="rId2" Type="http://schemas.openxmlformats.org/officeDocument/2006/relationships/notesSlide" Target="../notesSlides/notesSlide16.xml"/><Relationship Id="rId1" Type="http://schemas.openxmlformats.org/officeDocument/2006/relationships/slideLayout" Target="../slideLayouts/slideLayout74.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hyperlink" Target="https://digital.nhs.uk/services/national-care-records-servic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00.png"/><Relationship Id="rId7" Type="http://schemas.openxmlformats.org/officeDocument/2006/relationships/image" Target="../media/image90.svg"/><Relationship Id="rId2" Type="http://schemas.openxmlformats.org/officeDocument/2006/relationships/notesSlide" Target="../notesSlides/notesSlide17.xml"/><Relationship Id="rId1" Type="http://schemas.openxmlformats.org/officeDocument/2006/relationships/slideLayout" Target="../slideLayouts/slideLayout74.xml"/><Relationship Id="rId6" Type="http://schemas.openxmlformats.org/officeDocument/2006/relationships/image" Target="../media/image89.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9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apply.ndsp.gpconnect.nhs.uk/DSA"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04.svg"/><Relationship Id="rId4" Type="http://schemas.openxmlformats.org/officeDocument/2006/relationships/image" Target="../media/image103.png"/></Relationships>
</file>

<file path=ppt/slides/_rels/slide24.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hyperlink" Target="https://apply.ndsp.gpconnect.nhs.uk/DSA" TargetMode="External"/><Relationship Id="rId7"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dsptoolkit.nhs.uk/OrganisationSearch" TargetMode="External"/><Relationship Id="rId11" Type="http://schemas.openxmlformats.org/officeDocument/2006/relationships/image" Target="../media/image45.svg"/><Relationship Id="rId5" Type="http://schemas.openxmlformats.org/officeDocument/2006/relationships/hyperlink" Target="https://apply.ndsp.gpconnect.nhs.uk/" TargetMode="External"/><Relationship Id="rId10" Type="http://schemas.openxmlformats.org/officeDocument/2006/relationships/image" Target="../media/image44.png"/><Relationship Id="rId4" Type="http://schemas.openxmlformats.org/officeDocument/2006/relationships/hyperlink" Target="https://transparency.ndsp.gpconnect.nhs.uk/Name" TargetMode="External"/><Relationship Id="rId9" Type="http://schemas.openxmlformats.org/officeDocument/2006/relationships/hyperlink" Target="https://digital.nhs.uk/services/gp-connect/national-data-sharing-arrangement-for-gp-connec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hyperlink" Target="https://digital.nhs.uk/services/gp-connect/gp-connect-in-your-organisation/gp-connect-access-record" TargetMode="External"/><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hyperlink" Target="https://www.england.nhs.uk/long-read/changes-to-the-gp-contract-in-2025-26/" TargetMode="External"/><Relationship Id="rId7" Type="http://schemas.openxmlformats.org/officeDocument/2006/relationships/image" Target="../media/image110.svg"/><Relationship Id="rId2" Type="http://schemas.openxmlformats.org/officeDocument/2006/relationships/notesSlide" Target="../notesSlides/notesSlide22.xml"/><Relationship Id="rId1" Type="http://schemas.openxmlformats.org/officeDocument/2006/relationships/slideLayout" Target="../slideLayouts/slideLayout74.xml"/><Relationship Id="rId6" Type="http://schemas.openxmlformats.org/officeDocument/2006/relationships/image" Target="../media/image109.png"/><Relationship Id="rId5" Type="http://schemas.openxmlformats.org/officeDocument/2006/relationships/image" Target="../media/image108.svg"/><Relationship Id="rId4" Type="http://schemas.openxmlformats.org/officeDocument/2006/relationships/image" Target="../media/image107.png"/><Relationship Id="rId9" Type="http://schemas.openxmlformats.org/officeDocument/2006/relationships/image" Target="../media/image112.svg"/></Relationships>
</file>

<file path=ppt/slides/_rels/slide28.xml.rels><?xml version="1.0" encoding="UTF-8" standalone="yes"?>
<Relationships xmlns="http://schemas.openxmlformats.org/package/2006/relationships"><Relationship Id="rId8" Type="http://schemas.openxmlformats.org/officeDocument/2006/relationships/image" Target="../media/image116.svg"/><Relationship Id="rId3" Type="http://schemas.openxmlformats.org/officeDocument/2006/relationships/image" Target="../media/image113.png"/><Relationship Id="rId7" Type="http://schemas.openxmlformats.org/officeDocument/2006/relationships/image" Target="../media/image115.png"/><Relationship Id="rId12" Type="http://schemas.openxmlformats.org/officeDocument/2006/relationships/image" Target="../media/image118.sv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49.svg"/><Relationship Id="rId11" Type="http://schemas.openxmlformats.org/officeDocument/2006/relationships/image" Target="../media/image117.png"/><Relationship Id="rId5" Type="http://schemas.openxmlformats.org/officeDocument/2006/relationships/image" Target="../media/image48.png"/><Relationship Id="rId10" Type="http://schemas.openxmlformats.org/officeDocument/2006/relationships/image" Target="../media/image47.svg"/><Relationship Id="rId4" Type="http://schemas.openxmlformats.org/officeDocument/2006/relationships/image" Target="../media/image114.sv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4.xml"/><Relationship Id="rId1" Type="http://schemas.openxmlformats.org/officeDocument/2006/relationships/slideLayout" Target="../slideLayouts/slideLayout74.xml"/><Relationship Id="rId6" Type="http://schemas.openxmlformats.org/officeDocument/2006/relationships/image" Target="../media/image122.png"/><Relationship Id="rId5" Type="http://schemas.openxmlformats.org/officeDocument/2006/relationships/image" Target="../media/image121.svg"/><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8" Type="http://schemas.openxmlformats.org/officeDocument/2006/relationships/hyperlink" Target="https://www.emishealth.com/emis-web" TargetMode="External"/><Relationship Id="rId3" Type="http://schemas.openxmlformats.org/officeDocument/2006/relationships/image" Target="../media/image119.jpeg"/><Relationship Id="rId7" Type="http://schemas.openxmlformats.org/officeDocument/2006/relationships/hyperlink" Target="https://tpp-uk.com/" TargetMode="External"/><Relationship Id="rId2" Type="http://schemas.openxmlformats.org/officeDocument/2006/relationships/notesSlide" Target="../notesSlides/notesSlide25.xml"/><Relationship Id="rId1" Type="http://schemas.openxmlformats.org/officeDocument/2006/relationships/slideLayout" Target="../slideLayouts/slideLayout7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2.svg"/><Relationship Id="rId2" Type="http://schemas.openxmlformats.org/officeDocument/2006/relationships/notesSlide" Target="../notesSlides/notesSlide26.xml"/><Relationship Id="rId1" Type="http://schemas.openxmlformats.org/officeDocument/2006/relationships/slideLayout" Target="../slideLayouts/slideLayout74.xml"/><Relationship Id="rId6" Type="http://schemas.openxmlformats.org/officeDocument/2006/relationships/image" Target="../media/image128.svg"/><Relationship Id="rId11" Type="http://schemas.openxmlformats.org/officeDocument/2006/relationships/image" Target="../media/image131.png"/><Relationship Id="rId5" Type="http://schemas.openxmlformats.org/officeDocument/2006/relationships/image" Target="../media/image127.png"/><Relationship Id="rId10" Type="http://schemas.openxmlformats.org/officeDocument/2006/relationships/image" Target="../media/image51.svg"/><Relationship Id="rId4" Type="http://schemas.openxmlformats.org/officeDocument/2006/relationships/image" Target="../media/image126.sv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15.png"/><Relationship Id="rId7" Type="http://schemas.openxmlformats.org/officeDocument/2006/relationships/image" Target="../media/image46.png"/><Relationship Id="rId12" Type="http://schemas.openxmlformats.org/officeDocument/2006/relationships/image" Target="../media/image114.sv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118.svg"/><Relationship Id="rId11" Type="http://schemas.openxmlformats.org/officeDocument/2006/relationships/image" Target="../media/image113.png"/><Relationship Id="rId5" Type="http://schemas.openxmlformats.org/officeDocument/2006/relationships/image" Target="../media/image117.png"/><Relationship Id="rId10" Type="http://schemas.openxmlformats.org/officeDocument/2006/relationships/image" Target="../media/image49.svg"/><Relationship Id="rId4" Type="http://schemas.openxmlformats.org/officeDocument/2006/relationships/image" Target="../media/image116.svg"/><Relationship Id="rId9"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hyperlink" Target="https://www.england.nhs.uk/long-read/changes-to-the-gp-contract-in-2025-26/" TargetMode="External"/><Relationship Id="rId7" Type="http://schemas.openxmlformats.org/officeDocument/2006/relationships/image" Target="../media/image136.svg"/><Relationship Id="rId2" Type="http://schemas.openxmlformats.org/officeDocument/2006/relationships/notesSlide" Target="../notesSlides/notesSlide28.xml"/><Relationship Id="rId1" Type="http://schemas.openxmlformats.org/officeDocument/2006/relationships/slideLayout" Target="../slideLayouts/slideLayout74.xml"/><Relationship Id="rId6" Type="http://schemas.openxmlformats.org/officeDocument/2006/relationships/image" Target="../media/image135.png"/><Relationship Id="rId5" Type="http://schemas.openxmlformats.org/officeDocument/2006/relationships/image" Target="../media/image134.svg"/><Relationship Id="rId4" Type="http://schemas.openxmlformats.org/officeDocument/2006/relationships/image" Target="../media/image133.png"/><Relationship Id="rId9" Type="http://schemas.openxmlformats.org/officeDocument/2006/relationships/image" Target="../media/image138.svg"/></Relationships>
</file>

<file path=ppt/slides/_rels/slide35.xml.rels><?xml version="1.0" encoding="UTF-8" standalone="yes"?>
<Relationships xmlns="http://schemas.openxmlformats.org/package/2006/relationships"><Relationship Id="rId8" Type="http://schemas.openxmlformats.org/officeDocument/2006/relationships/hyperlink" Target="https://help.cegedim-healthcare.co.uk/Pharmacy_Services/Content/Releases/Pharmacy_Services_Release_v9.1.htm" TargetMode="External"/><Relationship Id="rId3" Type="http://schemas.openxmlformats.org/officeDocument/2006/relationships/image" Target="../media/image140.png"/><Relationship Id="rId7" Type="http://schemas.openxmlformats.org/officeDocument/2006/relationships/image" Target="../media/image45.svg"/><Relationship Id="rId2" Type="http://schemas.openxmlformats.org/officeDocument/2006/relationships/image" Target="../media/image139.png"/><Relationship Id="rId1" Type="http://schemas.openxmlformats.org/officeDocument/2006/relationships/slideLayout" Target="../slideLayouts/slideLayout74.xml"/><Relationship Id="rId6" Type="http://schemas.openxmlformats.org/officeDocument/2006/relationships/image" Target="../media/image44.png"/><Relationship Id="rId5" Type="http://schemas.openxmlformats.org/officeDocument/2006/relationships/image" Target="../media/image142.png"/><Relationship Id="rId4" Type="http://schemas.openxmlformats.org/officeDocument/2006/relationships/image" Target="../media/image1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hyperlink" Target="https://digital.nhs.uk/services/gp-connect/gp-connect-in-your-organisation/gp-connect-update-record"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4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2.xml"/><Relationship Id="rId1" Type="http://schemas.openxmlformats.org/officeDocument/2006/relationships/slideLayout" Target="../slideLayouts/slideLayout74.xml"/><Relationship Id="rId4" Type="http://schemas.openxmlformats.org/officeDocument/2006/relationships/image" Target="../media/image144.sv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4.xml"/><Relationship Id="rId6" Type="http://schemas.openxmlformats.org/officeDocument/2006/relationships/image" Target="../media/image146.svg"/><Relationship Id="rId5" Type="http://schemas.openxmlformats.org/officeDocument/2006/relationships/image" Target="../media/image145.png"/><Relationship Id="rId4" Type="http://schemas.openxmlformats.org/officeDocument/2006/relationships/image" Target="../media/image49.svg"/></Relationships>
</file>

<file path=ppt/slides/_rels/slide4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4.xml"/><Relationship Id="rId1" Type="http://schemas.openxmlformats.org/officeDocument/2006/relationships/slideLayout" Target="../slideLayouts/slideLayout74.xml"/><Relationship Id="rId4" Type="http://schemas.openxmlformats.org/officeDocument/2006/relationships/image" Target="../media/image148.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8" Type="http://schemas.openxmlformats.org/officeDocument/2006/relationships/image" Target="../media/image154.sv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56.svg"/><Relationship Id="rId2" Type="http://schemas.openxmlformats.org/officeDocument/2006/relationships/notesSlide" Target="../notesSlides/notesSlide35.xml"/><Relationship Id="rId1" Type="http://schemas.openxmlformats.org/officeDocument/2006/relationships/slideLayout" Target="../slideLayouts/slideLayout50.xml"/><Relationship Id="rId6" Type="http://schemas.openxmlformats.org/officeDocument/2006/relationships/image" Target="../media/image152.svg"/><Relationship Id="rId11" Type="http://schemas.openxmlformats.org/officeDocument/2006/relationships/image" Target="../media/image155.png"/><Relationship Id="rId5" Type="http://schemas.openxmlformats.org/officeDocument/2006/relationships/image" Target="../media/image151.png"/><Relationship Id="rId10" Type="http://schemas.openxmlformats.org/officeDocument/2006/relationships/image" Target="../media/image101.png"/><Relationship Id="rId4" Type="http://schemas.openxmlformats.org/officeDocument/2006/relationships/image" Target="../media/image150.svg"/><Relationship Id="rId9" Type="http://schemas.openxmlformats.org/officeDocument/2006/relationships/image" Target="../media/image102.png"/></Relationships>
</file>

<file path=ppt/slides/_rels/slide44.xml.rels><?xml version="1.0" encoding="UTF-8" standalone="yes"?>
<Relationships xmlns="http://schemas.openxmlformats.org/package/2006/relationships"><Relationship Id="rId8" Type="http://schemas.openxmlformats.org/officeDocument/2006/relationships/image" Target="../media/image162.svg"/><Relationship Id="rId13" Type="http://schemas.openxmlformats.org/officeDocument/2006/relationships/image" Target="../media/image167.png"/><Relationship Id="rId18" Type="http://schemas.openxmlformats.org/officeDocument/2006/relationships/image" Target="../media/image172.svg"/><Relationship Id="rId26" Type="http://schemas.openxmlformats.org/officeDocument/2006/relationships/image" Target="../media/image180.svg"/><Relationship Id="rId3" Type="http://schemas.openxmlformats.org/officeDocument/2006/relationships/image" Target="../media/image157.png"/><Relationship Id="rId21" Type="http://schemas.openxmlformats.org/officeDocument/2006/relationships/image" Target="../media/image175.png"/><Relationship Id="rId7" Type="http://schemas.openxmlformats.org/officeDocument/2006/relationships/image" Target="../media/image161.png"/><Relationship Id="rId12" Type="http://schemas.openxmlformats.org/officeDocument/2006/relationships/image" Target="../media/image166.svg"/><Relationship Id="rId17" Type="http://schemas.openxmlformats.org/officeDocument/2006/relationships/image" Target="../media/image171.png"/><Relationship Id="rId25" Type="http://schemas.openxmlformats.org/officeDocument/2006/relationships/image" Target="../media/image179.png"/><Relationship Id="rId2" Type="http://schemas.openxmlformats.org/officeDocument/2006/relationships/notesSlide" Target="../notesSlides/notesSlide36.xml"/><Relationship Id="rId16" Type="http://schemas.openxmlformats.org/officeDocument/2006/relationships/image" Target="../media/image170.svg"/><Relationship Id="rId20" Type="http://schemas.openxmlformats.org/officeDocument/2006/relationships/image" Target="../media/image174.svg"/><Relationship Id="rId1" Type="http://schemas.openxmlformats.org/officeDocument/2006/relationships/slideLayout" Target="../slideLayouts/slideLayout50.xml"/><Relationship Id="rId6" Type="http://schemas.openxmlformats.org/officeDocument/2006/relationships/image" Target="../media/image160.svg"/><Relationship Id="rId11" Type="http://schemas.openxmlformats.org/officeDocument/2006/relationships/image" Target="../media/image165.png"/><Relationship Id="rId24" Type="http://schemas.openxmlformats.org/officeDocument/2006/relationships/image" Target="../media/image178.svg"/><Relationship Id="rId5" Type="http://schemas.openxmlformats.org/officeDocument/2006/relationships/image" Target="../media/image159.png"/><Relationship Id="rId15" Type="http://schemas.openxmlformats.org/officeDocument/2006/relationships/image" Target="../media/image169.png"/><Relationship Id="rId23" Type="http://schemas.openxmlformats.org/officeDocument/2006/relationships/image" Target="../media/image177.png"/><Relationship Id="rId10" Type="http://schemas.openxmlformats.org/officeDocument/2006/relationships/image" Target="../media/image164.svg"/><Relationship Id="rId19" Type="http://schemas.openxmlformats.org/officeDocument/2006/relationships/image" Target="../media/image173.png"/><Relationship Id="rId4" Type="http://schemas.openxmlformats.org/officeDocument/2006/relationships/image" Target="../media/image158.svg"/><Relationship Id="rId9" Type="http://schemas.openxmlformats.org/officeDocument/2006/relationships/image" Target="../media/image163.png"/><Relationship Id="rId14" Type="http://schemas.openxmlformats.org/officeDocument/2006/relationships/image" Target="../media/image168.svg"/><Relationship Id="rId22" Type="http://schemas.openxmlformats.org/officeDocument/2006/relationships/image" Target="../media/image176.svg"/></Relationships>
</file>

<file path=ppt/slides/_rels/slide45.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81.png"/><Relationship Id="rId7" Type="http://schemas.openxmlformats.org/officeDocument/2006/relationships/image" Target="../media/image109.png"/><Relationship Id="rId2" Type="http://schemas.openxmlformats.org/officeDocument/2006/relationships/notesSlide" Target="../notesSlides/notesSlide37.xml"/><Relationship Id="rId1" Type="http://schemas.openxmlformats.org/officeDocument/2006/relationships/slideLayout" Target="../slideLayouts/slideLayout50.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182.svg"/></Relationships>
</file>

<file path=ppt/slides/_rels/slide46.xml.rels><?xml version="1.0" encoding="UTF-8" standalone="yes"?>
<Relationships xmlns="http://schemas.openxmlformats.org/package/2006/relationships"><Relationship Id="rId8" Type="http://schemas.openxmlformats.org/officeDocument/2006/relationships/hyperlink" Target="https://tpp-uk.com/" TargetMode="External"/><Relationship Id="rId3" Type="http://schemas.openxmlformats.org/officeDocument/2006/relationships/hyperlink" Target="https://www.emishealth.com/emis-web" TargetMode="External"/><Relationship Id="rId7" Type="http://schemas.openxmlformats.org/officeDocument/2006/relationships/image" Target="../media/image121.svg"/><Relationship Id="rId2" Type="http://schemas.openxmlformats.org/officeDocument/2006/relationships/notesSlide" Target="../notesSlides/notesSlide38.xml"/><Relationship Id="rId1" Type="http://schemas.openxmlformats.org/officeDocument/2006/relationships/slideLayout" Target="../slideLayouts/slideLayout50.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83.jpeg"/><Relationship Id="rId9" Type="http://schemas.openxmlformats.org/officeDocument/2006/relationships/hyperlink" Target="https://www.england.nhs.uk/long-read/changes-to-the-gp-contract-in-2025-26/"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84.png"/><Relationship Id="rId7" Type="http://schemas.openxmlformats.org/officeDocument/2006/relationships/image" Target="../media/image129.png"/><Relationship Id="rId12" Type="http://schemas.openxmlformats.org/officeDocument/2006/relationships/image" Target="../media/image189.svg"/><Relationship Id="rId2" Type="http://schemas.openxmlformats.org/officeDocument/2006/relationships/notesSlide" Target="../notesSlides/notesSlide40.xml"/><Relationship Id="rId1" Type="http://schemas.openxmlformats.org/officeDocument/2006/relationships/slideLayout" Target="../slideLayouts/slideLayout50.xml"/><Relationship Id="rId6" Type="http://schemas.openxmlformats.org/officeDocument/2006/relationships/image" Target="../media/image128.svg"/><Relationship Id="rId11" Type="http://schemas.openxmlformats.org/officeDocument/2006/relationships/image" Target="../media/image188.png"/><Relationship Id="rId5" Type="http://schemas.openxmlformats.org/officeDocument/2006/relationships/image" Target="../media/image127.png"/><Relationship Id="rId10" Type="http://schemas.openxmlformats.org/officeDocument/2006/relationships/image" Target="../media/image187.svg"/><Relationship Id="rId4" Type="http://schemas.openxmlformats.org/officeDocument/2006/relationships/image" Target="../media/image185.svg"/><Relationship Id="rId9" Type="http://schemas.openxmlformats.org/officeDocument/2006/relationships/image" Target="../media/image18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162.svg"/><Relationship Id="rId13" Type="http://schemas.openxmlformats.org/officeDocument/2006/relationships/image" Target="../media/image167.png"/><Relationship Id="rId18" Type="http://schemas.openxmlformats.org/officeDocument/2006/relationships/image" Target="../media/image172.svg"/><Relationship Id="rId26" Type="http://schemas.openxmlformats.org/officeDocument/2006/relationships/image" Target="../media/image180.svg"/><Relationship Id="rId3" Type="http://schemas.openxmlformats.org/officeDocument/2006/relationships/image" Target="../media/image157.png"/><Relationship Id="rId21" Type="http://schemas.openxmlformats.org/officeDocument/2006/relationships/image" Target="../media/image175.png"/><Relationship Id="rId7" Type="http://schemas.openxmlformats.org/officeDocument/2006/relationships/image" Target="../media/image161.png"/><Relationship Id="rId12" Type="http://schemas.openxmlformats.org/officeDocument/2006/relationships/image" Target="../media/image166.svg"/><Relationship Id="rId17" Type="http://schemas.openxmlformats.org/officeDocument/2006/relationships/image" Target="../media/image171.png"/><Relationship Id="rId25" Type="http://schemas.openxmlformats.org/officeDocument/2006/relationships/image" Target="../media/image179.png"/><Relationship Id="rId2" Type="http://schemas.openxmlformats.org/officeDocument/2006/relationships/notesSlide" Target="../notesSlides/notesSlide41.xml"/><Relationship Id="rId16" Type="http://schemas.openxmlformats.org/officeDocument/2006/relationships/image" Target="../media/image170.svg"/><Relationship Id="rId20" Type="http://schemas.openxmlformats.org/officeDocument/2006/relationships/image" Target="../media/image174.svg"/><Relationship Id="rId1" Type="http://schemas.openxmlformats.org/officeDocument/2006/relationships/slideLayout" Target="../slideLayouts/slideLayout5.xml"/><Relationship Id="rId6" Type="http://schemas.openxmlformats.org/officeDocument/2006/relationships/image" Target="../media/image160.svg"/><Relationship Id="rId11" Type="http://schemas.openxmlformats.org/officeDocument/2006/relationships/image" Target="../media/image165.png"/><Relationship Id="rId24" Type="http://schemas.openxmlformats.org/officeDocument/2006/relationships/image" Target="../media/image178.svg"/><Relationship Id="rId5" Type="http://schemas.openxmlformats.org/officeDocument/2006/relationships/image" Target="../media/image159.png"/><Relationship Id="rId15" Type="http://schemas.openxmlformats.org/officeDocument/2006/relationships/image" Target="../media/image169.png"/><Relationship Id="rId23" Type="http://schemas.openxmlformats.org/officeDocument/2006/relationships/image" Target="../media/image177.png"/><Relationship Id="rId10" Type="http://schemas.openxmlformats.org/officeDocument/2006/relationships/image" Target="../media/image164.svg"/><Relationship Id="rId19" Type="http://schemas.openxmlformats.org/officeDocument/2006/relationships/image" Target="../media/image173.png"/><Relationship Id="rId4" Type="http://schemas.openxmlformats.org/officeDocument/2006/relationships/image" Target="../media/image158.svg"/><Relationship Id="rId9" Type="http://schemas.openxmlformats.org/officeDocument/2006/relationships/image" Target="../media/image163.png"/><Relationship Id="rId14" Type="http://schemas.openxmlformats.org/officeDocument/2006/relationships/image" Target="../media/image168.svg"/><Relationship Id="rId22" Type="http://schemas.openxmlformats.org/officeDocument/2006/relationships/image" Target="../media/image176.svg"/></Relationships>
</file>

<file path=ppt/slides/_rels/slide51.xml.rels><?xml version="1.0" encoding="UTF-8" standalone="yes"?>
<Relationships xmlns="http://schemas.openxmlformats.org/package/2006/relationships"><Relationship Id="rId8" Type="http://schemas.openxmlformats.org/officeDocument/2006/relationships/image" Target="../media/image193.svg"/><Relationship Id="rId3" Type="http://schemas.openxmlformats.org/officeDocument/2006/relationships/image" Target="../media/image190.png"/><Relationship Id="rId7" Type="http://schemas.openxmlformats.org/officeDocument/2006/relationships/image" Target="../media/image192.png"/><Relationship Id="rId2" Type="http://schemas.openxmlformats.org/officeDocument/2006/relationships/notesSlide" Target="../notesSlides/notesSlide42.xml"/><Relationship Id="rId1" Type="http://schemas.openxmlformats.org/officeDocument/2006/relationships/slideLayout" Target="../slideLayouts/slideLayout50.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191.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3" Type="http://schemas.openxmlformats.org/officeDocument/2006/relationships/hyperlink" Target="https://theprsb.org/standards/communitypharmacy/" TargetMode="External"/><Relationship Id="rId7" Type="http://schemas.openxmlformats.org/officeDocument/2006/relationships/image" Target="../media/image197.sv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196.png"/><Relationship Id="rId5" Type="http://schemas.openxmlformats.org/officeDocument/2006/relationships/image" Target="../media/image195.svg"/><Relationship Id="rId4" Type="http://schemas.openxmlformats.org/officeDocument/2006/relationships/image" Target="../media/image19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203.svg"/><Relationship Id="rId3" Type="http://schemas.openxmlformats.org/officeDocument/2006/relationships/image" Target="../media/image198.png"/><Relationship Id="rId7" Type="http://schemas.openxmlformats.org/officeDocument/2006/relationships/image" Target="../media/image202.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201.svg"/><Relationship Id="rId5" Type="http://schemas.openxmlformats.org/officeDocument/2006/relationships/image" Target="../media/image200.png"/><Relationship Id="rId10" Type="http://schemas.openxmlformats.org/officeDocument/2006/relationships/image" Target="../media/image205.svg"/><Relationship Id="rId4" Type="http://schemas.openxmlformats.org/officeDocument/2006/relationships/image" Target="../media/image199.svg"/><Relationship Id="rId9" Type="http://schemas.openxmlformats.org/officeDocument/2006/relationships/image" Target="../media/image20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8" Type="http://schemas.openxmlformats.org/officeDocument/2006/relationships/hyperlink" Target="https://digital.nhs.uk/services/gp-connect#about-this-service" TargetMode="External"/><Relationship Id="rId13" Type="http://schemas.openxmlformats.org/officeDocument/2006/relationships/hyperlink" Target="https://digital.nhs.uk/services/gp-connect/gp-connect-in-your-organisation/gp-connect-update-record" TargetMode="External"/><Relationship Id="rId18" Type="http://schemas.openxmlformats.org/officeDocument/2006/relationships/hyperlink" Target="https://help.cegedim-healthcare.co.uk/Pharmacy_Services/Content/Releases/Pharmacy_Services_Release_v9.1.htm" TargetMode="External"/><Relationship Id="rId3" Type="http://schemas.openxmlformats.org/officeDocument/2006/relationships/hyperlink" Target="https://www.england.nhs.uk/primary-care/pharmacy/pharmacy-services/pharmacy-first/" TargetMode="External"/><Relationship Id="rId21" Type="http://schemas.openxmlformats.org/officeDocument/2006/relationships/hyperlink" Target="https://www.emishealth.com/products/emis-web" TargetMode="External"/><Relationship Id="rId7" Type="http://schemas.openxmlformats.org/officeDocument/2006/relationships/hyperlink" Target="https://digital.nhs.uk/services/booking-and-referral-standard" TargetMode="External"/><Relationship Id="rId12" Type="http://schemas.openxmlformats.org/officeDocument/2006/relationships/hyperlink" Target="https://digital.nhs.uk/services/gp-connect/gp-connect-in-your-organisation/gp-connect-access-record" TargetMode="External"/><Relationship Id="rId17" Type="http://schemas.openxmlformats.org/officeDocument/2006/relationships/hyperlink" Target="https://help.cegedim-healthcare.co.uk/Cegedim_Pharmacy_Solutions/Content/Home.htm" TargetMode="External"/><Relationship Id="rId2" Type="http://schemas.openxmlformats.org/officeDocument/2006/relationships/notesSlide" Target="../notesSlides/notesSlide48.xml"/><Relationship Id="rId16" Type="http://schemas.openxmlformats.org/officeDocument/2006/relationships/hyperlink" Target="https://cegedimrx.co.uk/" TargetMode="External"/><Relationship Id="rId20" Type="http://schemas.openxmlformats.org/officeDocument/2006/relationships/hyperlink" Target="https://www.emishealth.com/products/pharmoutcomes" TargetMode="External"/><Relationship Id="rId1" Type="http://schemas.openxmlformats.org/officeDocument/2006/relationships/slideLayout" Target="../slideLayouts/slideLayout50.xml"/><Relationship Id="rId6" Type="http://schemas.openxmlformats.org/officeDocument/2006/relationships/hyperlink" Target="https://gbr01.safelinks.protection.outlook.com/?url=https%3A%2F%2Fwww.england.nhs.uk%2Fwp-content%2Fuploads%2F2021%2F11%2FPRN00173-adv-service-spec-nhs-community-pharmacy-hypertension-case-finding-advanced-service-v2.3.pdf&amp;data=05%7C02%7Clouise.bowden5%40nhs.net%7Cc578d8e125f24d17880b08dd6d558bf4%7C37c354b285b047f5b22207b48d774ee3%7C0%7C0%7C638786936359535158%7CUnknown%7CTWFpbGZsb3d8eyJFbXB0eU1hcGkiOnRydWUsIlYiOiIwLjAuMDAwMCIsIlAiOiJXaW4zMiIsIkFOIjoiTWFpbCIsIldUIjoyfQ%3D%3D%7C0%7C%7C%7C&amp;sdata=R8NoMj0%2BKhQRmJm4g0Yrgh%2FVczUVxMOlx739McJ5Qxs%3D&amp;reserved=0" TargetMode="External"/><Relationship Id="rId11" Type="http://schemas.openxmlformats.org/officeDocument/2006/relationships/hyperlink" Target="https://transparency.ndsp.gpconnect.nhs.uk/Name" TargetMode="External"/><Relationship Id="rId24" Type="http://schemas.openxmlformats.org/officeDocument/2006/relationships/hyperlink" Target="https://tpp-uk.com/" TargetMode="External"/><Relationship Id="rId5" Type="http://schemas.openxmlformats.org/officeDocument/2006/relationships/hyperlink" Target="https://www.england.nhs.uk/primary-care/pharmacy/pharmacy-services/nhs-community-pharmacy-blood-pressure-check-service/" TargetMode="External"/><Relationship Id="rId15" Type="http://schemas.openxmlformats.org/officeDocument/2006/relationships/hyperlink" Target="https://www.england.nhs.uk/publication/changes-to-the-gp-contract-in-2025-26/" TargetMode="External"/><Relationship Id="rId23" Type="http://schemas.openxmlformats.org/officeDocument/2006/relationships/hyperlink" Target="https://www.sonarhealth.org/" TargetMode="External"/><Relationship Id="rId10" Type="http://schemas.openxmlformats.org/officeDocument/2006/relationships/hyperlink" Target="https://digital.nhs.uk/services/gp-connect/national-data-sharing-arrangement-for-gp-connect" TargetMode="External"/><Relationship Id="rId19" Type="http://schemas.openxmlformats.org/officeDocument/2006/relationships/hyperlink" Target="https://www.optum.co.uk/" TargetMode="External"/><Relationship Id="rId4" Type="http://schemas.openxmlformats.org/officeDocument/2006/relationships/hyperlink" Target="https://www.england.nhs.uk/primary-care/pharmacy/pharmacy-services/nhs-pharmacy-contraception-service/" TargetMode="External"/><Relationship Id="rId9" Type="http://schemas.openxmlformats.org/officeDocument/2006/relationships/hyperlink" Target="https://apply.ndsp.gpconnect.nhs.uk/" TargetMode="External"/><Relationship Id="rId14" Type="http://schemas.openxmlformats.org/officeDocument/2006/relationships/hyperlink" Target="https://www.nhsbsa.nhs.uk/prescription-data/dispensing-data/dispensing-contractors-data" TargetMode="External"/><Relationship Id="rId22" Type="http://schemas.openxmlformats.org/officeDocument/2006/relationships/hyperlink" Target="https://positive-solutions.co.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digital.nhs.uk/services/booking-and-referral-standard" TargetMode="External"/><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hyperlink" Target="https://simplifier.net/guide/nhsbookingandreferralstandard?" TargetMode="External"/><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9.xml"/><Relationship Id="rId1" Type="http://schemas.openxmlformats.org/officeDocument/2006/relationships/slideLayout" Target="../slideLayouts/slideLayout74.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6A57-620A-E484-C19F-F02C050505A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9FC3E84-19A3-855C-0A52-D06ED6F247B0}"/>
              </a:ext>
            </a:extLst>
          </p:cNvPr>
          <p:cNvSpPr>
            <a:spLocks noGrp="1"/>
          </p:cNvSpPr>
          <p:nvPr>
            <p:ph type="ctrTitle"/>
          </p:nvPr>
        </p:nvSpPr>
        <p:spPr>
          <a:xfrm>
            <a:off x="386572" y="2987203"/>
            <a:ext cx="5487020" cy="2507695"/>
          </a:xfrm>
        </p:spPr>
        <p:txBody>
          <a:bodyPr/>
          <a:lstStyle/>
          <a:p>
            <a:r>
              <a:rPr lang="en-GB" sz="4800" dirty="0"/>
              <a:t>Pharmacy First</a:t>
            </a:r>
            <a:br>
              <a:rPr lang="en-GB" sz="4800" dirty="0"/>
            </a:br>
            <a:br>
              <a:rPr lang="en-GB" sz="4800" dirty="0"/>
            </a:br>
            <a:r>
              <a:rPr lang="en-GB" sz="4800" dirty="0"/>
              <a:t>Digital transformation of </a:t>
            </a:r>
            <a:br>
              <a:rPr lang="en-GB" sz="4800" dirty="0"/>
            </a:br>
            <a:r>
              <a:rPr lang="en-GB" sz="4800" dirty="0"/>
              <a:t>Primary Care</a:t>
            </a:r>
            <a:r>
              <a:rPr lang="en-GB" sz="4000" dirty="0"/>
              <a:t>  </a:t>
            </a:r>
            <a:br>
              <a:rPr lang="en-GB" sz="4000" dirty="0"/>
            </a:br>
            <a:br>
              <a:rPr lang="en-GB" sz="4000" dirty="0"/>
            </a:br>
            <a:r>
              <a:rPr lang="en-GB" sz="2800" b="0" dirty="0"/>
              <a:t>general practice and community pharmacy</a:t>
            </a:r>
            <a:r>
              <a:rPr lang="en-GB" sz="3600" b="0" dirty="0"/>
              <a:t> </a:t>
            </a:r>
            <a:endParaRPr lang="en-GB" sz="3600" b="0" dirty="0">
              <a:cs typeface="Arial"/>
            </a:endParaRPr>
          </a:p>
        </p:txBody>
      </p:sp>
      <p:sp>
        <p:nvSpPr>
          <p:cNvPr id="4" name="TextBox 3">
            <a:extLst>
              <a:ext uri="{FF2B5EF4-FFF2-40B4-BE49-F238E27FC236}">
                <a16:creationId xmlns:a16="http://schemas.microsoft.com/office/drawing/2014/main" id="{449A2E85-D63C-257E-C7A0-830E4055D598}"/>
              </a:ext>
            </a:extLst>
          </p:cNvPr>
          <p:cNvSpPr txBox="1"/>
          <p:nvPr/>
        </p:nvSpPr>
        <p:spPr>
          <a:xfrm>
            <a:off x="270458" y="5679629"/>
            <a:ext cx="40951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Arial"/>
              </a:rPr>
              <a:t>3 April 2025</a:t>
            </a:r>
            <a:endParaRPr lang="en-GB" dirty="0">
              <a:solidFill>
                <a:srgbClr val="FF0000"/>
              </a:solidFill>
            </a:endParaRPr>
          </a:p>
        </p:txBody>
      </p:sp>
    </p:spTree>
    <p:extLst>
      <p:ext uri="{BB962C8B-B14F-4D97-AF65-F5344CB8AC3E}">
        <p14:creationId xmlns:p14="http://schemas.microsoft.com/office/powerpoint/2010/main" val="232880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DD714-DF10-3449-4D92-63494F8A9FB4}"/>
            </a:ext>
          </a:extLst>
        </p:cNvPr>
        <p:cNvGrpSpPr/>
        <p:nvPr/>
      </p:nvGrpSpPr>
      <p:grpSpPr>
        <a:xfrm>
          <a:off x="0" y="0"/>
          <a:ext cx="0" cy="0"/>
          <a:chOff x="0" y="0"/>
          <a:chExt cx="0" cy="0"/>
        </a:xfrm>
      </p:grpSpPr>
      <p:pic>
        <p:nvPicPr>
          <p:cNvPr id="42" name="Graphic 41">
            <a:extLst>
              <a:ext uri="{FF2B5EF4-FFF2-40B4-BE49-F238E27FC236}">
                <a16:creationId xmlns:a16="http://schemas.microsoft.com/office/drawing/2014/main" id="{57365427-6C2C-4267-3531-7DF8BDA59F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571" y="1764638"/>
            <a:ext cx="893670" cy="893670"/>
          </a:xfrm>
          <a:prstGeom prst="rect">
            <a:avLst/>
          </a:prstGeom>
        </p:spPr>
      </p:pic>
      <p:pic>
        <p:nvPicPr>
          <p:cNvPr id="43" name="Graphic 42">
            <a:extLst>
              <a:ext uri="{FF2B5EF4-FFF2-40B4-BE49-F238E27FC236}">
                <a16:creationId xmlns:a16="http://schemas.microsoft.com/office/drawing/2014/main" id="{1FC77F2E-5388-ADE9-11E2-639346D6453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750" y="3051464"/>
            <a:ext cx="865723" cy="888385"/>
          </a:xfrm>
          <a:prstGeom prst="rect">
            <a:avLst/>
          </a:prstGeom>
        </p:spPr>
      </p:pic>
      <p:pic>
        <p:nvPicPr>
          <p:cNvPr id="44" name="Graphic 43">
            <a:extLst>
              <a:ext uri="{FF2B5EF4-FFF2-40B4-BE49-F238E27FC236}">
                <a16:creationId xmlns:a16="http://schemas.microsoft.com/office/drawing/2014/main" id="{192314C5-D779-FD55-9085-3732B1781AE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727" y="4304406"/>
            <a:ext cx="890202" cy="940676"/>
          </a:xfrm>
          <a:prstGeom prst="rect">
            <a:avLst/>
          </a:prstGeom>
        </p:spPr>
      </p:pic>
      <p:sp>
        <p:nvSpPr>
          <p:cNvPr id="45" name="TextBox 44">
            <a:extLst>
              <a:ext uri="{FF2B5EF4-FFF2-40B4-BE49-F238E27FC236}">
                <a16:creationId xmlns:a16="http://schemas.microsoft.com/office/drawing/2014/main" id="{CCD452C4-2C50-F389-6D99-0B4B824F79C5}"/>
              </a:ext>
            </a:extLst>
          </p:cNvPr>
          <p:cNvSpPr txBox="1"/>
          <p:nvPr/>
        </p:nvSpPr>
        <p:spPr>
          <a:xfrm>
            <a:off x="1421533" y="1725669"/>
            <a:ext cx="401217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Personal demographics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 name, date of birth, gender, ethnicity, NHS number, address, preferred contact method, telephone number, email address</a:t>
            </a:r>
          </a:p>
        </p:txBody>
      </p:sp>
      <p:sp>
        <p:nvSpPr>
          <p:cNvPr id="46" name="TextBox 45">
            <a:extLst>
              <a:ext uri="{FF2B5EF4-FFF2-40B4-BE49-F238E27FC236}">
                <a16:creationId xmlns:a16="http://schemas.microsoft.com/office/drawing/2014/main" id="{693C4A74-91E1-CDFC-A656-D4EDF013E92F}"/>
              </a:ext>
            </a:extLst>
          </p:cNvPr>
          <p:cNvSpPr txBox="1"/>
          <p:nvPr/>
        </p:nvSpPr>
        <p:spPr>
          <a:xfrm>
            <a:off x="1421533" y="3203269"/>
            <a:ext cx="36385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Legal information</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 including consent for information sharing</a:t>
            </a:r>
          </a:p>
        </p:txBody>
      </p:sp>
      <p:sp>
        <p:nvSpPr>
          <p:cNvPr id="47" name="TextBox 46">
            <a:extLst>
              <a:ext uri="{FF2B5EF4-FFF2-40B4-BE49-F238E27FC236}">
                <a16:creationId xmlns:a16="http://schemas.microsoft.com/office/drawing/2014/main" id="{3E5857CF-6C2D-0CD8-2A85-79E740A8D90B}"/>
              </a:ext>
            </a:extLst>
          </p:cNvPr>
          <p:cNvSpPr txBox="1"/>
          <p:nvPr/>
        </p:nvSpPr>
        <p:spPr>
          <a:xfrm>
            <a:off x="1421533" y="4605467"/>
            <a:ext cx="36385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Presenting complaints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or issues</a:t>
            </a:r>
          </a:p>
        </p:txBody>
      </p:sp>
      <p:sp>
        <p:nvSpPr>
          <p:cNvPr id="49" name="TextBox 48">
            <a:extLst>
              <a:ext uri="{FF2B5EF4-FFF2-40B4-BE49-F238E27FC236}">
                <a16:creationId xmlns:a16="http://schemas.microsoft.com/office/drawing/2014/main" id="{58529A85-7E75-FF7E-854D-AFC230906875}"/>
              </a:ext>
            </a:extLst>
          </p:cNvPr>
          <p:cNvSpPr txBox="1"/>
          <p:nvPr/>
        </p:nvSpPr>
        <p:spPr>
          <a:xfrm>
            <a:off x="6508472" y="3170335"/>
            <a:ext cx="36385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Clinical summary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 clinical narrative</a:t>
            </a:r>
          </a:p>
        </p:txBody>
      </p:sp>
      <p:pic>
        <p:nvPicPr>
          <p:cNvPr id="50" name="Graphic 49">
            <a:extLst>
              <a:ext uri="{FF2B5EF4-FFF2-40B4-BE49-F238E27FC236}">
                <a16:creationId xmlns:a16="http://schemas.microsoft.com/office/drawing/2014/main" id="{C7591393-8822-ACEE-772C-63B6CD5B5CF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99746" y="1578394"/>
            <a:ext cx="893670" cy="902501"/>
          </a:xfrm>
          <a:prstGeom prst="rect">
            <a:avLst/>
          </a:prstGeom>
        </p:spPr>
      </p:pic>
      <p:sp>
        <p:nvSpPr>
          <p:cNvPr id="51" name="TextBox 50">
            <a:extLst>
              <a:ext uri="{FF2B5EF4-FFF2-40B4-BE49-F238E27FC236}">
                <a16:creationId xmlns:a16="http://schemas.microsoft.com/office/drawing/2014/main" id="{08DD2498-A41E-07B0-0BFA-9E18AFED176B}"/>
              </a:ext>
            </a:extLst>
          </p:cNvPr>
          <p:cNvSpPr txBox="1"/>
          <p:nvPr/>
        </p:nvSpPr>
        <p:spPr>
          <a:xfrm>
            <a:off x="6508472" y="1737257"/>
            <a:ext cx="363855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General practice information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including ODS code</a:t>
            </a:r>
          </a:p>
        </p:txBody>
      </p:sp>
      <p:pic>
        <p:nvPicPr>
          <p:cNvPr id="52" name="Graphic 51">
            <a:extLst>
              <a:ext uri="{FF2B5EF4-FFF2-40B4-BE49-F238E27FC236}">
                <a16:creationId xmlns:a16="http://schemas.microsoft.com/office/drawing/2014/main" id="{30025329-1C6E-CAF7-7F8B-C27DDE77765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28439" y="4380385"/>
            <a:ext cx="836284" cy="972266"/>
          </a:xfrm>
          <a:prstGeom prst="rect">
            <a:avLst/>
          </a:prstGeom>
        </p:spPr>
      </p:pic>
      <p:sp>
        <p:nvSpPr>
          <p:cNvPr id="55" name="TextBox 54">
            <a:extLst>
              <a:ext uri="{FF2B5EF4-FFF2-40B4-BE49-F238E27FC236}">
                <a16:creationId xmlns:a16="http://schemas.microsoft.com/office/drawing/2014/main" id="{FA139EA5-BE39-9FEE-4F7E-981F8B34AA6F}"/>
              </a:ext>
            </a:extLst>
          </p:cNvPr>
          <p:cNvSpPr txBox="1"/>
          <p:nvPr/>
        </p:nvSpPr>
        <p:spPr>
          <a:xfrm>
            <a:off x="6508471" y="4204799"/>
            <a:ext cx="4833013"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Referral details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 date of referral, service of the referrer, referral type for example Pharmacy First, contact details of referrer, person referral reference journey ID, ODS code of the community pharmacy</a:t>
            </a:r>
          </a:p>
        </p:txBody>
      </p:sp>
      <p:sp>
        <p:nvSpPr>
          <p:cNvPr id="3" name="TextBox 2">
            <a:extLst>
              <a:ext uri="{FF2B5EF4-FFF2-40B4-BE49-F238E27FC236}">
                <a16:creationId xmlns:a16="http://schemas.microsoft.com/office/drawing/2014/main" id="{94EFB885-5522-E9BA-8EF7-7671AC90C082}"/>
              </a:ext>
            </a:extLst>
          </p:cNvPr>
          <p:cNvSpPr txBox="1"/>
          <p:nvPr/>
        </p:nvSpPr>
        <p:spPr>
          <a:xfrm>
            <a:off x="317571" y="971851"/>
            <a:ext cx="5634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The in-workflow referrals contain the following information: </a:t>
            </a:r>
          </a:p>
        </p:txBody>
      </p:sp>
      <p:pic>
        <p:nvPicPr>
          <p:cNvPr id="5" name="Graphic 4">
            <a:extLst>
              <a:ext uri="{FF2B5EF4-FFF2-40B4-BE49-F238E27FC236}">
                <a16:creationId xmlns:a16="http://schemas.microsoft.com/office/drawing/2014/main" id="{45F49DD6-C6FA-CF80-8B8E-39BC30836D1D}"/>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72685" y="2955289"/>
            <a:ext cx="1060029" cy="1060029"/>
          </a:xfrm>
          <a:prstGeom prst="rect">
            <a:avLst/>
          </a:prstGeom>
        </p:spPr>
      </p:pic>
      <p:sp>
        <p:nvSpPr>
          <p:cNvPr id="4" name="Title 4">
            <a:extLst>
              <a:ext uri="{FF2B5EF4-FFF2-40B4-BE49-F238E27FC236}">
                <a16:creationId xmlns:a16="http://schemas.microsoft.com/office/drawing/2014/main" id="{0E421925-4578-E1AC-B591-67235330670C}"/>
              </a:ext>
            </a:extLst>
          </p:cNvPr>
          <p:cNvSpPr txBox="1">
            <a:spLocks/>
          </p:cNvSpPr>
          <p:nvPr/>
        </p:nvSpPr>
        <p:spPr>
          <a:xfrm>
            <a:off x="317571" y="159796"/>
            <a:ext cx="10999358"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a:t>Information sent in referral to community pharmacy</a:t>
            </a:r>
            <a:endParaRPr lang="en-GB" sz="2800" spc="-40"/>
          </a:p>
        </p:txBody>
      </p:sp>
    </p:spTree>
    <p:extLst>
      <p:ext uri="{BB962C8B-B14F-4D97-AF65-F5344CB8AC3E}">
        <p14:creationId xmlns:p14="http://schemas.microsoft.com/office/powerpoint/2010/main" val="154520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98E17-EBFC-0B1D-5FF7-AF9F42A1A473}"/>
              </a:ext>
            </a:extLst>
          </p:cNvPr>
          <p:cNvSpPr>
            <a:spLocks noGrp="1"/>
          </p:cNvSpPr>
          <p:nvPr>
            <p:ph type="body" sz="quarter" idx="13"/>
          </p:nvPr>
        </p:nvSpPr>
        <p:spPr>
          <a:xfrm>
            <a:off x="882931" y="4301420"/>
            <a:ext cx="5026255" cy="896938"/>
          </a:xfrm>
        </p:spPr>
        <p:txBody>
          <a:bodyPr vert="horz" lIns="0" tIns="0" rIns="0" bIns="0" rtlCol="0" anchor="t">
            <a:normAutofit/>
          </a:bodyPr>
          <a:lstStyle/>
          <a:p>
            <a:r>
              <a:rPr lang="en-GB"/>
              <a:t>Referral Standard</a:t>
            </a:r>
          </a:p>
        </p:txBody>
      </p:sp>
      <p:sp>
        <p:nvSpPr>
          <p:cNvPr id="3" name="Text Placeholder 2">
            <a:extLst>
              <a:ext uri="{FF2B5EF4-FFF2-40B4-BE49-F238E27FC236}">
                <a16:creationId xmlns:a16="http://schemas.microsoft.com/office/drawing/2014/main" id="{0C00E647-1023-7334-EBE1-FFE77E5B23A7}"/>
              </a:ext>
            </a:extLst>
          </p:cNvPr>
          <p:cNvSpPr>
            <a:spLocks noGrp="1"/>
          </p:cNvSpPr>
          <p:nvPr>
            <p:ph type="body" sz="quarter" idx="14"/>
          </p:nvPr>
        </p:nvSpPr>
        <p:spPr/>
        <p:txBody>
          <a:bodyPr/>
          <a:lstStyle/>
          <a:p>
            <a:r>
              <a:rPr lang="en-GB"/>
              <a:t>Information for general practice</a:t>
            </a:r>
          </a:p>
        </p:txBody>
      </p:sp>
    </p:spTree>
    <p:extLst>
      <p:ext uri="{BB962C8B-B14F-4D97-AF65-F5344CB8AC3E}">
        <p14:creationId xmlns:p14="http://schemas.microsoft.com/office/powerpoint/2010/main" val="270706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7A818-16A1-4629-E6AB-F7AEA56C972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7B30117-5998-89C0-1C39-BA6EE4264861}"/>
              </a:ext>
            </a:extLst>
          </p:cNvPr>
          <p:cNvSpPr txBox="1"/>
          <p:nvPr/>
        </p:nvSpPr>
        <p:spPr>
          <a:xfrm>
            <a:off x="570352" y="1279973"/>
            <a:ext cx="11404154" cy="584775"/>
          </a:xfrm>
          <a:prstGeom prst="rect">
            <a:avLst/>
          </a:prstGeom>
          <a:noFill/>
        </p:spPr>
        <p:txBody>
          <a:bodyPr wrap="square" lIns="91440" tIns="45720" rIns="91440" bIns="45720" rtlCol="0" anchor="t">
            <a:spAutoFit/>
          </a:bodyPr>
          <a:lstStyle/>
          <a:p>
            <a:r>
              <a:rPr lang="en-GB" sz="1600">
                <a:solidFill>
                  <a:srgbClr val="000000"/>
                </a:solidFill>
                <a:latin typeface="Arial"/>
                <a:cs typeface="Arial"/>
              </a:rPr>
              <a:t>When a general practice makes a Pharmacy First referral the system will use the Directory of Service to return a </a:t>
            </a:r>
            <a:r>
              <a:rPr lang="en-GB" sz="1600" b="0" i="0">
                <a:solidFill>
                  <a:srgbClr val="000000"/>
                </a:solidFill>
                <a:effectLst/>
                <a:latin typeface="Arial"/>
                <a:cs typeface="Arial"/>
              </a:rPr>
              <a:t>list of nearby community pharmacies, which may include </a:t>
            </a:r>
            <a:r>
              <a:rPr lang="en-GB" sz="1600">
                <a:solidFill>
                  <a:srgbClr val="000000"/>
                </a:solidFill>
                <a:latin typeface="Arial"/>
                <a:cs typeface="Arial"/>
              </a:rPr>
              <a:t>distance</a:t>
            </a:r>
            <a:r>
              <a:rPr lang="en-GB" sz="1600" b="0" i="0">
                <a:solidFill>
                  <a:srgbClr val="000000"/>
                </a:solidFill>
                <a:effectLst/>
                <a:latin typeface="Arial"/>
                <a:cs typeface="Arial"/>
              </a:rPr>
              <a:t> </a:t>
            </a:r>
            <a:r>
              <a:rPr lang="en-GB" sz="1600">
                <a:solidFill>
                  <a:srgbClr val="000000"/>
                </a:solidFill>
                <a:latin typeface="Arial"/>
                <a:cs typeface="Arial"/>
              </a:rPr>
              <a:t>selling</a:t>
            </a:r>
            <a:r>
              <a:rPr lang="en-GB" sz="1600" b="0" i="0">
                <a:solidFill>
                  <a:srgbClr val="000000"/>
                </a:solidFill>
                <a:effectLst/>
                <a:latin typeface="Arial"/>
                <a:cs typeface="Arial"/>
              </a:rPr>
              <a:t> </a:t>
            </a:r>
            <a:r>
              <a:rPr lang="en-GB" sz="1600">
                <a:solidFill>
                  <a:srgbClr val="000000"/>
                </a:solidFill>
                <a:latin typeface="Arial"/>
                <a:cs typeface="Arial"/>
              </a:rPr>
              <a:t>pharmacies </a:t>
            </a:r>
            <a:r>
              <a:rPr lang="en-GB" sz="1600" b="0" i="0">
                <a:solidFill>
                  <a:srgbClr val="000000"/>
                </a:solidFill>
                <a:effectLst/>
                <a:latin typeface="Arial"/>
                <a:cs typeface="Arial"/>
              </a:rPr>
              <a:t>(DSPs).</a:t>
            </a:r>
            <a:r>
              <a:rPr lang="en-GB" sz="1600">
                <a:solidFill>
                  <a:srgbClr val="000000"/>
                </a:solidFill>
                <a:latin typeface="Arial"/>
                <a:cs typeface="Arial"/>
              </a:rPr>
              <a:t> </a:t>
            </a:r>
            <a:endParaRPr lang="en-GB" sz="1600" b="0" i="0">
              <a:solidFill>
                <a:srgbClr val="000000"/>
              </a:solidFill>
              <a:effectLst/>
              <a:latin typeface="Arial"/>
              <a:cs typeface="Arial"/>
            </a:endParaRPr>
          </a:p>
        </p:txBody>
      </p:sp>
      <p:pic>
        <p:nvPicPr>
          <p:cNvPr id="9" name="Graphic 8">
            <a:extLst>
              <a:ext uri="{FF2B5EF4-FFF2-40B4-BE49-F238E27FC236}">
                <a16:creationId xmlns:a16="http://schemas.microsoft.com/office/drawing/2014/main" id="{DCCCE241-0EA1-511E-6967-A65E815104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180" y="2076324"/>
            <a:ext cx="1134275" cy="1073754"/>
          </a:xfrm>
          <a:prstGeom prst="rect">
            <a:avLst/>
          </a:prstGeom>
        </p:spPr>
      </p:pic>
      <p:sp>
        <p:nvSpPr>
          <p:cNvPr id="6" name="TextBox 5">
            <a:extLst>
              <a:ext uri="{FF2B5EF4-FFF2-40B4-BE49-F238E27FC236}">
                <a16:creationId xmlns:a16="http://schemas.microsoft.com/office/drawing/2014/main" id="{7762F1B7-4EB5-F4F8-B51A-B5B045E30526}"/>
              </a:ext>
            </a:extLst>
          </p:cNvPr>
          <p:cNvSpPr txBox="1"/>
          <p:nvPr/>
        </p:nvSpPr>
        <p:spPr>
          <a:xfrm>
            <a:off x="2019713" y="2336884"/>
            <a:ext cx="9954793" cy="3416320"/>
          </a:xfrm>
          <a:prstGeom prst="rect">
            <a:avLst/>
          </a:prstGeom>
          <a:noFill/>
        </p:spPr>
        <p:txBody>
          <a:bodyPr wrap="square" lIns="91440" tIns="45720" rIns="91440" bIns="45720" rtlCol="0" anchor="t">
            <a:spAutoFit/>
          </a:bodyPr>
          <a:lstStyle/>
          <a:p>
            <a:pPr marL="342900" indent="-342900">
              <a:spcAft>
                <a:spcPts val="600"/>
              </a:spcAft>
              <a:buFontTx/>
              <a:buAutoNum type="arabicPeriod"/>
            </a:pPr>
            <a:r>
              <a:rPr lang="en-GB" sz="1600" b="0" i="0">
                <a:solidFill>
                  <a:srgbClr val="000000"/>
                </a:solidFill>
                <a:effectLst/>
                <a:latin typeface="Arial"/>
                <a:cs typeface="Arial"/>
              </a:rPr>
              <a:t>General practice cannot refer patients with suspected Acute Otitis Media (earache) to </a:t>
            </a:r>
            <a:r>
              <a:rPr lang="en-GB" sz="1600">
                <a:solidFill>
                  <a:srgbClr val="000000"/>
                </a:solidFill>
                <a:latin typeface="Arial"/>
                <a:cs typeface="Arial"/>
              </a:rPr>
              <a:t>distance</a:t>
            </a:r>
            <a:r>
              <a:rPr lang="en-GB" sz="1600" b="0" i="0">
                <a:solidFill>
                  <a:srgbClr val="000000"/>
                </a:solidFill>
                <a:effectLst/>
                <a:latin typeface="Arial"/>
                <a:cs typeface="Arial"/>
              </a:rPr>
              <a:t> </a:t>
            </a:r>
            <a:r>
              <a:rPr lang="en-GB" sz="1600">
                <a:solidFill>
                  <a:srgbClr val="000000"/>
                </a:solidFill>
                <a:latin typeface="Arial"/>
                <a:cs typeface="Arial"/>
              </a:rPr>
              <a:t>selling</a:t>
            </a:r>
            <a:r>
              <a:rPr lang="en-GB" sz="1600" b="0" i="0">
                <a:solidFill>
                  <a:srgbClr val="000000"/>
                </a:solidFill>
                <a:effectLst/>
                <a:latin typeface="Arial"/>
                <a:cs typeface="Arial"/>
              </a:rPr>
              <a:t> </a:t>
            </a:r>
            <a:r>
              <a:rPr lang="en-GB" sz="1600">
                <a:solidFill>
                  <a:srgbClr val="000000"/>
                </a:solidFill>
                <a:latin typeface="Arial"/>
                <a:cs typeface="Arial"/>
              </a:rPr>
              <a:t>pharmacies for the Pharmacy First Service</a:t>
            </a:r>
            <a:r>
              <a:rPr lang="en-GB" sz="1600" b="0" i="0">
                <a:solidFill>
                  <a:srgbClr val="000000"/>
                </a:solidFill>
                <a:effectLst/>
                <a:latin typeface="Arial"/>
                <a:cs typeface="Arial"/>
              </a:rPr>
              <a:t>.</a:t>
            </a: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FontTx/>
              <a:buAutoNum type="arabicPeriod"/>
            </a:pPr>
            <a:r>
              <a:rPr lang="en-GB" sz="1600">
                <a:solidFill>
                  <a:srgbClr val="000000"/>
                </a:solidFill>
                <a:latin typeface="Arial"/>
                <a:cs typeface="Arial"/>
              </a:rPr>
              <a:t>Distance</a:t>
            </a:r>
            <a:r>
              <a:rPr lang="en-GB" sz="1600" b="0" i="0">
                <a:solidFill>
                  <a:srgbClr val="000000"/>
                </a:solidFill>
                <a:effectLst/>
                <a:latin typeface="Arial"/>
                <a:cs typeface="Arial"/>
              </a:rPr>
              <a:t> </a:t>
            </a:r>
            <a:r>
              <a:rPr lang="en-GB" sz="1600">
                <a:solidFill>
                  <a:srgbClr val="000000"/>
                </a:solidFill>
                <a:latin typeface="Arial"/>
                <a:cs typeface="Arial"/>
              </a:rPr>
              <a:t>selling</a:t>
            </a:r>
            <a:r>
              <a:rPr lang="en-GB" sz="1600" b="0" i="0">
                <a:solidFill>
                  <a:srgbClr val="000000"/>
                </a:solidFill>
                <a:effectLst/>
                <a:latin typeface="Arial"/>
                <a:cs typeface="Arial"/>
              </a:rPr>
              <a:t> </a:t>
            </a:r>
            <a:r>
              <a:rPr lang="en-GB" sz="1600">
                <a:solidFill>
                  <a:srgbClr val="000000"/>
                </a:solidFill>
                <a:latin typeface="Arial"/>
                <a:cs typeface="Arial"/>
              </a:rPr>
              <a:t>pharmacies</a:t>
            </a:r>
            <a:r>
              <a:rPr lang="en-GB" sz="1600" b="0" i="0">
                <a:solidFill>
                  <a:srgbClr val="000000"/>
                </a:solidFill>
                <a:effectLst/>
                <a:latin typeface="Arial"/>
                <a:cs typeface="Arial"/>
              </a:rPr>
              <a:t> only provide remote (telephone or online) consultations.</a:t>
            </a: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r>
              <a:rPr lang="en-GB" sz="1600">
                <a:solidFill>
                  <a:srgbClr val="000000"/>
                </a:solidFill>
                <a:latin typeface="Arial"/>
                <a:cs typeface="Arial"/>
              </a:rPr>
              <a:t>A distance</a:t>
            </a:r>
            <a:r>
              <a:rPr lang="en-GB" sz="1600" b="0" i="0">
                <a:solidFill>
                  <a:srgbClr val="000000"/>
                </a:solidFill>
                <a:effectLst/>
                <a:latin typeface="Arial"/>
                <a:cs typeface="Arial"/>
              </a:rPr>
              <a:t> </a:t>
            </a:r>
            <a:r>
              <a:rPr lang="en-GB" sz="1600">
                <a:solidFill>
                  <a:srgbClr val="000000"/>
                </a:solidFill>
                <a:latin typeface="Arial"/>
                <a:cs typeface="Arial"/>
              </a:rPr>
              <a:t>selling</a:t>
            </a:r>
            <a:r>
              <a:rPr lang="en-GB" sz="1600" b="0" i="0">
                <a:solidFill>
                  <a:srgbClr val="000000"/>
                </a:solidFill>
                <a:effectLst/>
                <a:latin typeface="Arial"/>
                <a:cs typeface="Arial"/>
              </a:rPr>
              <a:t> </a:t>
            </a:r>
            <a:r>
              <a:rPr lang="en-GB" sz="1600">
                <a:solidFill>
                  <a:srgbClr val="000000"/>
                </a:solidFill>
                <a:latin typeface="Arial"/>
                <a:cs typeface="Arial"/>
              </a:rPr>
              <a:t>pharmacy</a:t>
            </a:r>
            <a:r>
              <a:rPr lang="en-GB" sz="1600" b="0" i="0">
                <a:solidFill>
                  <a:srgbClr val="000000"/>
                </a:solidFill>
                <a:effectLst/>
                <a:latin typeface="Arial"/>
                <a:cs typeface="Arial"/>
              </a:rPr>
              <a:t> is not </a:t>
            </a:r>
            <a:r>
              <a:rPr lang="en-GB" sz="1600">
                <a:solidFill>
                  <a:srgbClr val="000000"/>
                </a:solidFill>
                <a:latin typeface="Arial"/>
                <a:cs typeface="Arial"/>
              </a:rPr>
              <a:t>always identifiable </a:t>
            </a:r>
            <a:r>
              <a:rPr lang="en-GB" sz="1600" b="0" i="0">
                <a:solidFill>
                  <a:srgbClr val="000000"/>
                </a:solidFill>
                <a:effectLst/>
                <a:latin typeface="Arial"/>
                <a:cs typeface="Arial"/>
              </a:rPr>
              <a:t>by their </a:t>
            </a:r>
            <a:r>
              <a:rPr lang="en-GB" sz="1600">
                <a:solidFill>
                  <a:srgbClr val="000000"/>
                </a:solidFill>
                <a:latin typeface="Arial"/>
                <a:cs typeface="Arial"/>
              </a:rPr>
              <a:t>name</a:t>
            </a:r>
            <a:r>
              <a:rPr lang="en-GB" sz="1600" b="0" i="0">
                <a:solidFill>
                  <a:srgbClr val="000000"/>
                </a:solidFill>
                <a:effectLst/>
                <a:latin typeface="Arial"/>
                <a:cs typeface="Arial"/>
              </a:rPr>
              <a:t> or address, so the referrer needs to work with the patient to choose the pharmacy before the referral is sent.</a:t>
            </a:r>
            <a:endParaRPr lang="en-GB" sz="1600">
              <a:solidFill>
                <a:srgbClr val="000000"/>
              </a:solidFill>
              <a:latin typeface="Arial"/>
              <a:cs typeface="Arial"/>
            </a:endParaRPr>
          </a:p>
        </p:txBody>
      </p:sp>
      <p:pic>
        <p:nvPicPr>
          <p:cNvPr id="13" name="Graphic 12" descr="Close outline">
            <a:extLst>
              <a:ext uri="{FF2B5EF4-FFF2-40B4-BE49-F238E27FC236}">
                <a16:creationId xmlns:a16="http://schemas.microsoft.com/office/drawing/2014/main" id="{E96F658C-A3D3-E604-4EA4-8E8046E527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21" y="2300251"/>
            <a:ext cx="1166050" cy="625899"/>
          </a:xfrm>
          <a:prstGeom prst="rect">
            <a:avLst/>
          </a:prstGeom>
        </p:spPr>
      </p:pic>
      <p:pic>
        <p:nvPicPr>
          <p:cNvPr id="16" name="Graphic 15">
            <a:extLst>
              <a:ext uri="{FF2B5EF4-FFF2-40B4-BE49-F238E27FC236}">
                <a16:creationId xmlns:a16="http://schemas.microsoft.com/office/drawing/2014/main" id="{60915382-E5E9-3102-0819-2895CA94BD3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6173" y="3534333"/>
            <a:ext cx="1152269" cy="1069156"/>
          </a:xfrm>
          <a:prstGeom prst="rect">
            <a:avLst/>
          </a:prstGeom>
        </p:spPr>
      </p:pic>
      <p:pic>
        <p:nvPicPr>
          <p:cNvPr id="18" name="Graphic 17">
            <a:extLst>
              <a:ext uri="{FF2B5EF4-FFF2-40B4-BE49-F238E27FC236}">
                <a16:creationId xmlns:a16="http://schemas.microsoft.com/office/drawing/2014/main" id="{1A192D7F-082D-8C5F-C959-221FD29BF9D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7139" y="4819663"/>
            <a:ext cx="1052232" cy="942812"/>
          </a:xfrm>
          <a:prstGeom prst="rect">
            <a:avLst/>
          </a:prstGeom>
        </p:spPr>
      </p:pic>
      <p:sp>
        <p:nvSpPr>
          <p:cNvPr id="3" name="Title 4">
            <a:extLst>
              <a:ext uri="{FF2B5EF4-FFF2-40B4-BE49-F238E27FC236}">
                <a16:creationId xmlns:a16="http://schemas.microsoft.com/office/drawing/2014/main" id="{222700C8-CA3E-C991-FF70-AF8A1902D074}"/>
              </a:ext>
            </a:extLst>
          </p:cNvPr>
          <p:cNvSpPr txBox="1">
            <a:spLocks/>
          </p:cNvSpPr>
          <p:nvPr/>
        </p:nvSpPr>
        <p:spPr>
          <a:xfrm>
            <a:off x="477838" y="8620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Directory of Service: Distance Selling Pharmacies</a:t>
            </a:r>
          </a:p>
        </p:txBody>
      </p:sp>
    </p:spTree>
    <p:extLst>
      <p:ext uri="{BB962C8B-B14F-4D97-AF65-F5344CB8AC3E}">
        <p14:creationId xmlns:p14="http://schemas.microsoft.com/office/powerpoint/2010/main" val="24037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EDEC9-8BA5-747A-1503-0EB150554BC7}"/>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D4C4CF9F-CCC6-6F7A-FDAB-411E2018F6B7}"/>
              </a:ext>
            </a:extLst>
          </p:cNvPr>
          <p:cNvSpPr txBox="1"/>
          <p:nvPr/>
        </p:nvSpPr>
        <p:spPr>
          <a:xfrm>
            <a:off x="1306032" y="1249739"/>
            <a:ext cx="10345193" cy="4031873"/>
          </a:xfrm>
          <a:prstGeom prst="rect">
            <a:avLst/>
          </a:prstGeom>
          <a:noFill/>
        </p:spPr>
        <p:txBody>
          <a:bodyPr wrap="square" rtlCol="0">
            <a:spAutoFit/>
          </a:bodyPr>
          <a:lstStyle/>
          <a:p>
            <a:pPr>
              <a:defRPr/>
            </a:pPr>
            <a:r>
              <a:rPr lang="en-GB" sz="1600" b="1">
                <a:solidFill>
                  <a:srgbClr val="231F20"/>
                </a:solidFill>
              </a:rPr>
              <a:t>Accurate information: </a:t>
            </a:r>
            <a:r>
              <a:rPr lang="en-GB" sz="1600">
                <a:solidFill>
                  <a:srgbClr val="231F20"/>
                </a:solidFill>
              </a:rPr>
              <a:t>General practice teams have access to an up-to-date list of nearby community pharmacies to support patients having choice. The referrer can offer the patient a face-to-face consultation in a pharmacy or a remote consultation via telephone or online (excluding suspected acute otitis media).</a:t>
            </a:r>
          </a:p>
          <a:p>
            <a:pPr>
              <a:defRPr/>
            </a:pPr>
            <a:endParaRPr lang="en-GB" sz="1600">
              <a:solidFill>
                <a:srgbClr val="231F20"/>
              </a:solidFill>
            </a:endParaRPr>
          </a:p>
          <a:p>
            <a:pPr>
              <a:defRPr/>
            </a:pPr>
            <a:endParaRPr lang="en-GB" sz="1600">
              <a:solidFill>
                <a:srgbClr val="231F20"/>
              </a:solidFill>
            </a:endParaRPr>
          </a:p>
          <a:p>
            <a:pPr>
              <a:defRPr/>
            </a:pPr>
            <a:endParaRPr lang="en-GB" sz="1600">
              <a:solidFill>
                <a:srgbClr val="231F2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Streamlined referrals</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General practice teams can send referrals to community pharmacy from within the workflow, avoiding the need to log into different systems, saving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Safe patient care: </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Patient referral information is sent in a structured, standardised format to community pharmacy workflows, improving patient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rgbClr val="231F20"/>
              </a:solidFill>
              <a:latin typeface="Arial" panose="020B0604020202020204"/>
            </a:endParaRPr>
          </a:p>
        </p:txBody>
      </p:sp>
      <p:pic>
        <p:nvPicPr>
          <p:cNvPr id="7" name="Graphic 6">
            <a:extLst>
              <a:ext uri="{FF2B5EF4-FFF2-40B4-BE49-F238E27FC236}">
                <a16:creationId xmlns:a16="http://schemas.microsoft.com/office/drawing/2014/main" id="{1E2CD7BD-353D-9D2E-FBA9-8F11E2B5D4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670" y="2561481"/>
            <a:ext cx="835782" cy="835782"/>
          </a:xfrm>
          <a:prstGeom prst="rect">
            <a:avLst/>
          </a:prstGeom>
        </p:spPr>
      </p:pic>
      <p:pic>
        <p:nvPicPr>
          <p:cNvPr id="13" name="Graphic 12">
            <a:extLst>
              <a:ext uri="{FF2B5EF4-FFF2-40B4-BE49-F238E27FC236}">
                <a16:creationId xmlns:a16="http://schemas.microsoft.com/office/drawing/2014/main" id="{3A8FC2B6-B6D8-617C-00D6-E494EECF94E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485" y="3793158"/>
            <a:ext cx="766967" cy="766967"/>
          </a:xfrm>
          <a:prstGeom prst="rect">
            <a:avLst/>
          </a:prstGeom>
        </p:spPr>
      </p:pic>
      <p:pic>
        <p:nvPicPr>
          <p:cNvPr id="5" name="Graphic 4">
            <a:extLst>
              <a:ext uri="{FF2B5EF4-FFF2-40B4-BE49-F238E27FC236}">
                <a16:creationId xmlns:a16="http://schemas.microsoft.com/office/drawing/2014/main" id="{4B3EF8B3-1B99-072B-51A3-D91B2EBB761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963" y="1122605"/>
            <a:ext cx="914400" cy="914400"/>
          </a:xfrm>
          <a:prstGeom prst="rect">
            <a:avLst/>
          </a:prstGeom>
        </p:spPr>
      </p:pic>
      <p:sp>
        <p:nvSpPr>
          <p:cNvPr id="6" name="Title 4">
            <a:extLst>
              <a:ext uri="{FF2B5EF4-FFF2-40B4-BE49-F238E27FC236}">
                <a16:creationId xmlns:a16="http://schemas.microsoft.com/office/drawing/2014/main" id="{5270811F-6884-ED47-73F5-5C783C801544}"/>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Benefits for general practice</a:t>
            </a:r>
          </a:p>
        </p:txBody>
      </p:sp>
    </p:spTree>
    <p:extLst>
      <p:ext uri="{BB962C8B-B14F-4D97-AF65-F5344CB8AC3E}">
        <p14:creationId xmlns:p14="http://schemas.microsoft.com/office/powerpoint/2010/main" val="131531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44104D-4E0C-9ADC-8D4F-52112D1C0CED}"/>
              </a:ext>
            </a:extLst>
          </p:cNvPr>
          <p:cNvSpPr>
            <a:spLocks noGrp="1"/>
          </p:cNvSpPr>
          <p:nvPr>
            <p:ph type="body" sz="quarter" idx="13"/>
          </p:nvPr>
        </p:nvSpPr>
        <p:spPr>
          <a:xfrm>
            <a:off x="611999" y="3903218"/>
            <a:ext cx="5130040" cy="896938"/>
          </a:xfrm>
        </p:spPr>
        <p:txBody>
          <a:bodyPr vert="horz" lIns="0" tIns="0" rIns="0" bIns="0" rtlCol="0" anchor="t">
            <a:normAutofit/>
          </a:bodyPr>
          <a:lstStyle/>
          <a:p>
            <a:r>
              <a:rPr lang="en-GB"/>
              <a:t>Referral Standard</a:t>
            </a:r>
          </a:p>
        </p:txBody>
      </p:sp>
      <p:sp>
        <p:nvSpPr>
          <p:cNvPr id="3" name="Text Placeholder 2">
            <a:extLst>
              <a:ext uri="{FF2B5EF4-FFF2-40B4-BE49-F238E27FC236}">
                <a16:creationId xmlns:a16="http://schemas.microsoft.com/office/drawing/2014/main" id="{13B6DBA6-4A85-16E7-2473-1B1288DA7D16}"/>
              </a:ext>
            </a:extLst>
          </p:cNvPr>
          <p:cNvSpPr>
            <a:spLocks noGrp="1"/>
          </p:cNvSpPr>
          <p:nvPr>
            <p:ph type="body" sz="quarter" idx="14"/>
          </p:nvPr>
        </p:nvSpPr>
        <p:spPr>
          <a:xfrm>
            <a:off x="611999" y="1917290"/>
            <a:ext cx="8060053" cy="1566322"/>
          </a:xfrm>
        </p:spPr>
        <p:txBody>
          <a:bodyPr/>
          <a:lstStyle/>
          <a:p>
            <a:r>
              <a:rPr lang="en-GB"/>
              <a:t>Information for community pharmacy</a:t>
            </a:r>
          </a:p>
        </p:txBody>
      </p:sp>
    </p:spTree>
    <p:extLst>
      <p:ext uri="{BB962C8B-B14F-4D97-AF65-F5344CB8AC3E}">
        <p14:creationId xmlns:p14="http://schemas.microsoft.com/office/powerpoint/2010/main" val="8907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E4641-EC5A-D241-99D0-2CDCFF4FE6A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450457F-F14E-6A69-0AF3-C33BC95F6846}"/>
              </a:ext>
            </a:extLst>
          </p:cNvPr>
          <p:cNvSpPr txBox="1"/>
          <p:nvPr/>
        </p:nvSpPr>
        <p:spPr>
          <a:xfrm>
            <a:off x="253353" y="904347"/>
            <a:ext cx="11404154" cy="35394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Community pharmacies receives Pharmacy First referrals directly into the same clinical IT system as NHS 111 referrals.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Referral information </a:t>
            </a:r>
            <a:r>
              <a:rPr lang="en-GB" sz="1600" dirty="0">
                <a:solidFill>
                  <a:srgbClr val="231F20"/>
                </a:solidFill>
                <a:latin typeface="Arial" panose="020B0604020202020204"/>
              </a:rPr>
              <a:t>is</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 sent in a structured, standardised format to support the patient consultation.</a:t>
            </a:r>
            <a:endParaRPr lang="en-GB" sz="1600" b="0" i="0" u="none" strike="noStrike" kern="1200" cap="none" spc="0" normalizeH="0" baseline="0" noProof="0" dirty="0">
              <a:ln>
                <a:noFill/>
              </a:ln>
              <a:solidFill>
                <a:srgbClr val="231F2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a:defRPr/>
            </a:pPr>
            <a:r>
              <a:rPr kumimoji="0" lang="en-GB" sz="1600" b="1" i="0" u="none" strike="noStrike" kern="1200" cap="none" spc="0" normalizeH="0" baseline="0" noProof="0" dirty="0">
                <a:ln>
                  <a:noFill/>
                </a:ln>
                <a:solidFill>
                  <a:srgbClr val="003087"/>
                </a:solidFill>
                <a:effectLst/>
                <a:uLnTx/>
                <a:uFillTx/>
                <a:latin typeface="Arial" panose="020B0604020202020204"/>
                <a:ea typeface="+mn-ea"/>
                <a:cs typeface="+mn-cs"/>
              </a:rPr>
              <a:t>Actions for </a:t>
            </a:r>
            <a:r>
              <a:rPr lang="en-GB" sz="1600" b="1" dirty="0">
                <a:solidFill>
                  <a:srgbClr val="003087"/>
                </a:solidFill>
                <a:latin typeface="Arial" panose="020B0604020202020204"/>
              </a:rPr>
              <a:t>registered community</a:t>
            </a:r>
            <a:r>
              <a:rPr kumimoji="0" lang="en-GB" sz="1600" b="1" i="0" u="none" strike="noStrike" kern="1200" cap="none" spc="0" normalizeH="0" baseline="0" noProof="0" dirty="0">
                <a:ln>
                  <a:noFill/>
                </a:ln>
                <a:solidFill>
                  <a:srgbClr val="003087"/>
                </a:solidFill>
                <a:effectLst/>
                <a:uLnTx/>
                <a:uFillTx/>
                <a:latin typeface="Arial" panose="020B0604020202020204"/>
                <a:ea typeface="+mn-ea"/>
                <a:cs typeface="+mn-cs"/>
              </a:rPr>
              <a:t> pharmacy professionals</a:t>
            </a:r>
            <a:endParaRPr lang="en-GB" sz="1600" b="1" i="0" u="none" strike="noStrike" kern="1200" cap="none" spc="0" normalizeH="0" baseline="0" noProof="0" dirty="0">
              <a:ln>
                <a:noFill/>
              </a:ln>
              <a:solidFill>
                <a:srgbClr val="003087"/>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231F20"/>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087"/>
                </a:solidFill>
                <a:effectLst/>
                <a:uLnTx/>
                <a:uFillTx/>
                <a:latin typeface="Arial" panose="020B0604020202020204"/>
                <a:ea typeface="+mn-ea"/>
                <a:cs typeface="+mn-cs"/>
              </a:rPr>
              <a:t>Business continuity: </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Continue to monitor </a:t>
            </a:r>
            <a:r>
              <a:rPr kumimoji="0" lang="en-GB" sz="1600" b="0" i="0" u="none" strike="noStrike" kern="1200" cap="none" spc="0" normalizeH="0" baseline="0" noProof="0" dirty="0" err="1">
                <a:ln>
                  <a:noFill/>
                </a:ln>
                <a:solidFill>
                  <a:srgbClr val="231F20"/>
                </a:solidFill>
                <a:effectLst/>
                <a:uLnTx/>
                <a:uFillTx/>
                <a:latin typeface="Arial" panose="020B0604020202020204"/>
                <a:ea typeface="+mn-ea"/>
                <a:cs typeface="+mn-cs"/>
              </a:rPr>
              <a:t>NHSmail</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 for all other referrals. </a:t>
            </a:r>
            <a:r>
              <a:rPr kumimoji="0" lang="en-US" sz="1600" b="0" i="0" u="none" strike="noStrike" kern="1200" cap="none" spc="0" normalizeH="0" baseline="0" noProof="0" dirty="0">
                <a:ln>
                  <a:noFill/>
                </a:ln>
                <a:solidFill>
                  <a:srgbClr val="231F20"/>
                </a:solidFill>
                <a:effectLst/>
                <a:uLnTx/>
                <a:uFillTx/>
                <a:latin typeface="Arial" panose="020B0604020202020204"/>
                <a:ea typeface="MS Mincho"/>
                <a:cs typeface="Arial"/>
              </a:rPr>
              <a:t>Email remains a business continuity solution for referrals from both general practice and NHS 111 if the in-workflow referral system fails.</a:t>
            </a:r>
            <a:endParaRPr lang="en-US" sz="1600" b="0" i="0" u="none" strike="noStrike" kern="1200" cap="none" spc="0" normalizeH="0" baseline="0" noProof="0" dirty="0">
              <a:ln>
                <a:noFill/>
              </a:ln>
              <a:solidFill>
                <a:srgbClr val="231F20"/>
              </a:solidFill>
              <a:effectLst/>
              <a:uLnTx/>
              <a:uFillTx/>
              <a:latin typeface="Arial" panose="020B0604020202020204"/>
              <a:ea typeface="MS Mincho"/>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31F20"/>
              </a:solidFill>
              <a:effectLst/>
              <a:uLnTx/>
              <a:uFillTx/>
              <a:latin typeface="Arial" panose="020B0604020202020204"/>
              <a:ea typeface="MS Mincho" panose="02020609040205080304" pitchFamily="49" charset="-128"/>
              <a:cs typeface="Arial" panose="020B0604020202020204" pitchFamily="34" charset="0"/>
            </a:endParaRPr>
          </a:p>
          <a:p>
            <a:pPr lvl="1">
              <a:defRPr/>
            </a:pPr>
            <a:r>
              <a:rPr kumimoji="0" lang="en-US" sz="1600" b="1" i="0" u="none" strike="noStrike" kern="1200" cap="none" spc="0" normalizeH="0" baseline="0" noProof="0" dirty="0">
                <a:ln>
                  <a:noFill/>
                </a:ln>
                <a:solidFill>
                  <a:srgbClr val="003087"/>
                </a:solidFill>
                <a:effectLst/>
                <a:uLnTx/>
                <a:uFillTx/>
                <a:latin typeface="Arial" panose="020B0604020202020204"/>
                <a:ea typeface="MS Mincho"/>
                <a:cs typeface="Arial"/>
              </a:rPr>
              <a:t>Directory of Services</a:t>
            </a:r>
            <a:r>
              <a:rPr kumimoji="0" lang="en-US" sz="1600" b="0" i="0" u="none" strike="noStrike" kern="1200" cap="none" spc="0" normalizeH="0" baseline="0" noProof="0" dirty="0">
                <a:ln>
                  <a:noFill/>
                </a:ln>
                <a:solidFill>
                  <a:srgbClr val="003087"/>
                </a:solidFill>
                <a:effectLst/>
                <a:uLnTx/>
                <a:uFillTx/>
                <a:latin typeface="Arial" panose="020B0604020202020204"/>
                <a:ea typeface="MS Mincho"/>
                <a:cs typeface="Arial"/>
              </a:rPr>
              <a:t>: </a:t>
            </a:r>
            <a:r>
              <a:rPr lang="en-US" sz="1600" dirty="0">
                <a:latin typeface="Arial" panose="020B0604020202020204"/>
                <a:ea typeface="MS Mincho"/>
                <a:cs typeface="Arial"/>
              </a:rPr>
              <a:t>The referral system </a:t>
            </a:r>
            <a:r>
              <a:rPr kumimoji="0" lang="en-US" sz="1600" b="0" i="0" u="none" strike="noStrike" kern="1200" cap="none" spc="0" normalizeH="0" baseline="0" noProof="0" dirty="0">
                <a:ln>
                  <a:noFill/>
                </a:ln>
                <a:solidFill>
                  <a:srgbClr val="231F20"/>
                </a:solidFill>
                <a:effectLst/>
                <a:uLnTx/>
                <a:uFillTx/>
                <a:latin typeface="Arial" panose="020B0604020202020204"/>
                <a:ea typeface="MS Mincho"/>
                <a:cs typeface="Arial"/>
              </a:rPr>
              <a:t>uses the Directory of Services to display a list of community pharmacies, including distance selling pharmacies that provide the NHS Pharmacy First Service. It is important community pharmacies ensure the NHS Profile M</a:t>
            </a:r>
            <a:r>
              <a:rPr lang="en-US" sz="1600" dirty="0" err="1">
                <a:solidFill>
                  <a:srgbClr val="231F20"/>
                </a:solidFill>
                <a:latin typeface="Arial" panose="020B0604020202020204"/>
                <a:ea typeface="MS Mincho"/>
                <a:cs typeface="Arial"/>
              </a:rPr>
              <a:t>anager</a:t>
            </a:r>
            <a:r>
              <a:rPr lang="en-US" sz="1600" dirty="0">
                <a:solidFill>
                  <a:srgbClr val="231F20"/>
                </a:solidFill>
                <a:latin typeface="Arial" panose="020B0604020202020204"/>
                <a:ea typeface="MS Mincho"/>
                <a:cs typeface="Arial"/>
              </a:rPr>
              <a:t> entry </a:t>
            </a:r>
            <a:r>
              <a:rPr kumimoji="0" lang="en-US" sz="1600" b="0" i="0" u="none" strike="noStrike" kern="1200" cap="none" spc="0" normalizeH="0" baseline="0" noProof="0" dirty="0">
                <a:ln>
                  <a:noFill/>
                </a:ln>
                <a:solidFill>
                  <a:srgbClr val="231F20"/>
                </a:solidFill>
                <a:effectLst/>
                <a:uLnTx/>
                <a:uFillTx/>
                <a:latin typeface="Arial" panose="020B0604020202020204"/>
                <a:ea typeface="MS Mincho"/>
                <a:cs typeface="Arial"/>
              </a:rPr>
              <a:t>is up-to-date. </a:t>
            </a:r>
            <a:endParaRPr kumimoji="0" lang="en-GB" sz="1600" b="1" i="0" u="none" strike="noStrike" kern="1200" cap="none" spc="0" normalizeH="0" baseline="0" noProof="0" dirty="0">
              <a:ln>
                <a:noFill/>
              </a:ln>
              <a:solidFill>
                <a:srgbClr val="231F20"/>
              </a:solidFill>
              <a:effectLst/>
              <a:uLnTx/>
              <a:uFillTx/>
              <a:latin typeface="Arial" panose="020B0604020202020204"/>
              <a:ea typeface="MS Mincho"/>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087"/>
              </a:solidFill>
              <a:effectLst/>
              <a:uLnTx/>
              <a:uFillTx/>
              <a:latin typeface="Arial" panose="020B0604020202020204"/>
              <a:ea typeface="+mn-ea"/>
              <a:cs typeface="+mn-cs"/>
            </a:endParaRPr>
          </a:p>
        </p:txBody>
      </p:sp>
      <p:pic>
        <p:nvPicPr>
          <p:cNvPr id="5" name="Graphic 4" descr="Checkbox Ticked with solid fill">
            <a:extLst>
              <a:ext uri="{FF2B5EF4-FFF2-40B4-BE49-F238E27FC236}">
                <a16:creationId xmlns:a16="http://schemas.microsoft.com/office/drawing/2014/main" id="{DF21829D-3300-71EC-E058-301D0050E2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849" y="2604182"/>
            <a:ext cx="486160" cy="486160"/>
          </a:xfrm>
          <a:prstGeom prst="rect">
            <a:avLst/>
          </a:prstGeom>
        </p:spPr>
      </p:pic>
      <p:sp>
        <p:nvSpPr>
          <p:cNvPr id="8" name="Rectangle: Rounded Corners 7">
            <a:extLst>
              <a:ext uri="{FF2B5EF4-FFF2-40B4-BE49-F238E27FC236}">
                <a16:creationId xmlns:a16="http://schemas.microsoft.com/office/drawing/2014/main" id="{8654C785-38FE-C0DA-256F-94D4B2DC1969}"/>
              </a:ext>
            </a:extLst>
          </p:cNvPr>
          <p:cNvSpPr/>
          <p:nvPr/>
        </p:nvSpPr>
        <p:spPr>
          <a:xfrm>
            <a:off x="2226334" y="4912833"/>
            <a:ext cx="7993131" cy="948255"/>
          </a:xfrm>
          <a:prstGeom prst="round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371600" marR="0" lvl="3" indent="0" algn="l" defTabSz="914400" rtl="0" eaLnBrk="1" fontAlgn="base"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Directory of Services (DoS) - NHS England Digital</a:t>
            </a:r>
            <a:endParaRPr kumimoji="0" lang="en-GB" sz="1400" b="1" i="0" u="none" strike="noStrike" kern="1200" cap="none" spc="0" normalizeH="0" baseline="0" noProof="0">
              <a:ln>
                <a:noFill/>
              </a:ln>
              <a:solidFill>
                <a:srgbClr val="FFFFFF"/>
              </a:solidFill>
              <a:effectLst/>
              <a:uLnTx/>
              <a:uFillTx/>
              <a:latin typeface="Arial"/>
              <a:ea typeface="+mn-ea"/>
              <a:cs typeface="Arial"/>
            </a:endParaRPr>
          </a:p>
        </p:txBody>
      </p:sp>
      <p:pic>
        <p:nvPicPr>
          <p:cNvPr id="7" name="Graphic 6" descr="Checkbox Ticked with solid fill">
            <a:extLst>
              <a:ext uri="{FF2B5EF4-FFF2-40B4-BE49-F238E27FC236}">
                <a16:creationId xmlns:a16="http://schemas.microsoft.com/office/drawing/2014/main" id="{65B86BCE-AE4F-12F2-7C4D-51452D875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849" y="3417723"/>
            <a:ext cx="486160" cy="486160"/>
          </a:xfrm>
          <a:prstGeom prst="rect">
            <a:avLst/>
          </a:prstGeom>
        </p:spPr>
      </p:pic>
      <p:pic>
        <p:nvPicPr>
          <p:cNvPr id="12" name="Graphic 11" descr="Modern architecture with solid fill">
            <a:extLst>
              <a:ext uri="{FF2B5EF4-FFF2-40B4-BE49-F238E27FC236}">
                <a16:creationId xmlns:a16="http://schemas.microsoft.com/office/drawing/2014/main" id="{4B8AFDC1-E933-EEC7-72A8-AA7E806612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6540" y="4994007"/>
            <a:ext cx="785905" cy="785905"/>
          </a:xfrm>
          <a:prstGeom prst="rect">
            <a:avLst/>
          </a:prstGeom>
        </p:spPr>
      </p:pic>
      <p:sp>
        <p:nvSpPr>
          <p:cNvPr id="2" name="Title 4">
            <a:extLst>
              <a:ext uri="{FF2B5EF4-FFF2-40B4-BE49-F238E27FC236}">
                <a16:creationId xmlns:a16="http://schemas.microsoft.com/office/drawing/2014/main" id="{49F5DB4B-F66B-064C-6969-A968D5AE5FDC}"/>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Receiving referrals from general practice</a:t>
            </a:r>
          </a:p>
        </p:txBody>
      </p:sp>
    </p:spTree>
    <p:extLst>
      <p:ext uri="{BB962C8B-B14F-4D97-AF65-F5344CB8AC3E}">
        <p14:creationId xmlns:p14="http://schemas.microsoft.com/office/powerpoint/2010/main" val="263504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8DB1-CD3A-ADA3-F5F7-F89412513C8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1F6E3AF-7A9B-3400-A756-62715539491E}"/>
              </a:ext>
            </a:extLst>
          </p:cNvPr>
          <p:cNvSpPr txBox="1"/>
          <p:nvPr/>
        </p:nvSpPr>
        <p:spPr>
          <a:xfrm>
            <a:off x="1472179" y="1269422"/>
            <a:ext cx="10345193" cy="4031873"/>
          </a:xfrm>
          <a:prstGeom prst="rect">
            <a:avLst/>
          </a:prstGeom>
          <a:noFill/>
        </p:spPr>
        <p:txBody>
          <a:bodyPr wrap="square" lIns="91440" tIns="45720" rIns="91440" bIns="45720" rtlCol="0" anchor="t">
            <a:spAutoFit/>
          </a:bodyPr>
          <a:lstStyle/>
          <a:p>
            <a:pPr>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Accurate information: </a:t>
            </a:r>
            <a:r>
              <a:rPr lang="en-GB" sz="1600">
                <a:solidFill>
                  <a:srgbClr val="231F20"/>
                </a:solidFill>
                <a:latin typeface="Arial" panose="020B0604020202020204"/>
              </a:rPr>
              <a:t>General practice teams will have access to accurate, up-to-date information via the Directory of Services, so community pharmacy teams can ensure patients who attend are being referred for services they can offer. </a:t>
            </a:r>
            <a:endParaRPr lang="en-GB" sz="1600">
              <a:solidFill>
                <a:srgbClr val="231F20"/>
              </a:solidFill>
              <a:latin typeface="Arial" panose="020B0604020202020204"/>
              <a:cs typeface="Arial"/>
            </a:endParaRPr>
          </a:p>
          <a:p>
            <a:pPr>
              <a:defRPr/>
            </a:pPr>
            <a:endParaRPr kumimoji="0" lang="en-GB" sz="1600" b="1" i="0" u="none" strike="noStrike" kern="1200" cap="none" spc="0" normalizeH="0" baseline="0" noProof="0">
              <a:ln>
                <a:noFill/>
              </a:ln>
              <a:solidFill>
                <a:srgbClr val="231F20"/>
              </a:solidFill>
              <a:effectLst/>
              <a:uLnTx/>
              <a:uFillTx/>
              <a:latin typeface="Arial" panose="020B0604020202020204"/>
              <a:ea typeface="+mn-ea"/>
              <a:cs typeface="+mn-cs"/>
            </a:endParaRPr>
          </a:p>
          <a:p>
            <a:pPr>
              <a:defRPr/>
            </a:pPr>
            <a:endParaRPr lang="en-GB" sz="1600" b="1">
              <a:solidFill>
                <a:srgbClr val="231F20"/>
              </a:solidFill>
              <a:latin typeface="Arial" panose="020B0604020202020204"/>
            </a:endParaRPr>
          </a:p>
          <a:p>
            <a:pPr>
              <a:defRPr/>
            </a:pPr>
            <a:endParaRPr kumimoji="0" lang="en-GB" sz="1600" b="1" i="0" u="none" strike="noStrike" kern="1200" cap="none" spc="0" normalizeH="0" baseline="0" noProof="0">
              <a:ln>
                <a:noFill/>
              </a:ln>
              <a:solidFill>
                <a:srgbClr val="231F20"/>
              </a:solidFill>
              <a:effectLst/>
              <a:uLnTx/>
              <a:uFillTx/>
              <a:latin typeface="Arial" panose="020B0604020202020204"/>
              <a:ea typeface="+mn-ea"/>
              <a:cs typeface="+mn-cs"/>
            </a:endParaRPr>
          </a:p>
          <a:p>
            <a:pPr>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Streamlined in-workflow referrals</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Community pharmacy teams will receive referrals directly into clinical </a:t>
            </a:r>
            <a:br>
              <a:rPr lang="en-GB" sz="1600">
                <a:solidFill>
                  <a:srgbClr val="231F20"/>
                </a:solidFill>
                <a:latin typeface="Arial" panose="020B0604020202020204"/>
              </a:rPr>
            </a:b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IT systems, </a:t>
            </a:r>
            <a:r>
              <a:rPr lang="en-GB" sz="1600">
                <a:solidFill>
                  <a:srgbClr val="231F20"/>
                </a:solidFill>
                <a:latin typeface="Arial" panose="020B0604020202020204"/>
              </a:rPr>
              <a:t>reducing the need to work </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across two or more applications and saving time.</a:t>
            </a:r>
            <a:r>
              <a:rPr lang="en-GB" sz="1600">
                <a:solidFill>
                  <a:srgbClr val="231F20"/>
                </a:solidFill>
              </a:rPr>
              <a:t> </a:t>
            </a: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Patient safety: </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Patient referral information received is in a structured, standardised format, reducing the likelihood of errors and improving patient safety. </a:t>
            </a: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rgbClr val="231F20"/>
              </a:solidFill>
              <a:latin typeface="Arial" panose="020B0604020202020204"/>
            </a:endParaRPr>
          </a:p>
        </p:txBody>
      </p:sp>
      <p:pic>
        <p:nvPicPr>
          <p:cNvPr id="7" name="Graphic 6">
            <a:extLst>
              <a:ext uri="{FF2B5EF4-FFF2-40B4-BE49-F238E27FC236}">
                <a16:creationId xmlns:a16="http://schemas.microsoft.com/office/drawing/2014/main" id="{D45663BE-CDE0-10BC-BB43-13E4C20F122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061" y="2593218"/>
            <a:ext cx="835782" cy="835782"/>
          </a:xfrm>
          <a:prstGeom prst="rect">
            <a:avLst/>
          </a:prstGeom>
        </p:spPr>
      </p:pic>
      <p:pic>
        <p:nvPicPr>
          <p:cNvPr id="13" name="Graphic 12">
            <a:extLst>
              <a:ext uri="{FF2B5EF4-FFF2-40B4-BE49-F238E27FC236}">
                <a16:creationId xmlns:a16="http://schemas.microsoft.com/office/drawing/2014/main" id="{7BED3243-A9E7-33F6-7C60-C24A6926E5F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061" y="3789399"/>
            <a:ext cx="766967" cy="766967"/>
          </a:xfrm>
          <a:prstGeom prst="rect">
            <a:avLst/>
          </a:prstGeom>
        </p:spPr>
      </p:pic>
      <p:pic>
        <p:nvPicPr>
          <p:cNvPr id="5" name="Graphic 4">
            <a:extLst>
              <a:ext uri="{FF2B5EF4-FFF2-40B4-BE49-F238E27FC236}">
                <a16:creationId xmlns:a16="http://schemas.microsoft.com/office/drawing/2014/main" id="{F291BEEC-83EA-1442-5233-E902A2902F2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0718" y="1198803"/>
            <a:ext cx="914400" cy="914400"/>
          </a:xfrm>
          <a:prstGeom prst="rect">
            <a:avLst/>
          </a:prstGeom>
        </p:spPr>
      </p:pic>
      <p:sp>
        <p:nvSpPr>
          <p:cNvPr id="9" name="Title 4">
            <a:extLst>
              <a:ext uri="{FF2B5EF4-FFF2-40B4-BE49-F238E27FC236}">
                <a16:creationId xmlns:a16="http://schemas.microsoft.com/office/drawing/2014/main" id="{72579CFB-41A1-4C9E-648A-251E6B30F593}"/>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Benefits for community pharmacy</a:t>
            </a:r>
          </a:p>
        </p:txBody>
      </p:sp>
    </p:spTree>
    <p:extLst>
      <p:ext uri="{BB962C8B-B14F-4D97-AF65-F5344CB8AC3E}">
        <p14:creationId xmlns:p14="http://schemas.microsoft.com/office/powerpoint/2010/main" val="205623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990E8-9F98-C880-CD2D-9144AE5F6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7008F-9F0D-3B6C-25AE-5881BBD9CE6B}"/>
              </a:ext>
            </a:extLst>
          </p:cNvPr>
          <p:cNvSpPr>
            <a:spLocks noGrp="1"/>
          </p:cNvSpPr>
          <p:nvPr>
            <p:ph type="ctrTitle"/>
          </p:nvPr>
        </p:nvSpPr>
        <p:spPr>
          <a:xfrm>
            <a:off x="432000" y="1964293"/>
            <a:ext cx="5073450" cy="2507695"/>
          </a:xfrm>
        </p:spPr>
        <p:txBody>
          <a:bodyPr/>
          <a:lstStyle/>
          <a:p>
            <a:r>
              <a:rPr lang="en-GB" sz="4800">
                <a:latin typeface="Arial"/>
                <a:cs typeface="Arial"/>
              </a:rPr>
              <a:t>Accessing clinical information</a:t>
            </a:r>
            <a:endParaRPr lang="en-US" sz="4400">
              <a:latin typeface="Arial"/>
              <a:cs typeface="Arial"/>
            </a:endParaRPr>
          </a:p>
        </p:txBody>
      </p:sp>
      <p:sp>
        <p:nvSpPr>
          <p:cNvPr id="3" name="Subtitle 2">
            <a:extLst>
              <a:ext uri="{FF2B5EF4-FFF2-40B4-BE49-F238E27FC236}">
                <a16:creationId xmlns:a16="http://schemas.microsoft.com/office/drawing/2014/main" id="{4A3012EA-1F3F-74FE-CEEB-44AEA906CC35}"/>
              </a:ext>
            </a:extLst>
          </p:cNvPr>
          <p:cNvSpPr>
            <a:spLocks noGrp="1"/>
          </p:cNvSpPr>
          <p:nvPr>
            <p:ph type="subTitle" idx="1"/>
          </p:nvPr>
        </p:nvSpPr>
        <p:spPr>
          <a:xfrm>
            <a:off x="432000" y="4979432"/>
            <a:ext cx="6187875" cy="520730"/>
          </a:xfrm>
        </p:spPr>
        <p:txBody>
          <a:bodyPr vert="horz" lIns="0" tIns="0" rIns="0" bIns="0" rtlCol="0" anchor="t">
            <a:normAutofit/>
          </a:bodyPr>
          <a:lstStyle/>
          <a:p>
            <a:r>
              <a:rPr lang="en-GB">
                <a:solidFill>
                  <a:schemeClr val="tx1"/>
                </a:solidFill>
                <a:latin typeface="Arial"/>
                <a:cs typeface="Arial"/>
              </a:rPr>
              <a:t>GP </a:t>
            </a:r>
            <a:r>
              <a:rPr lang="en-GB" sz="2600">
                <a:solidFill>
                  <a:schemeClr val="tx1"/>
                </a:solidFill>
                <a:latin typeface="Arial"/>
                <a:cs typeface="Arial"/>
              </a:rPr>
              <a:t>Connect</a:t>
            </a:r>
            <a:r>
              <a:rPr lang="en-GB">
                <a:solidFill>
                  <a:schemeClr val="tx1"/>
                </a:solidFill>
                <a:latin typeface="Arial"/>
                <a:cs typeface="Arial"/>
              </a:rPr>
              <a:t> Access Record: Structured</a:t>
            </a:r>
          </a:p>
        </p:txBody>
      </p:sp>
    </p:spTree>
    <p:extLst>
      <p:ext uri="{BB962C8B-B14F-4D97-AF65-F5344CB8AC3E}">
        <p14:creationId xmlns:p14="http://schemas.microsoft.com/office/powerpoint/2010/main" val="11789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2AC08E-B397-B4B9-76A1-464A191448B8}"/>
              </a:ext>
            </a:extLst>
          </p:cNvPr>
          <p:cNvGrpSpPr/>
          <p:nvPr/>
        </p:nvGrpSpPr>
        <p:grpSpPr>
          <a:xfrm>
            <a:off x="3143890" y="2170464"/>
            <a:ext cx="1441432" cy="953399"/>
            <a:chOff x="3101313" y="1530816"/>
            <a:chExt cx="1659207" cy="1269273"/>
          </a:xfrm>
        </p:grpSpPr>
        <p:grpSp>
          <p:nvGrpSpPr>
            <p:cNvPr id="8" name="Group 7">
              <a:extLst>
                <a:ext uri="{FF2B5EF4-FFF2-40B4-BE49-F238E27FC236}">
                  <a16:creationId xmlns:a16="http://schemas.microsoft.com/office/drawing/2014/main" id="{D22E7E01-612D-EE02-9AFE-21F80F6D59A0}"/>
                </a:ext>
              </a:extLst>
            </p:cNvPr>
            <p:cNvGrpSpPr/>
            <p:nvPr/>
          </p:nvGrpSpPr>
          <p:grpSpPr>
            <a:xfrm>
              <a:off x="3101313" y="1530816"/>
              <a:ext cx="1659207" cy="1269273"/>
              <a:chOff x="821940" y="1707869"/>
              <a:chExt cx="1659207" cy="1269273"/>
            </a:xfrm>
          </p:grpSpPr>
          <p:pic>
            <p:nvPicPr>
              <p:cNvPr id="10" name="Graphic 9">
                <a:extLst>
                  <a:ext uri="{FF2B5EF4-FFF2-40B4-BE49-F238E27FC236}">
                    <a16:creationId xmlns:a16="http://schemas.microsoft.com/office/drawing/2014/main" id="{436447FF-7D72-FC95-BF85-368EE9ACFB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11" name="Rectangle 10">
                <a:extLst>
                  <a:ext uri="{FF2B5EF4-FFF2-40B4-BE49-F238E27FC236}">
                    <a16:creationId xmlns:a16="http://schemas.microsoft.com/office/drawing/2014/main" id="{D4D16244-518C-0191-E74A-F6A733BA488F}"/>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9" name="Rectangle: Rounded Corners 5">
              <a:extLst>
                <a:ext uri="{FF2B5EF4-FFF2-40B4-BE49-F238E27FC236}">
                  <a16:creationId xmlns:a16="http://schemas.microsoft.com/office/drawing/2014/main" id="{F951EED9-535D-8567-420B-E96706A42678}"/>
                </a:ext>
              </a:extLst>
            </p:cNvPr>
            <p:cNvSpPr/>
            <p:nvPr/>
          </p:nvSpPr>
          <p:spPr>
            <a:xfrm>
              <a:off x="3354385" y="1827399"/>
              <a:ext cx="1144038" cy="281966"/>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schemeClr val="bg1"/>
                  </a:solidFill>
                  <a:effectLst/>
                  <a:uLnTx/>
                  <a:uFillTx/>
                  <a:latin typeface="Arial" panose="020B0604020202020204"/>
                  <a:ea typeface="+mn-ea"/>
                  <a:cs typeface="+mn-cs"/>
                </a:rPr>
                <a:t>ShCR</a:t>
              </a:r>
              <a:endParaRPr kumimoji="0" lang="en-GB" sz="1200" b="1" i="0" u="none" strike="noStrike" kern="1200" cap="none" spc="0" normalizeH="0" baseline="0" noProof="0">
                <a:ln>
                  <a:noFill/>
                </a:ln>
                <a:solidFill>
                  <a:schemeClr val="bg1"/>
                </a:solidFill>
                <a:effectLst/>
                <a:uLnTx/>
                <a:uFillTx/>
                <a:latin typeface="Arial" panose="020B0604020202020204"/>
                <a:ea typeface="+mn-ea"/>
                <a:cs typeface="+mn-cs"/>
              </a:endParaRPr>
            </a:p>
          </p:txBody>
        </p:sp>
      </p:grpSp>
      <p:sp>
        <p:nvSpPr>
          <p:cNvPr id="14" name="TextBox 13">
            <a:extLst>
              <a:ext uri="{FF2B5EF4-FFF2-40B4-BE49-F238E27FC236}">
                <a16:creationId xmlns:a16="http://schemas.microsoft.com/office/drawing/2014/main" id="{A1B218CA-3B65-26BB-6DAC-F02DBE6BE09C}"/>
              </a:ext>
            </a:extLst>
          </p:cNvPr>
          <p:cNvSpPr txBox="1"/>
          <p:nvPr/>
        </p:nvSpPr>
        <p:spPr>
          <a:xfrm>
            <a:off x="611484" y="3427574"/>
            <a:ext cx="186409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Patient Medication Record (PMR)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if the patient is known to the community pharmacy</a:t>
            </a:r>
            <a:endParaRPr kumimoji="0" lang="en-US" sz="1400" b="1"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6046CA21-C7B5-0C6D-59FF-28CC678FDCA0}"/>
              </a:ext>
            </a:extLst>
          </p:cNvPr>
          <p:cNvSpPr txBox="1"/>
          <p:nvPr/>
        </p:nvSpPr>
        <p:spPr>
          <a:xfrm>
            <a:off x="2952649" y="3435210"/>
            <a:ext cx="20652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Shared Care Record (</a:t>
            </a:r>
            <a:r>
              <a:rPr kumimoji="0" lang="en-US" sz="1400" b="1" i="0" u="none" strike="noStrike" kern="1200" cap="none" spc="0" normalizeH="0" baseline="0" noProof="0" err="1">
                <a:ln>
                  <a:noFill/>
                </a:ln>
                <a:solidFill>
                  <a:srgbClr val="231F20"/>
                </a:solidFill>
                <a:effectLst/>
                <a:uLnTx/>
                <a:uFillTx/>
                <a:latin typeface="Arial" panose="020B0604020202020204"/>
                <a:ea typeface="+mn-ea"/>
                <a:cs typeface="+mn-cs"/>
              </a:rPr>
              <a:t>ShCR</a:t>
            </a: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 </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if the patient lives in an area with </a:t>
            </a:r>
            <a:r>
              <a:rPr kumimoji="0" lang="en-US" sz="1400" b="0" i="0" u="none" strike="noStrike" kern="1200" cap="none" spc="0" normalizeH="0" baseline="0" noProof="0" err="1">
                <a:ln>
                  <a:noFill/>
                </a:ln>
                <a:solidFill>
                  <a:srgbClr val="231F20"/>
                </a:solidFill>
                <a:effectLst/>
                <a:uLnTx/>
                <a:uFillTx/>
                <a:latin typeface="Arial" panose="020B0604020202020204"/>
                <a:ea typeface="+mn-ea"/>
                <a:cs typeface="+mn-cs"/>
              </a:rPr>
              <a:t>ShCR</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 and the pharmacy has access to the </a:t>
            </a:r>
            <a:r>
              <a:rPr kumimoji="0" lang="en-US" sz="1400" b="0" i="0" u="none" strike="noStrike" kern="1200" cap="none" spc="0" normalizeH="0" baseline="0" noProof="0" err="1">
                <a:ln>
                  <a:noFill/>
                </a:ln>
                <a:solidFill>
                  <a:srgbClr val="231F20"/>
                </a:solidFill>
                <a:effectLst/>
                <a:uLnTx/>
                <a:uFillTx/>
                <a:latin typeface="Arial" panose="020B0604020202020204"/>
                <a:ea typeface="+mn-ea"/>
                <a:cs typeface="+mn-cs"/>
              </a:rPr>
              <a:t>ShCR</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 system </a:t>
            </a:r>
          </a:p>
        </p:txBody>
      </p:sp>
      <p:sp>
        <p:nvSpPr>
          <p:cNvPr id="18" name="TextBox 17">
            <a:extLst>
              <a:ext uri="{FF2B5EF4-FFF2-40B4-BE49-F238E27FC236}">
                <a16:creationId xmlns:a16="http://schemas.microsoft.com/office/drawing/2014/main" id="{87DB10A4-FF72-8A66-01C3-BF9FE9E263B0}"/>
              </a:ext>
            </a:extLst>
          </p:cNvPr>
          <p:cNvSpPr txBox="1"/>
          <p:nvPr/>
        </p:nvSpPr>
        <p:spPr>
          <a:xfrm>
            <a:off x="5441453" y="3429000"/>
            <a:ext cx="214191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National Care Records Service (NCRS) </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or</a:t>
            </a: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 Summary Care Record (SCR) </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if the patient is not known to the community pharmacy, or if the patient is known but data is not available via PMR</a:t>
            </a:r>
            <a:endParaRPr kumimoji="0" lang="en-US" sz="1400" b="1"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24" name="Group 23">
            <a:extLst>
              <a:ext uri="{FF2B5EF4-FFF2-40B4-BE49-F238E27FC236}">
                <a16:creationId xmlns:a16="http://schemas.microsoft.com/office/drawing/2014/main" id="{7F7E8B75-F5E5-767E-7A10-F91346D69179}"/>
              </a:ext>
            </a:extLst>
          </p:cNvPr>
          <p:cNvGrpSpPr/>
          <p:nvPr/>
        </p:nvGrpSpPr>
        <p:grpSpPr>
          <a:xfrm>
            <a:off x="5717265" y="2131348"/>
            <a:ext cx="1441432" cy="953399"/>
            <a:chOff x="3101313" y="1530816"/>
            <a:chExt cx="1659207" cy="1269273"/>
          </a:xfrm>
        </p:grpSpPr>
        <p:grpSp>
          <p:nvGrpSpPr>
            <p:cNvPr id="20" name="Group 19">
              <a:extLst>
                <a:ext uri="{FF2B5EF4-FFF2-40B4-BE49-F238E27FC236}">
                  <a16:creationId xmlns:a16="http://schemas.microsoft.com/office/drawing/2014/main" id="{3E454D49-A1EB-71DB-DE33-423B71391A53}"/>
                </a:ext>
              </a:extLst>
            </p:cNvPr>
            <p:cNvGrpSpPr/>
            <p:nvPr/>
          </p:nvGrpSpPr>
          <p:grpSpPr>
            <a:xfrm>
              <a:off x="3101313" y="1530816"/>
              <a:ext cx="1659207" cy="1269273"/>
              <a:chOff x="821940" y="1707869"/>
              <a:chExt cx="1659207" cy="1269273"/>
            </a:xfrm>
          </p:grpSpPr>
          <p:pic>
            <p:nvPicPr>
              <p:cNvPr id="22" name="Graphic 21">
                <a:extLst>
                  <a:ext uri="{FF2B5EF4-FFF2-40B4-BE49-F238E27FC236}">
                    <a16:creationId xmlns:a16="http://schemas.microsoft.com/office/drawing/2014/main" id="{68E3756A-CE21-7937-AC2E-9685FAF9F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23" name="Rectangle 22">
                <a:extLst>
                  <a:ext uri="{FF2B5EF4-FFF2-40B4-BE49-F238E27FC236}">
                    <a16:creationId xmlns:a16="http://schemas.microsoft.com/office/drawing/2014/main" id="{F6320BAE-79DD-855D-BC75-F4C3398EA34D}"/>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21" name="Rectangle: Rounded Corners 5">
              <a:extLst>
                <a:ext uri="{FF2B5EF4-FFF2-40B4-BE49-F238E27FC236}">
                  <a16:creationId xmlns:a16="http://schemas.microsoft.com/office/drawing/2014/main" id="{AE7C299A-EBFA-DC50-B084-662F40EB06DF}"/>
                </a:ext>
              </a:extLst>
            </p:cNvPr>
            <p:cNvSpPr/>
            <p:nvPr/>
          </p:nvSpPr>
          <p:spPr>
            <a:xfrm>
              <a:off x="3364545" y="1665968"/>
              <a:ext cx="1144038" cy="672280"/>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NCRS or SCR</a:t>
              </a:r>
            </a:p>
          </p:txBody>
        </p:sp>
      </p:grpSp>
      <p:sp>
        <p:nvSpPr>
          <p:cNvPr id="26" name="TextBox 25">
            <a:extLst>
              <a:ext uri="{FF2B5EF4-FFF2-40B4-BE49-F238E27FC236}">
                <a16:creationId xmlns:a16="http://schemas.microsoft.com/office/drawing/2014/main" id="{A16E1E77-490E-7E98-D740-6652A0832E63}"/>
              </a:ext>
            </a:extLst>
          </p:cNvPr>
          <p:cNvSpPr txBox="1"/>
          <p:nvPr/>
        </p:nvSpPr>
        <p:spPr>
          <a:xfrm>
            <a:off x="8242278" y="3451337"/>
            <a:ext cx="3284776" cy="2893100"/>
          </a:xfrm>
          <a:prstGeom prst="rect">
            <a:avLst/>
          </a:prstGeom>
          <a:noFill/>
        </p:spPr>
        <p:txBody>
          <a:bodyPr wrap="square" lIns="91440" tIns="45720" rIns="91440" bIns="45720" rtlCol="0" anchor="t">
            <a:spAutoFit/>
          </a:bodyPr>
          <a:lstStyle/>
          <a:p>
            <a:pPr lvl="0">
              <a:defRPr/>
            </a:pP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Access Record: Structured </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real-time access to the patient’s GP record </a:t>
            </a:r>
            <a:r>
              <a:rPr lang="en-US" sz="1400">
                <a:solidFill>
                  <a:srgbClr val="231F20"/>
                </a:solidFill>
              </a:rPr>
              <a:t>during the community pharmacy consultation. The following clinical information is</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 available to </a:t>
            </a:r>
            <a:r>
              <a:rPr lang="en-US" sz="1400">
                <a:solidFill>
                  <a:srgbClr val="231F20"/>
                </a:solidFill>
                <a:latin typeface="Arial" panose="020B0604020202020204"/>
              </a:rPr>
              <a:t>view</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 </a:t>
            </a:r>
            <a:r>
              <a:rPr lang="en-US" sz="1400">
                <a:solidFill>
                  <a:srgbClr val="231F20"/>
                </a:solidFill>
              </a:rPr>
              <a:t>in the clinical system</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Medications</a:t>
            </a: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Investigations</a:t>
            </a: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indent="-285750">
              <a:buFont typeface="Arial" panose="020B0604020202020204" pitchFamily="34" charset="0"/>
              <a:buChar char="•"/>
              <a:defRPr/>
            </a:pPr>
            <a:r>
              <a:rPr lang="en-US" sz="1400">
                <a:solidFill>
                  <a:srgbClr val="231F20"/>
                </a:solidFill>
                <a:latin typeface="Arial" panose="020B0604020202020204"/>
              </a:rPr>
              <a:t>Observation items – </a:t>
            </a:r>
            <a:r>
              <a:rPr kumimoji="0" lang="en-GB" sz="1400" b="0" i="0" u="none" strike="noStrike" kern="1200" cap="none" spc="0" normalizeH="0" baseline="0" noProof="0">
                <a:ln>
                  <a:noFill/>
                </a:ln>
                <a:solidFill>
                  <a:srgbClr val="231F20"/>
                </a:solidFill>
                <a:effectLst/>
                <a:uLnTx/>
                <a:uFillTx/>
                <a:latin typeface="Arial"/>
                <a:ea typeface="+mn-lt"/>
                <a:cs typeface="Arial"/>
              </a:rPr>
              <a:t>weight, height, body mass index, pulse rate, smoking status, alcohol intake and blood pressure readings</a:t>
            </a:r>
            <a:endParaRPr kumimoji="0" lang="en-GB" sz="1400" b="0" i="0" u="none" strike="noStrike" kern="1200" cap="none" spc="0" normalizeH="0" baseline="0" noProof="0">
              <a:ln>
                <a:noFill/>
              </a:ln>
              <a:solidFill>
                <a:srgbClr val="231F20"/>
              </a:solidFill>
              <a:effectLst/>
              <a:uLnTx/>
              <a:uFillTx/>
              <a:latin typeface="Arial" panose="020B0604020202020204" pitchFamily="34" charset="0"/>
              <a:ea typeface="+mn-lt"/>
              <a:cs typeface="Arial" panose="020B0604020202020204" pitchFamily="34" charset="0"/>
            </a:endParaRPr>
          </a:p>
        </p:txBody>
      </p:sp>
      <p:grpSp>
        <p:nvGrpSpPr>
          <p:cNvPr id="32" name="Group 31">
            <a:extLst>
              <a:ext uri="{FF2B5EF4-FFF2-40B4-BE49-F238E27FC236}">
                <a16:creationId xmlns:a16="http://schemas.microsoft.com/office/drawing/2014/main" id="{FB45B38E-B201-6BE8-A81F-F04697442091}"/>
              </a:ext>
            </a:extLst>
          </p:cNvPr>
          <p:cNvGrpSpPr/>
          <p:nvPr/>
        </p:nvGrpSpPr>
        <p:grpSpPr>
          <a:xfrm>
            <a:off x="9051706" y="2142347"/>
            <a:ext cx="1441432" cy="953399"/>
            <a:chOff x="3101313" y="1530816"/>
            <a:chExt cx="1659207" cy="1269273"/>
          </a:xfrm>
        </p:grpSpPr>
        <p:grpSp>
          <p:nvGrpSpPr>
            <p:cNvPr id="28" name="Group 27">
              <a:extLst>
                <a:ext uri="{FF2B5EF4-FFF2-40B4-BE49-F238E27FC236}">
                  <a16:creationId xmlns:a16="http://schemas.microsoft.com/office/drawing/2014/main" id="{AF30255F-5EE5-E6ED-91EA-2E63D11BA8FB}"/>
                </a:ext>
              </a:extLst>
            </p:cNvPr>
            <p:cNvGrpSpPr/>
            <p:nvPr/>
          </p:nvGrpSpPr>
          <p:grpSpPr>
            <a:xfrm>
              <a:off x="3101313" y="1530816"/>
              <a:ext cx="1659207" cy="1269273"/>
              <a:chOff x="821940" y="1707869"/>
              <a:chExt cx="1659207" cy="1269273"/>
            </a:xfrm>
          </p:grpSpPr>
          <p:pic>
            <p:nvPicPr>
              <p:cNvPr id="30" name="Graphic 29">
                <a:extLst>
                  <a:ext uri="{FF2B5EF4-FFF2-40B4-BE49-F238E27FC236}">
                    <a16:creationId xmlns:a16="http://schemas.microsoft.com/office/drawing/2014/main" id="{A0B31AE9-9F0F-AAE8-F7CD-87BB7704D6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31" name="Rectangle 30">
                <a:extLst>
                  <a:ext uri="{FF2B5EF4-FFF2-40B4-BE49-F238E27FC236}">
                    <a16:creationId xmlns:a16="http://schemas.microsoft.com/office/drawing/2014/main" id="{AE83BAA2-02F3-E6BA-56BF-0211ABBB5A36}"/>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29" name="Rectangle: Rounded Corners 5">
              <a:extLst>
                <a:ext uri="{FF2B5EF4-FFF2-40B4-BE49-F238E27FC236}">
                  <a16:creationId xmlns:a16="http://schemas.microsoft.com/office/drawing/2014/main" id="{3268AEF2-590F-9A40-EBAE-73342145F2EB}"/>
                </a:ext>
              </a:extLst>
            </p:cNvPr>
            <p:cNvSpPr/>
            <p:nvPr/>
          </p:nvSpPr>
          <p:spPr>
            <a:xfrm>
              <a:off x="3364243" y="1856602"/>
              <a:ext cx="1144038" cy="281966"/>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AR:S</a:t>
              </a:r>
            </a:p>
          </p:txBody>
        </p:sp>
      </p:grpSp>
      <p:grpSp>
        <p:nvGrpSpPr>
          <p:cNvPr id="42" name="Group 41">
            <a:extLst>
              <a:ext uri="{FF2B5EF4-FFF2-40B4-BE49-F238E27FC236}">
                <a16:creationId xmlns:a16="http://schemas.microsoft.com/office/drawing/2014/main" id="{56E6AC27-03EC-666E-61E3-60EEF916CAB6}"/>
              </a:ext>
            </a:extLst>
          </p:cNvPr>
          <p:cNvGrpSpPr/>
          <p:nvPr/>
        </p:nvGrpSpPr>
        <p:grpSpPr>
          <a:xfrm>
            <a:off x="763953" y="2172974"/>
            <a:ext cx="1441432" cy="953399"/>
            <a:chOff x="3683754" y="2337123"/>
            <a:chExt cx="1659207" cy="1269273"/>
          </a:xfrm>
        </p:grpSpPr>
        <p:grpSp>
          <p:nvGrpSpPr>
            <p:cNvPr id="36" name="Group 35">
              <a:extLst>
                <a:ext uri="{FF2B5EF4-FFF2-40B4-BE49-F238E27FC236}">
                  <a16:creationId xmlns:a16="http://schemas.microsoft.com/office/drawing/2014/main" id="{4E6255A0-C25D-0947-B3E1-13DCCE9C4BB3}"/>
                </a:ext>
              </a:extLst>
            </p:cNvPr>
            <p:cNvGrpSpPr/>
            <p:nvPr/>
          </p:nvGrpSpPr>
          <p:grpSpPr>
            <a:xfrm>
              <a:off x="3683754" y="2337123"/>
              <a:ext cx="1659207" cy="1269273"/>
              <a:chOff x="3101313" y="1530816"/>
              <a:chExt cx="1659207" cy="1269273"/>
            </a:xfrm>
          </p:grpSpPr>
          <p:grpSp>
            <p:nvGrpSpPr>
              <p:cNvPr id="38" name="Group 37">
                <a:extLst>
                  <a:ext uri="{FF2B5EF4-FFF2-40B4-BE49-F238E27FC236}">
                    <a16:creationId xmlns:a16="http://schemas.microsoft.com/office/drawing/2014/main" id="{D1F8C6CE-4CD9-F6E9-A03D-FA9D88780EDA}"/>
                  </a:ext>
                </a:extLst>
              </p:cNvPr>
              <p:cNvGrpSpPr/>
              <p:nvPr/>
            </p:nvGrpSpPr>
            <p:grpSpPr>
              <a:xfrm>
                <a:off x="3101313" y="1530816"/>
                <a:ext cx="1659207" cy="1269273"/>
                <a:chOff x="821940" y="1707869"/>
                <a:chExt cx="1659207" cy="1269273"/>
              </a:xfrm>
            </p:grpSpPr>
            <p:pic>
              <p:nvPicPr>
                <p:cNvPr id="40" name="Graphic 39">
                  <a:extLst>
                    <a:ext uri="{FF2B5EF4-FFF2-40B4-BE49-F238E27FC236}">
                      <a16:creationId xmlns:a16="http://schemas.microsoft.com/office/drawing/2014/main" id="{A9C80306-A9A1-8476-B8AE-D123188AF8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41" name="Rectangle 40">
                  <a:extLst>
                    <a:ext uri="{FF2B5EF4-FFF2-40B4-BE49-F238E27FC236}">
                      <a16:creationId xmlns:a16="http://schemas.microsoft.com/office/drawing/2014/main" id="{9B51BA47-D4FA-BAB2-6E46-C1CBA6248D62}"/>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39" name="Rectangle: Rounded Corners 5">
                <a:extLst>
                  <a:ext uri="{FF2B5EF4-FFF2-40B4-BE49-F238E27FC236}">
                    <a16:creationId xmlns:a16="http://schemas.microsoft.com/office/drawing/2014/main" id="{6854A101-1D4D-EFCE-C93E-9F6423AD4062}"/>
                  </a:ext>
                </a:extLst>
              </p:cNvPr>
              <p:cNvSpPr/>
              <p:nvPr/>
            </p:nvSpPr>
            <p:spPr>
              <a:xfrm>
                <a:off x="3284179" y="1817442"/>
                <a:ext cx="1144038" cy="281966"/>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PMR</a:t>
                </a:r>
              </a:p>
            </p:txBody>
          </p:sp>
        </p:grpSp>
        <p:sp>
          <p:nvSpPr>
            <p:cNvPr id="37" name="TextBox 36">
              <a:extLst>
                <a:ext uri="{FF2B5EF4-FFF2-40B4-BE49-F238E27FC236}">
                  <a16:creationId xmlns:a16="http://schemas.microsoft.com/office/drawing/2014/main" id="{1908E771-8C17-922B-B3AB-C117A2C86018}"/>
                </a:ext>
              </a:extLst>
            </p:cNvPr>
            <p:cNvSpPr txBox="1"/>
            <p:nvPr/>
          </p:nvSpPr>
          <p:spPr>
            <a:xfrm>
              <a:off x="3829019" y="2742200"/>
              <a:ext cx="1338334" cy="3482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grpSp>
        <p:nvGrpSpPr>
          <p:cNvPr id="46" name="Group 45">
            <a:extLst>
              <a:ext uri="{FF2B5EF4-FFF2-40B4-BE49-F238E27FC236}">
                <a16:creationId xmlns:a16="http://schemas.microsoft.com/office/drawing/2014/main" id="{49FCDF7C-B6A0-2898-67D9-9B61C8AA3EBD}"/>
              </a:ext>
            </a:extLst>
          </p:cNvPr>
          <p:cNvGrpSpPr/>
          <p:nvPr/>
        </p:nvGrpSpPr>
        <p:grpSpPr>
          <a:xfrm>
            <a:off x="7496720" y="2934276"/>
            <a:ext cx="567597" cy="639586"/>
            <a:chOff x="6077258" y="3092262"/>
            <a:chExt cx="574895" cy="588095"/>
          </a:xfrm>
        </p:grpSpPr>
        <p:pic>
          <p:nvPicPr>
            <p:cNvPr id="44" name="Graphic 43" descr="Credit card with solid fill">
              <a:extLst>
                <a:ext uri="{FF2B5EF4-FFF2-40B4-BE49-F238E27FC236}">
                  <a16:creationId xmlns:a16="http://schemas.microsoft.com/office/drawing/2014/main" id="{6D9A551D-A01A-766C-8DF8-9542F39053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7258" y="3092262"/>
              <a:ext cx="574895" cy="588095"/>
            </a:xfrm>
            <a:prstGeom prst="rect">
              <a:avLst/>
            </a:prstGeom>
          </p:spPr>
        </p:pic>
        <p:pic>
          <p:nvPicPr>
            <p:cNvPr id="45" name="Picture 44">
              <a:extLst>
                <a:ext uri="{FF2B5EF4-FFF2-40B4-BE49-F238E27FC236}">
                  <a16:creationId xmlns:a16="http://schemas.microsoft.com/office/drawing/2014/main" id="{2CA709DE-F515-95F0-3150-61AA323DE60C}"/>
                </a:ext>
              </a:extLst>
            </p:cNvPr>
            <p:cNvPicPr>
              <a:picLocks noChangeAspect="1"/>
            </p:cNvPicPr>
            <p:nvPr/>
          </p:nvPicPr>
          <p:blipFill>
            <a:blip r:embed="rId7"/>
            <a:stretch>
              <a:fillRect/>
            </a:stretch>
          </p:blipFill>
          <p:spPr>
            <a:xfrm>
              <a:off x="6368432" y="3257213"/>
              <a:ext cx="213360" cy="84806"/>
            </a:xfrm>
            <a:prstGeom prst="rect">
              <a:avLst/>
            </a:prstGeom>
          </p:spPr>
        </p:pic>
      </p:grpSp>
      <p:sp>
        <p:nvSpPr>
          <p:cNvPr id="48" name="TextBox 47">
            <a:extLst>
              <a:ext uri="{FF2B5EF4-FFF2-40B4-BE49-F238E27FC236}">
                <a16:creationId xmlns:a16="http://schemas.microsoft.com/office/drawing/2014/main" id="{AA60D001-2212-0654-A355-3D10C924DDE1}"/>
              </a:ext>
            </a:extLst>
          </p:cNvPr>
          <p:cNvSpPr txBox="1"/>
          <p:nvPr/>
        </p:nvSpPr>
        <p:spPr>
          <a:xfrm>
            <a:off x="5217333" y="3123264"/>
            <a:ext cx="255772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Smartcard</a:t>
            </a:r>
            <a:r>
              <a:rPr kumimoji="0" lang="en-US" sz="1100" b="0" i="0" u="none" strike="noStrike" kern="1200" cap="none" spc="0" normalizeH="0" baseline="0" noProof="0">
                <a:ln>
                  <a:noFill/>
                </a:ln>
                <a:solidFill>
                  <a:srgbClr val="002060"/>
                </a:solidFill>
                <a:effectLst/>
                <a:uLnTx/>
                <a:uFillTx/>
                <a:latin typeface="Arial" panose="020B0604020202020204"/>
                <a:ea typeface="+mn-ea"/>
                <a:cs typeface="+mn-cs"/>
              </a:rPr>
              <a:t> / </a:t>
            </a:r>
            <a:r>
              <a:rPr kumimoji="0" lang="en-US" sz="1100" b="0" i="0" u="none" strike="noStrike" kern="1200" cap="none" spc="0" normalizeH="0" baseline="0" noProof="0">
                <a:ln>
                  <a:noFill/>
                </a:ln>
                <a:solidFill>
                  <a:srgbClr val="005EB8"/>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Care Identity Service 2</a:t>
            </a:r>
            <a:endParaRPr kumimoji="0" lang="en-US"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B4EA42FF-528D-8CFC-63DB-36B4CB846A95}"/>
              </a:ext>
            </a:extLst>
          </p:cNvPr>
          <p:cNvSpPr txBox="1"/>
          <p:nvPr/>
        </p:nvSpPr>
        <p:spPr>
          <a:xfrm>
            <a:off x="8621380" y="3123264"/>
            <a:ext cx="2647803"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Role Based Access Controls (RBAC)**</a:t>
            </a:r>
          </a:p>
        </p:txBody>
      </p:sp>
      <p:sp>
        <p:nvSpPr>
          <p:cNvPr id="7" name="TextBox 6">
            <a:extLst>
              <a:ext uri="{FF2B5EF4-FFF2-40B4-BE49-F238E27FC236}">
                <a16:creationId xmlns:a16="http://schemas.microsoft.com/office/drawing/2014/main" id="{0B338735-FD36-2751-740A-D792FCA22685}"/>
              </a:ext>
            </a:extLst>
          </p:cNvPr>
          <p:cNvSpPr txBox="1"/>
          <p:nvPr/>
        </p:nvSpPr>
        <p:spPr>
          <a:xfrm>
            <a:off x="367625" y="6377895"/>
            <a:ext cx="998589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1100">
                <a:solidFill>
                  <a:srgbClr val="231F20"/>
                </a:solidFill>
                <a:latin typeface="Arial" panose="020B0604020202020204"/>
              </a:rPr>
              <a:t>* </a:t>
            </a:r>
            <a:r>
              <a:rPr lang="en-GB" sz="1100">
                <a:solidFill>
                  <a:srgbClr val="231F20"/>
                </a:solidFill>
                <a:latin typeface="Arial" panose="020B0604020202020204"/>
              </a:rPr>
              <a:t>Pharmacists and Pharmacy Technicians (General Pharmaceutical Council - register of clinical professionals)</a:t>
            </a:r>
            <a:endParaRPr kumimoji="0" lang="en-US" sz="1100" b="0" i="0" u="none" strike="noStrike" kern="1200" cap="none" spc="0" normalizeH="0" baseline="0" noProof="0">
              <a:ln>
                <a:noFill/>
              </a:ln>
              <a:solidFill>
                <a:srgbClr val="231F20"/>
              </a:solidFill>
              <a:effectLst/>
              <a:uLnTx/>
              <a:uFillTx/>
              <a:latin typeface="Arial" panose="020B0604020202020204"/>
              <a:ea typeface="+mn-ea"/>
              <a:cs typeface="+mn-cs"/>
            </a:endParaRPr>
          </a:p>
          <a:p>
            <a:pPr>
              <a:defRPr/>
            </a:pP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 IT systems will apply Role Based Access Controls (RBAC) to provide access to registered community pharmacy professionals only.</a:t>
            </a:r>
            <a:endParaRPr lang="en-US"/>
          </a:p>
        </p:txBody>
      </p:sp>
      <p:sp>
        <p:nvSpPr>
          <p:cNvPr id="17" name="Title 4">
            <a:extLst>
              <a:ext uri="{FF2B5EF4-FFF2-40B4-BE49-F238E27FC236}">
                <a16:creationId xmlns:a16="http://schemas.microsoft.com/office/drawing/2014/main" id="{86195FC3-1F00-E165-B829-C9904E5D9BA8}"/>
              </a:ext>
            </a:extLst>
          </p:cNvPr>
          <p:cNvSpPr>
            <a:spLocks noGrp="1"/>
          </p:cNvSpPr>
          <p:nvPr>
            <p:ph type="title"/>
          </p:nvPr>
        </p:nvSpPr>
        <p:spPr>
          <a:xfrm>
            <a:off x="367625" y="184027"/>
            <a:ext cx="8789372" cy="865186"/>
          </a:xfrm>
        </p:spPr>
        <p:txBody>
          <a:bodyPr anchor="ctr">
            <a:normAutofit/>
          </a:bodyPr>
          <a:lstStyle/>
          <a:p>
            <a:r>
              <a:rPr lang="en-GB" sz="2800" spc="-40"/>
              <a:t>Ways for registered community pharmacy professionals* to access clinical patient information</a:t>
            </a:r>
          </a:p>
        </p:txBody>
      </p:sp>
      <p:sp>
        <p:nvSpPr>
          <p:cNvPr id="3" name="TextBox 2">
            <a:extLst>
              <a:ext uri="{FF2B5EF4-FFF2-40B4-BE49-F238E27FC236}">
                <a16:creationId xmlns:a16="http://schemas.microsoft.com/office/drawing/2014/main" id="{33FB9B9F-D59E-05CB-6BA8-07E0322FE913}"/>
              </a:ext>
            </a:extLst>
          </p:cNvPr>
          <p:cNvSpPr txBox="1"/>
          <p:nvPr/>
        </p:nvSpPr>
        <p:spPr>
          <a:xfrm>
            <a:off x="8242278" y="1200777"/>
            <a:ext cx="144143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A499"/>
                </a:solidFill>
                <a:effectLst/>
                <a:uLnTx/>
                <a:uFillTx/>
                <a:latin typeface="Arial" panose="020B0604020202020204"/>
                <a:ea typeface="+mn-ea"/>
                <a:cs typeface="+mn-cs"/>
              </a:rPr>
              <a:t>NEW</a:t>
            </a:r>
            <a:endParaRPr kumimoji="0" lang="en-GB" sz="2400" b="0" i="0" u="none" strike="noStrike" kern="1200" cap="none" spc="0" normalizeH="0" baseline="0" noProof="0">
              <a:ln>
                <a:noFill/>
              </a:ln>
              <a:solidFill>
                <a:srgbClr val="231F20"/>
              </a:solidFill>
              <a:effectLst/>
              <a:uLnTx/>
              <a:uFillTx/>
              <a:latin typeface="Arial" panose="020B0604020202020204" pitchFamily="34" charset="0"/>
              <a:ea typeface="+mn-lt"/>
              <a:cs typeface="Arial" panose="020B0604020202020204" pitchFamily="34" charset="0"/>
            </a:endParaRPr>
          </a:p>
        </p:txBody>
      </p:sp>
      <p:sp>
        <p:nvSpPr>
          <p:cNvPr id="4" name="Arrow: Down 3">
            <a:extLst>
              <a:ext uri="{FF2B5EF4-FFF2-40B4-BE49-F238E27FC236}">
                <a16:creationId xmlns:a16="http://schemas.microsoft.com/office/drawing/2014/main" id="{F478CA7D-2C51-5AF5-87C1-0648FF293A1B}"/>
              </a:ext>
            </a:extLst>
          </p:cNvPr>
          <p:cNvSpPr/>
          <p:nvPr/>
        </p:nvSpPr>
        <p:spPr>
          <a:xfrm>
            <a:off x="9634498" y="1454548"/>
            <a:ext cx="285136" cy="631870"/>
          </a:xfrm>
          <a:prstGeom prst="downArrow">
            <a:avLst/>
          </a:prstGeom>
          <a:solidFill>
            <a:srgbClr val="00A499"/>
          </a:solidFill>
          <a:ln>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E68E8008-F317-149C-3F14-AA03D774B47C}"/>
              </a:ext>
            </a:extLst>
          </p:cNvPr>
          <p:cNvGrpSpPr/>
          <p:nvPr/>
        </p:nvGrpSpPr>
        <p:grpSpPr>
          <a:xfrm>
            <a:off x="11243255" y="2953726"/>
            <a:ext cx="567597" cy="639586"/>
            <a:chOff x="6077258" y="3092262"/>
            <a:chExt cx="574895" cy="588095"/>
          </a:xfrm>
        </p:grpSpPr>
        <p:pic>
          <p:nvPicPr>
            <p:cNvPr id="19" name="Graphic 18" descr="Credit card with solid fill">
              <a:extLst>
                <a:ext uri="{FF2B5EF4-FFF2-40B4-BE49-F238E27FC236}">
                  <a16:creationId xmlns:a16="http://schemas.microsoft.com/office/drawing/2014/main" id="{19BD6840-BE24-BEAC-DA47-08FE54397F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7258" y="3092262"/>
              <a:ext cx="574895" cy="588095"/>
            </a:xfrm>
            <a:prstGeom prst="rect">
              <a:avLst/>
            </a:prstGeom>
          </p:spPr>
        </p:pic>
        <p:pic>
          <p:nvPicPr>
            <p:cNvPr id="25" name="Picture 24">
              <a:extLst>
                <a:ext uri="{FF2B5EF4-FFF2-40B4-BE49-F238E27FC236}">
                  <a16:creationId xmlns:a16="http://schemas.microsoft.com/office/drawing/2014/main" id="{2E418BE0-AD81-A081-79AE-11AECFD89731}"/>
                </a:ext>
              </a:extLst>
            </p:cNvPr>
            <p:cNvPicPr>
              <a:picLocks noChangeAspect="1"/>
            </p:cNvPicPr>
            <p:nvPr/>
          </p:nvPicPr>
          <p:blipFill>
            <a:blip r:embed="rId7"/>
            <a:stretch>
              <a:fillRect/>
            </a:stretch>
          </p:blipFill>
          <p:spPr>
            <a:xfrm>
              <a:off x="6368432" y="3257213"/>
              <a:ext cx="213360" cy="84806"/>
            </a:xfrm>
            <a:prstGeom prst="rect">
              <a:avLst/>
            </a:prstGeom>
          </p:spPr>
        </p:pic>
      </p:grpSp>
      <p:cxnSp>
        <p:nvCxnSpPr>
          <p:cNvPr id="13" name="Straight Connector 12">
            <a:extLst>
              <a:ext uri="{FF2B5EF4-FFF2-40B4-BE49-F238E27FC236}">
                <a16:creationId xmlns:a16="http://schemas.microsoft.com/office/drawing/2014/main" id="{27D4A3CF-CDC2-B8E7-570A-C0FF59B4E6A9}"/>
              </a:ext>
            </a:extLst>
          </p:cNvPr>
          <p:cNvCxnSpPr>
            <a:cxnSpLocks/>
          </p:cNvCxnSpPr>
          <p:nvPr/>
        </p:nvCxnSpPr>
        <p:spPr>
          <a:xfrm flipV="1">
            <a:off x="11243255" y="3084747"/>
            <a:ext cx="498130" cy="3428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50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E28C1-72E3-5516-1545-C44AC2927B5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5F1635D-CFB6-2120-1695-5CE8F3D75921}"/>
              </a:ext>
            </a:extLst>
          </p:cNvPr>
          <p:cNvSpPr txBox="1"/>
          <p:nvPr/>
        </p:nvSpPr>
        <p:spPr>
          <a:xfrm>
            <a:off x="983226" y="998716"/>
            <a:ext cx="10873811" cy="477053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GP Connect Access Record: Structured allows registered community </a:t>
            </a:r>
            <a:r>
              <a:rPr kumimoji="0" lang="en-GB" sz="1600" b="0" i="0" u="none" strike="noStrike" kern="1200" cap="none" spc="0" normalizeH="0" baseline="0" noProof="0">
                <a:ln>
                  <a:noFill/>
                </a:ln>
                <a:solidFill>
                  <a:srgbClr val="212B32"/>
                </a:solidFill>
                <a:effectLst/>
                <a:uLnTx/>
                <a:uFillTx/>
                <a:latin typeface="Arial" panose="020B0604020202020204"/>
                <a:ea typeface="+mn-lt"/>
                <a:cs typeface="Arial" panose="020B0604020202020204"/>
              </a:rPr>
              <a:t>pharmacy professionals </a:t>
            </a:r>
            <a:r>
              <a:rPr kumimoji="0" lang="en-GB" sz="1600" b="0" i="0" u="none" strike="noStrike" kern="1200" cap="none" spc="0" normalizeH="0" baseline="0" noProof="0">
                <a:ln>
                  <a:noFill/>
                </a:ln>
                <a:solidFill>
                  <a:srgbClr val="231F20"/>
                </a:solidFill>
                <a:effectLst/>
                <a:uLnTx/>
                <a:uFillTx/>
                <a:latin typeface="Arial"/>
                <a:ea typeface="+mn-lt"/>
                <a:cs typeface="Arial"/>
              </a:rPr>
              <a:t>to securely view areas of the patient’s GP record within their own assured IT system. Information is provided in a structured, standardised format that is user-friendly and easy to interpret.</a:t>
            </a:r>
            <a:endParaRPr kumimoji="0" lang="en-GB" sz="1600" b="0" i="0" u="none" strike="noStrike" kern="1200" cap="none" spc="0" normalizeH="0" baseline="0" noProof="0">
              <a:ln>
                <a:noFill/>
              </a:ln>
              <a:solidFill>
                <a:srgbClr val="212B32"/>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rgbClr val="231F20"/>
                </a:solidFill>
                <a:latin typeface="Arial"/>
                <a:ea typeface="+mn-lt"/>
                <a:cs typeface="Arial"/>
              </a:rPr>
              <a:t>C</a:t>
            </a:r>
            <a:r>
              <a:rPr kumimoji="0" lang="en-GB" sz="1600" b="0" i="0" u="none" strike="noStrike" kern="1200" cap="none" spc="0" normalizeH="0" baseline="0" noProof="0" err="1">
                <a:ln>
                  <a:noFill/>
                </a:ln>
                <a:solidFill>
                  <a:srgbClr val="231F20"/>
                </a:solidFill>
                <a:effectLst/>
                <a:uLnTx/>
                <a:uFillTx/>
                <a:latin typeface="Arial"/>
                <a:ea typeface="+mn-lt"/>
                <a:cs typeface="Arial"/>
              </a:rPr>
              <a:t>ommunity</a:t>
            </a:r>
            <a:r>
              <a:rPr kumimoji="0" lang="en-GB" sz="1600" b="0" i="0" u="none" strike="noStrike" kern="1200" cap="none" spc="0" normalizeH="0" baseline="0" noProof="0">
                <a:ln>
                  <a:noFill/>
                </a:ln>
                <a:solidFill>
                  <a:srgbClr val="231F20"/>
                </a:solidFill>
                <a:effectLst/>
                <a:uLnTx/>
                <a:uFillTx/>
                <a:latin typeface="Arial"/>
                <a:ea typeface="+mn-lt"/>
                <a:cs typeface="Arial"/>
              </a:rPr>
              <a:t> pharmacy clinical service specifications</a:t>
            </a:r>
            <a:r>
              <a:rPr lang="en-GB" sz="1600">
                <a:solidFill>
                  <a:srgbClr val="231F20"/>
                </a:solidFill>
                <a:latin typeface="Arial"/>
                <a:ea typeface="+mn-lt"/>
                <a:cs typeface="Arial"/>
              </a:rPr>
              <a:t> (e.g. </a:t>
            </a:r>
            <a:r>
              <a:rPr lang="en-GB" sz="1600">
                <a:solidFill>
                  <a:srgbClr val="231F20"/>
                </a:solidFill>
                <a:latin typeface="Arial"/>
                <a:ea typeface="+mn-lt"/>
                <a:cs typeface="Arial"/>
                <a:hlinkClick r:id="rId3"/>
              </a:rPr>
              <a:t>NHS Pharmacy First service specification</a:t>
            </a:r>
            <a:r>
              <a:rPr lang="en-GB" sz="1600">
                <a:solidFill>
                  <a:srgbClr val="231F20"/>
                </a:solidFill>
                <a:latin typeface="Arial"/>
                <a:ea typeface="+mn-lt"/>
                <a:cs typeface="Arial"/>
              </a:rPr>
              <a:t>) </a:t>
            </a:r>
            <a:r>
              <a:rPr kumimoji="0" lang="en-GB" sz="1600" b="0" i="0" u="none" strike="noStrike" kern="1200" cap="none" spc="0" normalizeH="0" baseline="0" noProof="0">
                <a:ln>
                  <a:noFill/>
                </a:ln>
                <a:solidFill>
                  <a:srgbClr val="231F20"/>
                </a:solidFill>
                <a:effectLst/>
                <a:uLnTx/>
                <a:uFillTx/>
                <a:latin typeface="Arial"/>
                <a:ea typeface="+mn-lt"/>
                <a:cs typeface="Arial"/>
              </a:rPr>
              <a:t>outline that w</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ith the patient’s consent, a pharmacist must consult the patients GP record, using GP Connect Access Record, National Care Record or an alternative clinical record.</a:t>
            </a:r>
            <a:endParaRPr kumimoji="0"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Access Record: Structured is used for NHS </a:t>
            </a:r>
            <a:r>
              <a:rPr kumimoji="0" lang="en-GB" sz="1600" b="1" i="0" u="none" strike="noStrike" kern="1200" cap="none" spc="0" normalizeH="0" baseline="0" noProof="0">
                <a:ln>
                  <a:noFill/>
                </a:ln>
                <a:solidFill>
                  <a:srgbClr val="231F20"/>
                </a:solidFill>
                <a:effectLst/>
                <a:uLnTx/>
                <a:uFillTx/>
                <a:latin typeface="Arial"/>
                <a:ea typeface="+mn-lt"/>
                <a:cs typeface="Arial"/>
              </a:rPr>
              <a:t>direct care </a:t>
            </a:r>
            <a:r>
              <a:rPr kumimoji="0" lang="en-GB" sz="1600" b="0" i="0" u="none" strike="noStrike" kern="1200" cap="none" spc="0" normalizeH="0" baseline="0" noProof="0">
                <a:ln>
                  <a:noFill/>
                </a:ln>
                <a:solidFill>
                  <a:srgbClr val="231F20"/>
                </a:solidFill>
                <a:effectLst/>
                <a:uLnTx/>
                <a:uFillTx/>
                <a:latin typeface="Arial"/>
                <a:ea typeface="+mn-lt"/>
                <a:cs typeface="Arial"/>
              </a:rPr>
              <a:t>and gives registered community </a:t>
            </a:r>
            <a:r>
              <a:rPr kumimoji="0" lang="en-GB" sz="1600" b="0" i="0" u="none" strike="noStrike" kern="1200" cap="none" spc="0" normalizeH="0" baseline="0" noProof="0">
                <a:ln>
                  <a:noFill/>
                </a:ln>
                <a:solidFill>
                  <a:srgbClr val="212B32"/>
                </a:solidFill>
                <a:effectLst/>
                <a:uLnTx/>
                <a:uFillTx/>
                <a:latin typeface="Arial" panose="020B0604020202020204"/>
                <a:ea typeface="+mn-lt"/>
                <a:cs typeface="Arial" panose="020B0604020202020204"/>
              </a:rPr>
              <a:t>pharmacy professionals </a:t>
            </a:r>
            <a:r>
              <a:rPr kumimoji="0" lang="en-GB" sz="1600" b="0" i="0" u="none" strike="noStrike" kern="1200" cap="none" spc="0" normalizeH="0" baseline="0" noProof="0">
                <a:ln>
                  <a:noFill/>
                </a:ln>
                <a:solidFill>
                  <a:srgbClr val="231F20"/>
                </a:solidFill>
                <a:effectLst/>
                <a:uLnTx/>
                <a:uFillTx/>
                <a:latin typeface="Arial"/>
                <a:ea typeface="+mn-lt"/>
                <a:cs typeface="Arial"/>
              </a:rPr>
              <a:t>access to the </a:t>
            </a:r>
            <a:r>
              <a:rPr kumimoji="0" lang="en-GB" sz="1600" b="1" i="0" u="none" strike="noStrike" kern="1200" cap="none" spc="0" normalizeH="0" baseline="0" noProof="0">
                <a:ln>
                  <a:noFill/>
                </a:ln>
                <a:solidFill>
                  <a:srgbClr val="231F20"/>
                </a:solidFill>
                <a:effectLst/>
                <a:uLnTx/>
                <a:uFillTx/>
                <a:latin typeface="Arial"/>
                <a:ea typeface="+mn-lt"/>
                <a:cs typeface="Arial"/>
              </a:rPr>
              <a:t>real-time information</a:t>
            </a:r>
            <a:r>
              <a:rPr kumimoji="0" lang="en-GB" sz="1600" b="0" i="0" u="none" strike="noStrike" kern="1200" cap="none" spc="0" normalizeH="0" baseline="0" noProof="0">
                <a:ln>
                  <a:noFill/>
                </a:ln>
                <a:solidFill>
                  <a:srgbClr val="231F20"/>
                </a:solidFill>
                <a:effectLst/>
                <a:uLnTx/>
                <a:uFillTx/>
                <a:latin typeface="Arial"/>
                <a:ea typeface="+mn-lt"/>
                <a:cs typeface="Arial"/>
              </a:rPr>
              <a:t> they need for safe, informed clinical </a:t>
            </a:r>
            <a:r>
              <a:rPr lang="en-GB" sz="1600">
                <a:solidFill>
                  <a:srgbClr val="231F20"/>
                </a:solidFill>
                <a:latin typeface="Arial"/>
                <a:ea typeface="+mn-lt"/>
                <a:cs typeface="Arial"/>
              </a:rPr>
              <a:t>decision-making</a:t>
            </a:r>
            <a:r>
              <a:rPr kumimoji="0" lang="en-GB" sz="1600" b="0" i="0" u="none" strike="noStrike" kern="1200" cap="none" spc="0" normalizeH="0" baseline="0" noProof="0">
                <a:ln>
                  <a:noFill/>
                </a:ln>
                <a:solidFill>
                  <a:srgbClr val="231F20"/>
                </a:solidFill>
                <a:effectLst/>
                <a:uLnTx/>
                <a:uFillTx/>
                <a:latin typeface="Arial"/>
                <a:ea typeface="+mn-lt"/>
                <a:cs typeface="Arial"/>
              </a:rPr>
              <a:t>. </a:t>
            </a:r>
            <a:endParaRPr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Areas of Access Record: Structured are already deployed in assured general practice systems, ready for approved clinicians to request. Assured c</a:t>
            </a:r>
            <a:r>
              <a:rPr lang="en-GB" sz="1600" err="1">
                <a:solidFill>
                  <a:srgbClr val="231F20"/>
                </a:solidFill>
                <a:latin typeface="Arial"/>
                <a:ea typeface="+mn-lt"/>
                <a:cs typeface="Arial"/>
              </a:rPr>
              <a:t>ommunity</a:t>
            </a:r>
            <a:r>
              <a:rPr lang="en-GB" sz="1600">
                <a:solidFill>
                  <a:srgbClr val="231F20"/>
                </a:solidFill>
                <a:latin typeface="Arial"/>
                <a:ea typeface="+mn-lt"/>
                <a:cs typeface="Arial"/>
              </a:rPr>
              <a:t> pharmacy suppliers have started to </a:t>
            </a:r>
            <a:r>
              <a:rPr kumimoji="0" lang="en-GB" sz="1600" b="0" i="0" u="none" strike="noStrike" kern="1200" cap="none" spc="0" normalizeH="0" baseline="0" noProof="0">
                <a:ln>
                  <a:noFill/>
                </a:ln>
                <a:solidFill>
                  <a:srgbClr val="231F20"/>
                </a:solidFill>
                <a:effectLst/>
                <a:uLnTx/>
                <a:uFillTx/>
                <a:latin typeface="Arial"/>
                <a:ea typeface="+mn-lt"/>
                <a:cs typeface="Arial"/>
              </a:rPr>
              <a:t>rollout</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providing access to three clinical areas of the patient’s GP record:</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Medications</a:t>
            </a:r>
            <a:endParaRPr lang="en-GB" sz="1600" b="0" i="0" u="none" strike="noStrike" kern="1200" cap="none" spc="0" normalizeH="0" baseline="0" noProof="0">
              <a:ln>
                <a:noFill/>
              </a:ln>
              <a:solidFill>
                <a:srgbClr val="231F2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Investigations</a:t>
            </a:r>
            <a:endParaRPr lang="en-GB" sz="1600" b="0" i="0" u="none" strike="noStrike" kern="1200" cap="none" spc="0" normalizeH="0" baseline="0" noProof="0">
              <a:ln>
                <a:noFill/>
              </a:ln>
              <a:solidFill>
                <a:srgbClr val="231F2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Observation items - weight, height, body mass index, pulse rate, smoking status, alcohol intake and blood pressure readings</a:t>
            </a:r>
            <a:endParaRPr kumimoji="0" lang="en-GB" sz="1600" b="0" i="0" u="none" strike="noStrike" kern="1200" cap="none" spc="0" normalizeH="0" baseline="0" noProof="0">
              <a:ln>
                <a:noFill/>
              </a:ln>
              <a:solidFill>
                <a:srgbClr val="231F20"/>
              </a:solidFill>
              <a:effectLst/>
              <a:uLnTx/>
              <a:uFillTx/>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p:txBody>
      </p:sp>
      <p:sp>
        <p:nvSpPr>
          <p:cNvPr id="16" name="Rectangle: Rounded Corners 15">
            <a:extLst>
              <a:ext uri="{FF2B5EF4-FFF2-40B4-BE49-F238E27FC236}">
                <a16:creationId xmlns:a16="http://schemas.microsoft.com/office/drawing/2014/main" id="{ED7D00B5-BA55-6D68-378B-A427C0832A2C}"/>
              </a:ext>
            </a:extLst>
          </p:cNvPr>
          <p:cNvSpPr/>
          <p:nvPr/>
        </p:nvSpPr>
        <p:spPr>
          <a:xfrm>
            <a:off x="5675829" y="5417574"/>
            <a:ext cx="6063288" cy="640989"/>
          </a:xfrm>
          <a:prstGeom prst="roundRect">
            <a:avLst/>
          </a:prstGeom>
          <a:solidFill>
            <a:srgbClr val="005EB8"/>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720000" marR="0" lvl="3" indent="0" algn="l" defTabSz="914400" rtl="0" eaLnBrk="1" fontAlgn="base" latinLnBrk="0" hangingPunct="1">
              <a:lnSpc>
                <a:spcPct val="100000"/>
              </a:lnSpc>
              <a:spcBef>
                <a:spcPts val="0"/>
              </a:spcBef>
              <a:spcAft>
                <a:spcPts val="1125"/>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Arial"/>
              </a:rPr>
              <a:t>More information is available at: </a:t>
            </a:r>
            <a:r>
              <a:rPr kumimoji="0" lang="en-GB" sz="1400" b="0" i="0" u="none" strike="noStrike" kern="1200" cap="none" spc="0" normalizeH="0" baseline="0" noProof="0">
                <a:ln>
                  <a:noFill/>
                </a:ln>
                <a:solidFill>
                  <a:srgbClr val="FFFFFF"/>
                </a:solidFill>
                <a:effectLst/>
                <a:uLnTx/>
                <a:uFillTx/>
                <a:latin typeface="Arial"/>
                <a:ea typeface="+mn-ea"/>
                <a:cs typeface="Arial"/>
                <a:hlinkClick r:id="rId4">
                  <a:extLst>
                    <a:ext uri="{A12FA001-AC4F-418D-AE19-62706E023703}">
                      <ahyp:hlinkClr xmlns:ahyp="http://schemas.microsoft.com/office/drawing/2018/hyperlinkcolor" val="tx"/>
                    </a:ext>
                  </a:extLst>
                </a:hlinkClick>
              </a:rPr>
              <a:t>GP Connect: Access Record</a:t>
            </a:r>
            <a:endParaRPr kumimoji="0" lang="en-GB" sz="1400" b="0" i="0" u="none" strike="noStrike" kern="1200" cap="none" spc="0" normalizeH="0" baseline="0" noProof="0">
              <a:ln>
                <a:noFill/>
              </a:ln>
              <a:solidFill>
                <a:srgbClr val="FFFFFF"/>
              </a:solidFill>
              <a:effectLst/>
              <a:uLnTx/>
              <a:uFillTx/>
              <a:latin typeface="Arial"/>
              <a:ea typeface="+mn-ea"/>
              <a:cs typeface="Arial"/>
            </a:endParaRPr>
          </a:p>
        </p:txBody>
      </p:sp>
      <p:pic>
        <p:nvPicPr>
          <p:cNvPr id="9" name="Graphic 8" descr="Document with solid fill">
            <a:extLst>
              <a:ext uri="{FF2B5EF4-FFF2-40B4-BE49-F238E27FC236}">
                <a16:creationId xmlns:a16="http://schemas.microsoft.com/office/drawing/2014/main" id="{B295EFC0-0E89-C881-3A09-13BF1F50D2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6885" y="1054702"/>
            <a:ext cx="648264" cy="648264"/>
          </a:xfrm>
          <a:prstGeom prst="rect">
            <a:avLst/>
          </a:prstGeom>
        </p:spPr>
      </p:pic>
      <p:pic>
        <p:nvPicPr>
          <p:cNvPr id="13" name="Graphic 12" descr="Checkmark with solid fill">
            <a:extLst>
              <a:ext uri="{FF2B5EF4-FFF2-40B4-BE49-F238E27FC236}">
                <a16:creationId xmlns:a16="http://schemas.microsoft.com/office/drawing/2014/main" id="{84C74BEA-AB8D-7CF0-12A2-27218A8D12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963" y="2880758"/>
            <a:ext cx="532109" cy="532109"/>
          </a:xfrm>
          <a:prstGeom prst="rect">
            <a:avLst/>
          </a:prstGeom>
        </p:spPr>
      </p:pic>
      <p:pic>
        <p:nvPicPr>
          <p:cNvPr id="2" name="Graphic 1" descr="Magnifying glass with solid fill">
            <a:extLst>
              <a:ext uri="{FF2B5EF4-FFF2-40B4-BE49-F238E27FC236}">
                <a16:creationId xmlns:a16="http://schemas.microsoft.com/office/drawing/2014/main" id="{DC65E624-482C-441D-8EA6-D1FB8BDA1D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84391" y="5470478"/>
            <a:ext cx="505297" cy="535180"/>
          </a:xfrm>
          <a:prstGeom prst="rect">
            <a:avLst/>
          </a:prstGeom>
        </p:spPr>
      </p:pic>
      <p:sp>
        <p:nvSpPr>
          <p:cNvPr id="4" name="Title 4">
            <a:extLst>
              <a:ext uri="{FF2B5EF4-FFF2-40B4-BE49-F238E27FC236}">
                <a16:creationId xmlns:a16="http://schemas.microsoft.com/office/drawing/2014/main" id="{98B2B67B-77E8-3E31-9338-67DC4E0C74FC}"/>
              </a:ext>
            </a:extLst>
          </p:cNvPr>
          <p:cNvSpPr>
            <a:spLocks noGrp="1"/>
          </p:cNvSpPr>
          <p:nvPr>
            <p:ph type="title"/>
          </p:nvPr>
        </p:nvSpPr>
        <p:spPr>
          <a:xfrm>
            <a:off x="334963" y="63673"/>
            <a:ext cx="11404154" cy="865186"/>
          </a:xfrm>
        </p:spPr>
        <p:txBody>
          <a:bodyPr anchor="ctr">
            <a:normAutofit/>
          </a:bodyPr>
          <a:lstStyle/>
          <a:p>
            <a:r>
              <a:rPr lang="en-GB" sz="2800" spc="-40"/>
              <a:t>GP Connect Access Record: Structured</a:t>
            </a:r>
          </a:p>
        </p:txBody>
      </p:sp>
    </p:spTree>
    <p:extLst>
      <p:ext uri="{BB962C8B-B14F-4D97-AF65-F5344CB8AC3E}">
        <p14:creationId xmlns:p14="http://schemas.microsoft.com/office/powerpoint/2010/main" val="61449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helves of shelves with medicine in the background">
            <a:extLst>
              <a:ext uri="{FF2B5EF4-FFF2-40B4-BE49-F238E27FC236}">
                <a16:creationId xmlns:a16="http://schemas.microsoft.com/office/drawing/2014/main" id="{DFD59F64-DC77-F935-1D83-0FE828955B5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723" t="125" r="42673" b="-125"/>
          <a:stretch/>
        </p:blipFill>
        <p:spPr>
          <a:xfrm>
            <a:off x="8835558" y="1727915"/>
            <a:ext cx="3356442" cy="5130085"/>
          </a:xfrm>
          <a:ln>
            <a:solidFill>
              <a:schemeClr val="tx1"/>
            </a:solidFill>
          </a:ln>
        </p:spPr>
      </p:pic>
      <p:sp>
        <p:nvSpPr>
          <p:cNvPr id="6" name="Text Placeholder 2">
            <a:extLst>
              <a:ext uri="{FF2B5EF4-FFF2-40B4-BE49-F238E27FC236}">
                <a16:creationId xmlns:a16="http://schemas.microsoft.com/office/drawing/2014/main" id="{B73005CC-E3FE-D9D4-D44E-6EA76A3FBC91}"/>
              </a:ext>
            </a:extLst>
          </p:cNvPr>
          <p:cNvSpPr txBox="1">
            <a:spLocks/>
          </p:cNvSpPr>
          <p:nvPr/>
        </p:nvSpPr>
        <p:spPr>
          <a:xfrm>
            <a:off x="1094154" y="717951"/>
            <a:ext cx="3462338" cy="4271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solidFill>
                  <a:schemeClr val="tx1"/>
                </a:solidFill>
              </a:rPr>
              <a:t>Contents</a:t>
            </a:r>
          </a:p>
        </p:txBody>
      </p:sp>
      <p:graphicFrame>
        <p:nvGraphicFramePr>
          <p:cNvPr id="9" name="Table 8">
            <a:extLst>
              <a:ext uri="{FF2B5EF4-FFF2-40B4-BE49-F238E27FC236}">
                <a16:creationId xmlns:a16="http://schemas.microsoft.com/office/drawing/2014/main" id="{369E774D-916F-AD4A-741E-A9E9D6CC2A39}"/>
              </a:ext>
            </a:extLst>
          </p:cNvPr>
          <p:cNvGraphicFramePr>
            <a:graphicFrameLocks noGrp="1"/>
          </p:cNvGraphicFramePr>
          <p:nvPr>
            <p:extLst>
              <p:ext uri="{D42A27DB-BD31-4B8C-83A1-F6EECF244321}">
                <p14:modId xmlns:p14="http://schemas.microsoft.com/office/powerpoint/2010/main" val="1695159815"/>
              </p:ext>
            </p:extLst>
          </p:nvPr>
        </p:nvGraphicFramePr>
        <p:xfrm>
          <a:off x="8836902" y="322998"/>
          <a:ext cx="3117642" cy="1219200"/>
        </p:xfrm>
        <a:graphic>
          <a:graphicData uri="http://schemas.openxmlformats.org/drawingml/2006/table">
            <a:tbl>
              <a:tblPr firstRow="1" bandRow="1">
                <a:tableStyleId>{5C22544A-7EE6-4342-B048-85BDC9FD1C3A}</a:tableStyleId>
              </a:tblPr>
              <a:tblGrid>
                <a:gridCol w="3117642">
                  <a:extLst>
                    <a:ext uri="{9D8B030D-6E8A-4147-A177-3AD203B41FA5}">
                      <a16:colId xmlns:a16="http://schemas.microsoft.com/office/drawing/2014/main" val="898808666"/>
                    </a:ext>
                  </a:extLst>
                </a:gridCol>
              </a:tblGrid>
              <a:tr h="242460">
                <a:tc>
                  <a:txBody>
                    <a:bodyPr/>
                    <a:lstStyle/>
                    <a:p>
                      <a:r>
                        <a:rPr lang="en-GB" sz="1400"/>
                        <a:t>Colour key for document - </a:t>
                      </a:r>
                    </a:p>
                  </a:txBody>
                  <a:tcPr>
                    <a:lnL w="12700" cmpd="sng">
                      <a:noFill/>
                    </a:lnL>
                    <a:lnR w="12700" cmpd="sng">
                      <a:noFill/>
                    </a:lnR>
                    <a:lnT w="12700" cmpd="sng">
                      <a:noFill/>
                    </a:lnT>
                    <a:lnB w="38100" cmpd="sng">
                      <a:noFill/>
                    </a:lnB>
                    <a:solidFill>
                      <a:schemeClr val="bg1"/>
                    </a:solidFill>
                  </a:tcPr>
                </a:tc>
                <a:extLst>
                  <a:ext uri="{0D108BD9-81ED-4DB2-BD59-A6C34878D82A}">
                    <a16:rowId xmlns:a16="http://schemas.microsoft.com/office/drawing/2014/main" val="3658214936"/>
                  </a:ext>
                </a:extLst>
              </a:tr>
              <a:tr h="255265">
                <a:tc>
                  <a:txBody>
                    <a:bodyPr/>
                    <a:lstStyle/>
                    <a:p>
                      <a:r>
                        <a:rPr lang="en-GB" sz="1400">
                          <a:solidFill>
                            <a:schemeClr val="bg1"/>
                          </a:solidFill>
                        </a:rPr>
                        <a:t>General information</a:t>
                      </a:r>
                    </a:p>
                  </a:txBody>
                  <a:tcPr>
                    <a:lnL w="12700" cmpd="sng">
                      <a:noFill/>
                    </a:lnL>
                    <a:lnR w="12700" cmpd="sng">
                      <a:noFill/>
                    </a:lnR>
                    <a:lnT w="38100" cmpd="sng">
                      <a:noFill/>
                    </a:lnT>
                    <a:lnB w="12700" cmpd="sng">
                      <a:noFill/>
                    </a:lnB>
                    <a:solidFill>
                      <a:srgbClr val="005EB8"/>
                    </a:solidFill>
                  </a:tcPr>
                </a:tc>
                <a:extLst>
                  <a:ext uri="{0D108BD9-81ED-4DB2-BD59-A6C34878D82A}">
                    <a16:rowId xmlns:a16="http://schemas.microsoft.com/office/drawing/2014/main" val="3512020890"/>
                  </a:ext>
                </a:extLst>
              </a:tr>
              <a:tr h="242460">
                <a:tc>
                  <a:txBody>
                    <a:bodyPr/>
                    <a:lstStyle/>
                    <a:p>
                      <a:r>
                        <a:rPr lang="en-GB" sz="1400">
                          <a:solidFill>
                            <a:schemeClr val="bg1"/>
                          </a:solidFill>
                        </a:rPr>
                        <a:t>Information for general practice</a:t>
                      </a:r>
                    </a:p>
                  </a:txBody>
                  <a:tcPr>
                    <a:lnL w="12700" cmpd="sng">
                      <a:noFill/>
                    </a:lnL>
                    <a:lnR w="12700" cmpd="sng">
                      <a:noFill/>
                    </a:lnR>
                    <a:lnT w="12700" cmpd="sng">
                      <a:noFill/>
                    </a:lnT>
                    <a:lnB w="12700" cmpd="sng">
                      <a:noFill/>
                    </a:lnB>
                    <a:solidFill>
                      <a:srgbClr val="00A499"/>
                    </a:solidFill>
                  </a:tcPr>
                </a:tc>
                <a:extLst>
                  <a:ext uri="{0D108BD9-81ED-4DB2-BD59-A6C34878D82A}">
                    <a16:rowId xmlns:a16="http://schemas.microsoft.com/office/drawing/2014/main" val="1123790416"/>
                  </a:ext>
                </a:extLst>
              </a:tr>
              <a:tr h="239139">
                <a:tc>
                  <a:txBody>
                    <a:bodyPr/>
                    <a:lstStyle/>
                    <a:p>
                      <a:r>
                        <a:rPr lang="en-GB" sz="1400">
                          <a:solidFill>
                            <a:schemeClr val="bg1"/>
                          </a:solidFill>
                        </a:rPr>
                        <a:t>Information for community pharmacy</a:t>
                      </a:r>
                    </a:p>
                  </a:txBody>
                  <a:tcPr>
                    <a:lnL w="12700" cmpd="sng">
                      <a:noFill/>
                    </a:lnL>
                    <a:lnR w="12700" cmpd="sng">
                      <a:noFill/>
                    </a:lnR>
                    <a:lnT w="12700" cmpd="sng">
                      <a:noFill/>
                    </a:lnT>
                    <a:lnB w="12700" cmpd="sng">
                      <a:noFill/>
                    </a:lnB>
                    <a:solidFill>
                      <a:srgbClr val="003087"/>
                    </a:solidFill>
                  </a:tcPr>
                </a:tc>
                <a:extLst>
                  <a:ext uri="{0D108BD9-81ED-4DB2-BD59-A6C34878D82A}">
                    <a16:rowId xmlns:a16="http://schemas.microsoft.com/office/drawing/2014/main" val="3193620632"/>
                  </a:ext>
                </a:extLst>
              </a:tr>
            </a:tbl>
          </a:graphicData>
        </a:graphic>
      </p:graphicFrame>
      <p:graphicFrame>
        <p:nvGraphicFramePr>
          <p:cNvPr id="13" name="Table 12">
            <a:extLst>
              <a:ext uri="{FF2B5EF4-FFF2-40B4-BE49-F238E27FC236}">
                <a16:creationId xmlns:a16="http://schemas.microsoft.com/office/drawing/2014/main" id="{2A1A81A0-6EE5-03B9-7FF2-3E8B4C0824B7}"/>
              </a:ext>
            </a:extLst>
          </p:cNvPr>
          <p:cNvGraphicFramePr>
            <a:graphicFrameLocks noGrp="1"/>
          </p:cNvGraphicFramePr>
          <p:nvPr>
            <p:extLst>
              <p:ext uri="{D42A27DB-BD31-4B8C-83A1-F6EECF244321}">
                <p14:modId xmlns:p14="http://schemas.microsoft.com/office/powerpoint/2010/main" val="1967120158"/>
              </p:ext>
            </p:extLst>
          </p:nvPr>
        </p:nvGraphicFramePr>
        <p:xfrm>
          <a:off x="1094155" y="1731359"/>
          <a:ext cx="7741403" cy="5126641"/>
        </p:xfrm>
        <a:graphic>
          <a:graphicData uri="http://schemas.openxmlformats.org/drawingml/2006/table">
            <a:tbl>
              <a:tblPr firstRow="1" bandRow="1">
                <a:tableStyleId>{9D7B26C5-4107-4FEC-AEDC-1716B250A1EF}</a:tableStyleId>
              </a:tblPr>
              <a:tblGrid>
                <a:gridCol w="6649060">
                  <a:extLst>
                    <a:ext uri="{9D8B030D-6E8A-4147-A177-3AD203B41FA5}">
                      <a16:colId xmlns:a16="http://schemas.microsoft.com/office/drawing/2014/main" val="3787112571"/>
                    </a:ext>
                  </a:extLst>
                </a:gridCol>
                <a:gridCol w="1092343">
                  <a:extLst>
                    <a:ext uri="{9D8B030D-6E8A-4147-A177-3AD203B41FA5}">
                      <a16:colId xmlns:a16="http://schemas.microsoft.com/office/drawing/2014/main" val="2623503294"/>
                    </a:ext>
                  </a:extLst>
                </a:gridCol>
              </a:tblGrid>
              <a:tr h="394357">
                <a:tc>
                  <a:txBody>
                    <a:bodyPr/>
                    <a:lstStyle/>
                    <a:p>
                      <a:r>
                        <a:rPr lang="en-GB" sz="1400" b="1">
                          <a:solidFill>
                            <a:srgbClr val="005EB8"/>
                          </a:solidFill>
                          <a:latin typeface="+mn-lt"/>
                        </a:rPr>
                        <a:t>Introduction</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solidFill>
                            <a:srgbClr val="005EB8"/>
                          </a:solidFill>
                          <a:latin typeface="+mn-lt"/>
                          <a:hlinkClick r:id="rId4" action="ppaction://hlinksldjump">
                            <a:extLst>
                              <a:ext uri="{A12FA001-AC4F-418D-AE19-62706E023703}">
                                <ahyp:hlinkClr xmlns:ahyp="http://schemas.microsoft.com/office/drawing/2018/hyperlinkcolor" val="tx"/>
                              </a:ext>
                            </a:extLst>
                          </a:hlinkClick>
                        </a:rPr>
                        <a:t>3</a:t>
                      </a:r>
                      <a:endParaRPr lang="en-GB" sz="1400" b="1">
                        <a:solidFill>
                          <a:srgbClr val="005EB8"/>
                        </a:solidFill>
                        <a:latin typeface="+mn-lt"/>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4953407"/>
                  </a:ext>
                </a:extLst>
              </a:tr>
              <a:tr h="394357">
                <a:tc>
                  <a:txBody>
                    <a:bodyPr/>
                    <a:lstStyle/>
                    <a:p>
                      <a:pPr lvl="0">
                        <a:buNone/>
                      </a:pPr>
                      <a:r>
                        <a:rPr lang="en-GB" sz="1400" b="1" i="0" u="none" strike="noStrike" noProof="0">
                          <a:solidFill>
                            <a:schemeClr val="bg1"/>
                          </a:solidFill>
                          <a:latin typeface="+mn-lt"/>
                        </a:rPr>
                        <a:t>Streamlining GP referrals to community pharmacy </a:t>
                      </a:r>
                      <a:r>
                        <a:rPr lang="en-GB" sz="1400" b="0" i="0" u="none" strike="noStrike" noProof="0">
                          <a:solidFill>
                            <a:schemeClr val="bg1"/>
                          </a:solidFill>
                          <a:latin typeface="+mn-lt"/>
                        </a:rPr>
                        <a:t>– Referral Standard</a:t>
                      </a:r>
                      <a:endParaRPr lang="en-US" sz="1800" b="0">
                        <a:solidFill>
                          <a:schemeClr val="bg1"/>
                        </a:solidFill>
                        <a:latin typeface="+mn-lt"/>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5EB8"/>
                    </a:solidFill>
                  </a:tcPr>
                </a:tc>
                <a:tc>
                  <a:txBody>
                    <a:bodyPr/>
                    <a:lstStyle/>
                    <a:p>
                      <a:pPr algn="ctr"/>
                      <a:r>
                        <a:rPr lang="en-GB" sz="1400" b="1">
                          <a:solidFill>
                            <a:schemeClr val="bg1"/>
                          </a:solidFill>
                          <a:hlinkClick r:id="rId5" action="ppaction://hlinksldjump">
                            <a:extLst>
                              <a:ext uri="{A12FA001-AC4F-418D-AE19-62706E023703}">
                                <ahyp:hlinkClr xmlns:ahyp="http://schemas.microsoft.com/office/drawing/2018/hyperlinkcolor" val="tx"/>
                              </a:ext>
                            </a:extLst>
                          </a:hlinkClick>
                        </a:rPr>
                        <a:t>6</a:t>
                      </a:r>
                      <a:endParaRPr lang="en-GB" sz="1400" b="1">
                        <a:solidFill>
                          <a:schemeClr val="bg1"/>
                        </a:solidFill>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3282809618"/>
                  </a:ext>
                </a:extLst>
              </a:tr>
              <a:tr h="394357">
                <a:tc>
                  <a:txBody>
                    <a:bodyPr/>
                    <a:lstStyle/>
                    <a:p>
                      <a:pPr lvl="1"/>
                      <a:r>
                        <a:rPr lang="en-GB" sz="1400" b="1" i="0" u="none" strike="noStrike" noProof="0">
                          <a:solidFill>
                            <a:srgbClr val="00A499"/>
                          </a:solidFill>
                          <a:latin typeface="+mn-lt"/>
                        </a:rPr>
                        <a:t>Information for general practice</a:t>
                      </a:r>
                      <a:endParaRPr lang="en-GB" sz="1400" b="1">
                        <a:solidFill>
                          <a:srgbClr val="00A499"/>
                        </a:solidFill>
                        <a:latin typeface="+mn-lt"/>
                      </a:endParaRPr>
                    </a:p>
                  </a:txBody>
                  <a:tcPr anchor="ct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6" action="ppaction://hlinksldjump"/>
                        </a:rPr>
                        <a:t>11</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86741072"/>
                  </a:ext>
                </a:extLst>
              </a:tr>
              <a:tr h="394357">
                <a:tc>
                  <a:txBody>
                    <a:bodyPr/>
                    <a:lstStyle/>
                    <a:p>
                      <a:pPr lvl="1"/>
                      <a:r>
                        <a:rPr lang="en-GB" sz="1400" b="1">
                          <a:solidFill>
                            <a:srgbClr val="003087"/>
                          </a:solidFill>
                          <a:latin typeface="+mn-lt"/>
                        </a:rPr>
                        <a:t>Information for community pharmacy</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7" action="ppaction://hlinksldjump"/>
                        </a:rPr>
                        <a:t>14</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3537464"/>
                  </a:ext>
                </a:extLst>
              </a:tr>
              <a:tr h="394357">
                <a:tc>
                  <a:txBody>
                    <a:bodyPr/>
                    <a:lstStyle/>
                    <a:p>
                      <a:r>
                        <a:rPr lang="en-GB" sz="1400" b="1">
                          <a:solidFill>
                            <a:schemeClr val="bg1"/>
                          </a:solidFill>
                          <a:latin typeface="+mn-lt"/>
                        </a:rPr>
                        <a:t>Accessing clinical information </a:t>
                      </a:r>
                      <a:r>
                        <a:rPr lang="en-GB" sz="1400" b="0">
                          <a:solidFill>
                            <a:schemeClr val="bg1"/>
                          </a:solidFill>
                          <a:latin typeface="+mn-lt"/>
                        </a:rPr>
                        <a:t>– GP Connect: Access Record Structured</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EB8"/>
                    </a:solidFill>
                  </a:tcPr>
                </a:tc>
                <a:tc>
                  <a:txBody>
                    <a:bodyPr/>
                    <a:lstStyle/>
                    <a:p>
                      <a:pPr algn="ctr"/>
                      <a:r>
                        <a:rPr lang="en-GB" sz="1400" b="1">
                          <a:solidFill>
                            <a:schemeClr val="bg1"/>
                          </a:solidFill>
                          <a:hlinkClick r:id="rId8" action="ppaction://hlinksldjump">
                            <a:extLst>
                              <a:ext uri="{A12FA001-AC4F-418D-AE19-62706E023703}">
                                <ahyp:hlinkClr xmlns:ahyp="http://schemas.microsoft.com/office/drawing/2018/hyperlinkcolor" val="tx"/>
                              </a:ext>
                            </a:extLst>
                          </a:hlinkClick>
                        </a:rPr>
                        <a:t>17</a:t>
                      </a:r>
                      <a:endParaRPr lang="en-GB" sz="1400" b="1">
                        <a:solidFill>
                          <a:schemeClr val="bg1"/>
                        </a:solidFill>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705320612"/>
                  </a:ext>
                </a:extLst>
              </a:tr>
              <a:tr h="394357">
                <a:tc>
                  <a:txBody>
                    <a:bodyPr/>
                    <a:lstStyle/>
                    <a:p>
                      <a:pPr lvl="1"/>
                      <a:r>
                        <a:rPr lang="en-GB" sz="1400" b="1">
                          <a:solidFill>
                            <a:srgbClr val="005EB8"/>
                          </a:solidFill>
                          <a:latin typeface="+mn-lt"/>
                        </a:rPr>
                        <a:t>Protecting patient data</a:t>
                      </a:r>
                    </a:p>
                  </a:txBody>
                  <a:tcPr anchor="ct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9" action="ppaction://hlinksldjump"/>
                        </a:rPr>
                        <a:t>22</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4482404"/>
                  </a:ext>
                </a:extLst>
              </a:tr>
              <a:tr h="394357">
                <a:tc>
                  <a:txBody>
                    <a:bodyPr/>
                    <a:lstStyle/>
                    <a:p>
                      <a:pPr lvl="1"/>
                      <a:r>
                        <a:rPr lang="en-GB" sz="1400" b="1" i="0" u="none" strike="noStrike" noProof="0">
                          <a:solidFill>
                            <a:srgbClr val="00A499"/>
                          </a:solidFill>
                          <a:latin typeface="+mn-lt"/>
                        </a:rPr>
                        <a:t>Information for general practice</a:t>
                      </a:r>
                      <a:endParaRPr lang="en-GB" sz="1400" b="1">
                        <a:solidFill>
                          <a:srgbClr val="00A499"/>
                        </a:solidFill>
                        <a:latin typeface="+mn-lt"/>
                      </a:endParaRPr>
                    </a:p>
                  </a:txBody>
                  <a:tcPr anchor="ct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10" action="ppaction://hlinksldjump"/>
                        </a:rPr>
                        <a:t>25</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67094354"/>
                  </a:ext>
                </a:extLst>
              </a:tr>
              <a:tr h="394357">
                <a:tc>
                  <a:txBody>
                    <a:bodyPr/>
                    <a:lstStyle/>
                    <a:p>
                      <a:pPr lvl="1"/>
                      <a:r>
                        <a:rPr lang="en-GB" sz="1400" b="1" i="0" u="none" strike="noStrike" noProof="0">
                          <a:solidFill>
                            <a:srgbClr val="003087"/>
                          </a:solidFill>
                          <a:latin typeface="+mn-lt"/>
                        </a:rPr>
                        <a:t>Information for community pharmacy</a:t>
                      </a:r>
                      <a:endParaRPr lang="en-GB" sz="1400" b="1">
                        <a:solidFill>
                          <a:srgbClr val="003087"/>
                        </a:solidFill>
                        <a:latin typeface="+mn-lt"/>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11" action="ppaction://hlinksldjump"/>
                        </a:rPr>
                        <a:t>31</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309005"/>
                  </a:ext>
                </a:extLst>
              </a:tr>
              <a:tr h="394357">
                <a:tc>
                  <a:txBody>
                    <a:bodyPr/>
                    <a:lstStyle/>
                    <a:p>
                      <a:r>
                        <a:rPr lang="en-GB" sz="1400" b="1">
                          <a:solidFill>
                            <a:schemeClr val="bg1"/>
                          </a:solidFill>
                          <a:latin typeface="+mn-lt"/>
                        </a:rPr>
                        <a:t>Updating the patient’s GP record </a:t>
                      </a:r>
                      <a:r>
                        <a:rPr lang="en-GB" sz="1400" b="0">
                          <a:solidFill>
                            <a:schemeClr val="bg1"/>
                          </a:solidFill>
                          <a:latin typeface="+mn-lt"/>
                        </a:rPr>
                        <a:t>– GP  Connect: Update Record</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EB8"/>
                    </a:solidFill>
                  </a:tcPr>
                </a:tc>
                <a:tc>
                  <a:txBody>
                    <a:bodyPr/>
                    <a:lstStyle/>
                    <a:p>
                      <a:pPr algn="ctr"/>
                      <a:r>
                        <a:rPr lang="en-GB" sz="1400" b="1">
                          <a:solidFill>
                            <a:schemeClr val="bg1"/>
                          </a:solidFill>
                          <a:hlinkClick r:id="rId12" action="ppaction://hlinksldjump">
                            <a:extLst>
                              <a:ext uri="{A12FA001-AC4F-418D-AE19-62706E023703}">
                                <ahyp:hlinkClr xmlns:ahyp="http://schemas.microsoft.com/office/drawing/2018/hyperlinkcolor" val="tx"/>
                              </a:ext>
                            </a:extLst>
                          </a:hlinkClick>
                        </a:rPr>
                        <a:t>36</a:t>
                      </a:r>
                      <a:endParaRPr lang="en-GB" sz="1400" b="1">
                        <a:solidFill>
                          <a:schemeClr val="bg1"/>
                        </a:solidFill>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3120327834"/>
                  </a:ext>
                </a:extLst>
              </a:tr>
              <a:tr h="39435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1">
                          <a:solidFill>
                            <a:srgbClr val="00A499"/>
                          </a:solidFill>
                          <a:latin typeface="+mn-lt"/>
                        </a:rPr>
                        <a:t>Information for general practice</a:t>
                      </a:r>
                    </a:p>
                  </a:txBody>
                  <a:tcPr anchor="ct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13" action="ppaction://hlinksldjump"/>
                        </a:rPr>
                        <a:t>42</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4098093"/>
                  </a:ext>
                </a:extLst>
              </a:tr>
              <a:tr h="39435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1">
                          <a:solidFill>
                            <a:srgbClr val="003087"/>
                          </a:solidFill>
                          <a:latin typeface="+mn-lt"/>
                        </a:rPr>
                        <a:t>Information for community pharmacy</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14" action="ppaction://hlinksldjump"/>
                        </a:rPr>
                        <a:t>48</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0383996"/>
                  </a:ext>
                </a:extLst>
              </a:tr>
              <a:tr h="394357">
                <a:tc>
                  <a:txBody>
                    <a:bodyPr/>
                    <a:lstStyle/>
                    <a:p>
                      <a:r>
                        <a:rPr lang="en-GB" sz="1400" b="1">
                          <a:solidFill>
                            <a:srgbClr val="005EB8"/>
                          </a:solidFill>
                          <a:latin typeface="+mn-lt"/>
                        </a:rPr>
                        <a:t>Managing live issues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b="1">
                          <a:solidFill>
                            <a:srgbClr val="005EB8"/>
                          </a:solidFill>
                          <a:hlinkClick r:id="rId15" action="ppaction://hlinksldjump"/>
                        </a:rPr>
                        <a:t>54</a:t>
                      </a:r>
                      <a:endParaRPr lang="en-GB" sz="1400" b="1">
                        <a:solidFill>
                          <a:srgbClr val="005EB8"/>
                        </a:solidFill>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490871"/>
                  </a:ext>
                </a:extLst>
              </a:tr>
              <a:tr h="394357">
                <a:tc>
                  <a:txBody>
                    <a:bodyPr/>
                    <a:lstStyle/>
                    <a:p>
                      <a:r>
                        <a:rPr lang="en-GB" sz="1400" b="1">
                          <a:solidFill>
                            <a:srgbClr val="005EB8"/>
                          </a:solidFill>
                          <a:latin typeface="+mn-lt"/>
                        </a:rPr>
                        <a:t>Links</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solidFill>
                            <a:srgbClr val="005EB8"/>
                          </a:solidFill>
                          <a:hlinkClick r:id="rId16" action="ppaction://hlinksldjump"/>
                        </a:rPr>
                        <a:t>56</a:t>
                      </a:r>
                      <a:endParaRPr lang="en-GB" sz="1400" b="1">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9074978"/>
                  </a:ext>
                </a:extLst>
              </a:tr>
            </a:tbl>
          </a:graphicData>
        </a:graphic>
      </p:graphicFrame>
    </p:spTree>
    <p:extLst>
      <p:ext uri="{BB962C8B-B14F-4D97-AF65-F5344CB8AC3E}">
        <p14:creationId xmlns:p14="http://schemas.microsoft.com/office/powerpoint/2010/main" val="41111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B73423-49A2-5428-ECE1-AC87ABE26704}"/>
              </a:ext>
            </a:extLst>
          </p:cNvPr>
          <p:cNvSpPr txBox="1"/>
          <p:nvPr/>
        </p:nvSpPr>
        <p:spPr>
          <a:xfrm>
            <a:off x="363174" y="6026665"/>
            <a:ext cx="11200599" cy="30610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90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rPr>
              <a:t>See </a:t>
            </a: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hlinkClick r:id="rId3"/>
              </a:rPr>
              <a:t>Summary Care Record </a:t>
            </a: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rPr>
              <a:t>and </a:t>
            </a: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hlinkClick r:id="rId4"/>
              </a:rPr>
              <a:t>National Care Records Service</a:t>
            </a: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rPr>
              <a:t> for more information</a:t>
            </a:r>
            <a:endParaRPr kumimoji="0" lang="en-GB" sz="18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E5AA57A-882D-0FBE-74D1-0FF181925CE7}"/>
              </a:ext>
            </a:extLst>
          </p:cNvPr>
          <p:cNvGraphicFramePr>
            <a:graphicFrameLocks noGrp="1"/>
          </p:cNvGraphicFramePr>
          <p:nvPr>
            <p:extLst>
              <p:ext uri="{D42A27DB-BD31-4B8C-83A1-F6EECF244321}">
                <p14:modId xmlns:p14="http://schemas.microsoft.com/office/powerpoint/2010/main" val="3604741158"/>
              </p:ext>
            </p:extLst>
          </p:nvPr>
        </p:nvGraphicFramePr>
        <p:xfrm>
          <a:off x="363174" y="928859"/>
          <a:ext cx="11269423" cy="4670421"/>
        </p:xfrm>
        <a:graphic>
          <a:graphicData uri="http://schemas.openxmlformats.org/drawingml/2006/table">
            <a:tbl>
              <a:tblPr firstRow="1" bandRow="1"/>
              <a:tblGrid>
                <a:gridCol w="8672931">
                  <a:extLst>
                    <a:ext uri="{9D8B030D-6E8A-4147-A177-3AD203B41FA5}">
                      <a16:colId xmlns:a16="http://schemas.microsoft.com/office/drawing/2014/main" val="997394199"/>
                    </a:ext>
                  </a:extLst>
                </a:gridCol>
                <a:gridCol w="1298246">
                  <a:extLst>
                    <a:ext uri="{9D8B030D-6E8A-4147-A177-3AD203B41FA5}">
                      <a16:colId xmlns:a16="http://schemas.microsoft.com/office/drawing/2014/main" val="2845915321"/>
                    </a:ext>
                  </a:extLst>
                </a:gridCol>
                <a:gridCol w="1298246">
                  <a:extLst>
                    <a:ext uri="{9D8B030D-6E8A-4147-A177-3AD203B41FA5}">
                      <a16:colId xmlns:a16="http://schemas.microsoft.com/office/drawing/2014/main" val="3923852400"/>
                    </a:ext>
                  </a:extLst>
                </a:gridCol>
              </a:tblGrid>
              <a:tr h="49008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600" b="1" kern="1200">
                          <a:solidFill>
                            <a:srgbClr val="FFFFFF"/>
                          </a:solidFill>
                          <a:effectLst/>
                          <a:latin typeface="+mj-lt"/>
                          <a:ea typeface="Times New Roman" panose="02020603050405020304" pitchFamily="18" charset="0"/>
                          <a:cs typeface="Times New Roman"/>
                        </a:rPr>
                        <a:t>Features and information available to community pharmacy professionals</a:t>
                      </a:r>
                      <a:endParaRPr lang="en-GB" sz="1600" b="1" kern="1200">
                        <a:solidFill>
                          <a:srgbClr val="FFFFFF"/>
                        </a:solidFill>
                        <a:effectLst/>
                        <a:latin typeface="+mj-lt"/>
                        <a:ea typeface="Calibri" panose="020F0502020204030204" pitchFamily="34" charset="0"/>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b="1" kern="1200">
                          <a:solidFill>
                            <a:srgbClr val="FFFFFF"/>
                          </a:solidFill>
                          <a:effectLst/>
                          <a:latin typeface="+mn-lt"/>
                          <a:ea typeface="Times New Roman" panose="02020603050405020304" pitchFamily="18" charset="0"/>
                          <a:cs typeface="Times New Roman"/>
                        </a:rPr>
                        <a:t>Access Record: Structured</a:t>
                      </a:r>
                      <a:endParaRPr lang="en-GB" sz="1600">
                        <a:effectLst/>
                        <a:latin typeface="+mn-lt"/>
                        <a:ea typeface="Calibri" panose="020F050202020403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400" b="1">
                          <a:solidFill>
                            <a:schemeClr val="bg1"/>
                          </a:solidFill>
                          <a:effectLst/>
                          <a:latin typeface="+mn-lt"/>
                          <a:ea typeface="Calibri"/>
                          <a:cs typeface="Times New Roman"/>
                        </a:rPr>
                        <a:t>NCRS (SCR)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224548332"/>
                  </a:ext>
                </a:extLst>
              </a:tr>
              <a:tr h="32490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Real time access </a:t>
                      </a:r>
                      <a:r>
                        <a:rPr lang="en-GB" sz="1400" kern="1200">
                          <a:solidFill>
                            <a:srgbClr val="000000"/>
                          </a:solidFill>
                          <a:effectLst/>
                          <a:latin typeface="+mj-lt"/>
                          <a:ea typeface="Times New Roman" panose="02020603050405020304" pitchFamily="18" charset="0"/>
                          <a:cs typeface="Times New Roman"/>
                        </a:rPr>
                        <a:t>to structured data </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408075"/>
                  </a:ext>
                </a:extLst>
              </a:tr>
              <a:tr h="3443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Access from within pharmacy clinical system </a:t>
                      </a:r>
                      <a:r>
                        <a:rPr lang="en-GB" sz="1400" kern="1200">
                          <a:solidFill>
                            <a:srgbClr val="000000"/>
                          </a:solidFill>
                          <a:effectLst/>
                          <a:latin typeface="+mj-lt"/>
                          <a:ea typeface="Times New Roman" panose="02020603050405020304" pitchFamily="18" charset="0"/>
                          <a:cs typeface="Times New Roman"/>
                        </a:rPr>
                        <a:t>(as opposed to access via separate system/log in/browser)</a:t>
                      </a:r>
                      <a:r>
                        <a:rPr lang="en-GB" sz="1400" b="1" kern="1200">
                          <a:solidFill>
                            <a:srgbClr val="000000"/>
                          </a:solidFill>
                          <a:effectLst/>
                          <a:latin typeface="+mj-lt"/>
                          <a:ea typeface="Times New Roman" panose="02020603050405020304" pitchFamily="18" charset="0"/>
                          <a:cs typeface="Times New Roman"/>
                        </a:rPr>
                        <a:t> </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859705"/>
                  </a:ext>
                </a:extLst>
              </a:tr>
              <a:tr h="324909">
                <a:tc gridSpan="3">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FFFFFF"/>
                          </a:solidFill>
                          <a:effectLst/>
                          <a:latin typeface="+mj-lt"/>
                          <a:ea typeface="Times New Roman" panose="02020603050405020304" pitchFamily="18" charset="0"/>
                          <a:cs typeface="Times New Roman"/>
                        </a:rPr>
                        <a:t>Available now</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041094076"/>
                  </a:ext>
                </a:extLst>
              </a:tr>
              <a:tr h="32490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Medications </a:t>
                      </a:r>
                      <a:r>
                        <a:rPr lang="en-GB" sz="1400" b="0" kern="1200">
                          <a:solidFill>
                            <a:srgbClr val="000000"/>
                          </a:solidFill>
                          <a:effectLst/>
                          <a:latin typeface="+mj-lt"/>
                          <a:ea typeface="Times New Roman" panose="02020603050405020304" pitchFamily="18" charset="0"/>
                          <a:cs typeface="Times New Roman"/>
                        </a:rPr>
                        <a:t>(current/repeat/past)</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9366375"/>
                  </a:ext>
                </a:extLst>
              </a:tr>
              <a:tr h="57920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Observation</a:t>
                      </a:r>
                      <a:r>
                        <a:rPr lang="en-GB" sz="1400" b="0" kern="1200">
                          <a:solidFill>
                            <a:srgbClr val="000000"/>
                          </a:solidFill>
                          <a:effectLst/>
                          <a:latin typeface="+mj-lt"/>
                          <a:ea typeface="Times New Roman" panose="02020603050405020304" pitchFamily="18" charset="0"/>
                          <a:cs typeface="Times New Roman"/>
                        </a:rPr>
                        <a:t> </a:t>
                      </a:r>
                      <a:r>
                        <a:rPr lang="en-GB" sz="1400" b="1" kern="1200">
                          <a:solidFill>
                            <a:srgbClr val="000000"/>
                          </a:solidFill>
                          <a:effectLst/>
                          <a:latin typeface="+mj-lt"/>
                          <a:ea typeface="Times New Roman" panose="02020603050405020304" pitchFamily="18" charset="0"/>
                          <a:cs typeface="Times New Roman"/>
                        </a:rPr>
                        <a:t>items </a:t>
                      </a:r>
                      <a:r>
                        <a:rPr lang="en-GB" sz="1400">
                          <a:solidFill>
                            <a:srgbClr val="231F20"/>
                          </a:solidFill>
                          <a:latin typeface="+mj-lt"/>
                          <a:ea typeface="+mn-lt"/>
                          <a:cs typeface="Arial"/>
                        </a:rPr>
                        <a:t>(weight, height, body mass index, pulse rate, smoking status, alcohol intake and blood pressure readings)</a:t>
                      </a:r>
                      <a:endParaRPr lang="en-GB" sz="1400">
                        <a:solidFill>
                          <a:srgbClr val="231F20"/>
                        </a:solidFill>
                        <a:effectLst/>
                        <a:latin typeface="+mj-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b="1" kern="120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622217"/>
                  </a:ext>
                </a:extLst>
              </a:tr>
              <a:tr h="32490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Investigations</a:t>
                      </a:r>
                      <a:r>
                        <a:rPr lang="en-GB" sz="1400" kern="1200">
                          <a:solidFill>
                            <a:srgbClr val="000000"/>
                          </a:solidFill>
                          <a:effectLst/>
                          <a:latin typeface="+mj-lt"/>
                          <a:ea typeface="Times New Roman" panose="02020603050405020304" pitchFamily="18" charset="0"/>
                          <a:cs typeface="Times New Roman"/>
                        </a:rPr>
                        <a:t> (including blood tests, urinalysis)</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GB" sz="1600" b="0">
                        <a:solidFill>
                          <a:schemeClr val="tx1"/>
                        </a:solidFill>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746829"/>
                  </a:ext>
                </a:extLst>
              </a:tr>
              <a:tr h="324909">
                <a:tc gridSpan="3">
                  <a:txBody>
                    <a:bodyPr/>
                    <a:lstStyle/>
                    <a:p>
                      <a:pPr>
                        <a:lnSpc>
                          <a:spcPct val="107000"/>
                        </a:lnSpc>
                        <a:spcAft>
                          <a:spcPts val="800"/>
                        </a:spcAft>
                      </a:pPr>
                      <a:r>
                        <a:rPr lang="en-GB" sz="1400" b="1">
                          <a:solidFill>
                            <a:schemeClr val="bg1"/>
                          </a:solidFill>
                          <a:effectLst/>
                          <a:latin typeface="+mj-lt"/>
                          <a:ea typeface="Calibri"/>
                          <a:cs typeface="Times New Roman"/>
                        </a:rPr>
                        <a:t>Potential development for community pharmacy access in the future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a:lnSpc>
                          <a:spcPct val="107000"/>
                        </a:lnSpc>
                        <a:spcAft>
                          <a:spcPts val="800"/>
                        </a:spcAft>
                      </a:pP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7000"/>
                        </a:lnSpc>
                        <a:spcAft>
                          <a:spcPts val="800"/>
                        </a:spcAft>
                      </a:pPr>
                      <a:endParaRPr lang="en-GB" sz="1600" b="0">
                        <a:solidFill>
                          <a:schemeClr val="tx1"/>
                        </a:solidFill>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6541417"/>
                  </a:ext>
                </a:extLst>
              </a:tr>
              <a:tr h="324909">
                <a:tc>
                  <a:txBody>
                    <a:bodyPr/>
                    <a:lstStyle/>
                    <a:p>
                      <a:pPr>
                        <a:lnSpc>
                          <a:spcPct val="107000"/>
                        </a:lnSpc>
                        <a:spcAft>
                          <a:spcPts val="800"/>
                        </a:spcAft>
                      </a:pPr>
                      <a:r>
                        <a:rPr lang="en-GB" sz="1400" b="1" kern="1200">
                          <a:solidFill>
                            <a:srgbClr val="000000"/>
                          </a:solidFill>
                          <a:effectLst/>
                          <a:latin typeface="+mn-lt"/>
                          <a:ea typeface="Times New Roman" panose="02020603050405020304" pitchFamily="18" charset="0"/>
                          <a:cs typeface="Times New Roman"/>
                        </a:rPr>
                        <a:t>Allergies and adverse reactions</a:t>
                      </a:r>
                      <a:endParaRPr lang="en-GB" sz="1400" b="1">
                        <a:effectLst/>
                        <a:latin typeface="+mn-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chemeClr val="accent6">
                              <a:lumMod val="60000"/>
                              <a:lumOff val="40000"/>
                            </a:schemeClr>
                          </a:solidFill>
                          <a:effectLst/>
                          <a:latin typeface="+mn-lt"/>
                          <a:ea typeface="Times New Roman" panose="02020603050405020304" pitchFamily="18" charset="0"/>
                          <a:cs typeface="Segoe UI Emoji" panose="020B0502040204020203" pitchFamily="34" charset="0"/>
                        </a:rPr>
                        <a:t>✔️</a:t>
                      </a:r>
                      <a:endParaRPr lang="en-GB" sz="1600">
                        <a:solidFill>
                          <a:schemeClr val="accent6">
                            <a:lumMod val="60000"/>
                            <a:lumOff val="40000"/>
                          </a:schemeClr>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0199018"/>
                  </a:ext>
                </a:extLst>
              </a:tr>
              <a:tr h="324909">
                <a:tc>
                  <a:txBody>
                    <a:bodyPr/>
                    <a:lstStyle/>
                    <a:p>
                      <a:pPr>
                        <a:lnSpc>
                          <a:spcPct val="107000"/>
                        </a:lnSpc>
                        <a:spcAft>
                          <a:spcPts val="800"/>
                        </a:spcAft>
                      </a:pPr>
                      <a:r>
                        <a:rPr lang="en-GB" sz="1400" b="1" kern="1200">
                          <a:solidFill>
                            <a:srgbClr val="000000"/>
                          </a:solidFill>
                          <a:effectLst/>
                          <a:latin typeface="+mn-lt"/>
                          <a:ea typeface="Times New Roman" panose="02020603050405020304" pitchFamily="18" charset="0"/>
                          <a:cs typeface="Times New Roman"/>
                        </a:rPr>
                        <a:t>Consultation encounters</a:t>
                      </a:r>
                      <a:endParaRPr lang="en-GB" sz="1400" b="1">
                        <a:effectLst/>
                        <a:latin typeface="+mn-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chemeClr val="accent6">
                              <a:lumMod val="60000"/>
                              <a:lumOff val="40000"/>
                            </a:schemeClr>
                          </a:solidFill>
                          <a:effectLst/>
                          <a:latin typeface="+mn-lt"/>
                          <a:ea typeface="Times New Roman" panose="02020603050405020304" pitchFamily="18" charset="0"/>
                          <a:cs typeface="Segoe UI Emoji" panose="020B0502040204020203" pitchFamily="34" charset="0"/>
                        </a:rPr>
                        <a:t>✔️</a:t>
                      </a:r>
                      <a:endParaRPr lang="en-GB" sz="1600">
                        <a:solidFill>
                          <a:schemeClr val="accent6">
                            <a:lumMod val="60000"/>
                            <a:lumOff val="40000"/>
                          </a:schemeClr>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b="1" kern="120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99893"/>
                  </a:ext>
                </a:extLst>
              </a:tr>
              <a:tr h="324909">
                <a:tc>
                  <a:txBody>
                    <a:bodyPr/>
                    <a:lstStyle/>
                    <a:p>
                      <a:pPr>
                        <a:lnSpc>
                          <a:spcPct val="107000"/>
                        </a:lnSpc>
                        <a:spcAft>
                          <a:spcPts val="800"/>
                        </a:spcAft>
                      </a:pPr>
                      <a:r>
                        <a:rPr lang="en-GB" sz="1400" b="1" kern="1200">
                          <a:solidFill>
                            <a:srgbClr val="000000"/>
                          </a:solidFill>
                          <a:effectLst/>
                          <a:latin typeface="+mn-lt"/>
                          <a:ea typeface="Times New Roman" panose="02020603050405020304" pitchFamily="18" charset="0"/>
                          <a:cs typeface="Times New Roman"/>
                        </a:rPr>
                        <a:t>Problems/medical history</a:t>
                      </a:r>
                      <a:endParaRPr lang="en-GB" sz="1400" b="1">
                        <a:effectLst/>
                        <a:latin typeface="+mn-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chemeClr val="accent6">
                              <a:lumMod val="60000"/>
                              <a:lumOff val="40000"/>
                            </a:schemeClr>
                          </a:solidFill>
                          <a:effectLst/>
                          <a:latin typeface="+mn-lt"/>
                          <a:ea typeface="Times New Roman" panose="02020603050405020304" pitchFamily="18" charset="0"/>
                          <a:cs typeface="Segoe UI Emoji" panose="020B0502040204020203" pitchFamily="34" charset="0"/>
                        </a:rPr>
                        <a:t>✔️</a:t>
                      </a:r>
                      <a:endParaRPr lang="en-GB" sz="1600">
                        <a:solidFill>
                          <a:schemeClr val="accent6">
                            <a:lumMod val="60000"/>
                            <a:lumOff val="40000"/>
                          </a:schemeClr>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b="1" kern="120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878520"/>
                  </a:ext>
                </a:extLst>
              </a:tr>
              <a:tr h="324909">
                <a:tc>
                  <a:txBody>
                    <a:bodyPr/>
                    <a:lstStyle/>
                    <a:p>
                      <a:pPr>
                        <a:lnSpc>
                          <a:spcPct val="107000"/>
                        </a:lnSpc>
                        <a:spcAft>
                          <a:spcPts val="800"/>
                        </a:spcAft>
                      </a:pPr>
                      <a:r>
                        <a:rPr lang="en-GB" sz="1400" b="1" kern="1200">
                          <a:solidFill>
                            <a:srgbClr val="000000"/>
                          </a:solidFill>
                          <a:effectLst/>
                          <a:latin typeface="+mn-lt"/>
                          <a:ea typeface="Times New Roman" panose="02020603050405020304" pitchFamily="18" charset="0"/>
                          <a:cs typeface="Times New Roman"/>
                        </a:rPr>
                        <a:t>Immunisations</a:t>
                      </a:r>
                      <a:endParaRPr lang="en-GB" sz="1400" b="1">
                        <a:effectLst/>
                        <a:latin typeface="+mn-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kern="1200">
                          <a:solidFill>
                            <a:schemeClr val="accent6">
                              <a:lumMod val="60000"/>
                              <a:lumOff val="40000"/>
                            </a:schemeClr>
                          </a:solidFill>
                          <a:effectLst/>
                          <a:latin typeface="+mn-lt"/>
                          <a:ea typeface="Times New Roman" panose="02020603050405020304" pitchFamily="18" charset="0"/>
                          <a:cs typeface="Segoe UI Emoji" panose="020B0502040204020203" pitchFamily="34" charset="0"/>
                        </a:rPr>
                        <a:t>✔️</a:t>
                      </a:r>
                      <a:endParaRPr lang="en-GB" sz="1600">
                        <a:solidFill>
                          <a:schemeClr val="accent6">
                            <a:lumMod val="60000"/>
                            <a:lumOff val="40000"/>
                          </a:schemeClr>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b="1" kern="120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087867"/>
                  </a:ext>
                </a:extLst>
              </a:tr>
            </a:tbl>
          </a:graphicData>
        </a:graphic>
      </p:graphicFrame>
      <p:pic>
        <p:nvPicPr>
          <p:cNvPr id="11" name="Graphic 10" descr="Close with solid fill">
            <a:extLst>
              <a:ext uri="{FF2B5EF4-FFF2-40B4-BE49-F238E27FC236}">
                <a16:creationId xmlns:a16="http://schemas.microsoft.com/office/drawing/2014/main" id="{DCEE7265-35BF-E445-9D93-794FB922D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6770" y="2110631"/>
            <a:ext cx="211392" cy="211392"/>
          </a:xfrm>
          <a:prstGeom prst="rect">
            <a:avLst/>
          </a:prstGeom>
        </p:spPr>
      </p:pic>
      <p:pic>
        <p:nvPicPr>
          <p:cNvPr id="12" name="Graphic 11" descr="Close with solid fill">
            <a:extLst>
              <a:ext uri="{FF2B5EF4-FFF2-40B4-BE49-F238E27FC236}">
                <a16:creationId xmlns:a16="http://schemas.microsoft.com/office/drawing/2014/main" id="{60E15413-6E03-AD22-C341-864CCE2C12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6770" y="1772479"/>
            <a:ext cx="211392" cy="211392"/>
          </a:xfrm>
          <a:prstGeom prst="rect">
            <a:avLst/>
          </a:prstGeom>
        </p:spPr>
      </p:pic>
      <p:pic>
        <p:nvPicPr>
          <p:cNvPr id="15" name="Graphic 14" descr="Close with solid fill">
            <a:extLst>
              <a:ext uri="{FF2B5EF4-FFF2-40B4-BE49-F238E27FC236}">
                <a16:creationId xmlns:a16="http://schemas.microsoft.com/office/drawing/2014/main" id="{AA31C085-3556-6093-1128-2C0EC3CCA7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6770" y="3680018"/>
            <a:ext cx="211392" cy="211392"/>
          </a:xfrm>
          <a:prstGeom prst="rect">
            <a:avLst/>
          </a:prstGeom>
        </p:spPr>
      </p:pic>
      <p:grpSp>
        <p:nvGrpSpPr>
          <p:cNvPr id="9" name="Group 8">
            <a:extLst>
              <a:ext uri="{FF2B5EF4-FFF2-40B4-BE49-F238E27FC236}">
                <a16:creationId xmlns:a16="http://schemas.microsoft.com/office/drawing/2014/main" id="{4B4EB6B1-E75D-B39B-6DD0-C14C9C4591FC}"/>
              </a:ext>
            </a:extLst>
          </p:cNvPr>
          <p:cNvGrpSpPr/>
          <p:nvPr/>
        </p:nvGrpSpPr>
        <p:grpSpPr>
          <a:xfrm>
            <a:off x="363174" y="5599280"/>
            <a:ext cx="7296155" cy="336439"/>
            <a:chOff x="363174" y="5468202"/>
            <a:chExt cx="7296155" cy="336439"/>
          </a:xfrm>
        </p:grpSpPr>
        <p:sp>
          <p:nvSpPr>
            <p:cNvPr id="7" name="TextBox 6">
              <a:extLst>
                <a:ext uri="{FF2B5EF4-FFF2-40B4-BE49-F238E27FC236}">
                  <a16:creationId xmlns:a16="http://schemas.microsoft.com/office/drawing/2014/main" id="{9F82B8BC-1852-3D1C-AF92-75794C52BD82}"/>
                </a:ext>
              </a:extLst>
            </p:cNvPr>
            <p:cNvSpPr txBox="1"/>
            <p:nvPr/>
          </p:nvSpPr>
          <p:spPr>
            <a:xfrm>
              <a:off x="363174" y="5468202"/>
              <a:ext cx="7296155" cy="336439"/>
            </a:xfrm>
            <a:prstGeom prst="rect">
              <a:avLst/>
            </a:prstGeom>
            <a:noFill/>
          </p:spPr>
          <p:txBody>
            <a:bodyPr wrap="square" lIns="91440" tIns="45720" rIns="91440" bIns="45720" rtlCol="0" anchor="t">
              <a:spAutoFit/>
            </a:bodyPr>
            <a:lstStyle/>
            <a:p>
              <a:pPr>
                <a:lnSpc>
                  <a:spcPct val="107000"/>
                </a:lnSpc>
                <a:spcAft>
                  <a:spcPts val="900"/>
                </a:spcAft>
                <a:defRPr/>
              </a:pPr>
              <a:r>
                <a:rPr kumimoji="0" lang="en-GB" sz="1400" b="1" i="0" u="none" strike="noStrike" kern="100" cap="none" spc="0" normalizeH="0" baseline="0" noProof="0">
                  <a:ln>
                    <a:noFill/>
                  </a:ln>
                  <a:solidFill>
                    <a:srgbClr val="231F20"/>
                  </a:solidFill>
                  <a:effectLst/>
                  <a:uLnTx/>
                  <a:uFillTx/>
                  <a:latin typeface="Arial" panose="020B0604020202020204"/>
                  <a:ea typeface="Calibri"/>
                  <a:cs typeface="Times New Roman"/>
                </a:rPr>
                <a:t>Key: </a:t>
              </a:r>
              <a:r>
                <a:rPr kumimoji="0" lang="en-GB" sz="1400" b="0" i="0" u="none" strike="noStrike" kern="1200" cap="none" spc="0" normalizeH="0" baseline="0" noProof="0">
                  <a:ln>
                    <a:noFill/>
                  </a:ln>
                  <a:solidFill>
                    <a:srgbClr val="00B050"/>
                  </a:solidFill>
                  <a:effectLst/>
                  <a:uLnTx/>
                  <a:uFillTx/>
                  <a:latin typeface="Arial" panose="020B0604020202020204"/>
                  <a:ea typeface="Times New Roman" panose="02020603050405020304" pitchFamily="18" charset="0"/>
                  <a:cs typeface="Segoe UI Emoji" panose="020B0502040204020203" pitchFamily="34" charset="0"/>
                </a:rPr>
                <a:t>✔️ </a:t>
              </a:r>
              <a:r>
                <a:rPr kumimoji="0" lang="en-GB" sz="1400" b="0" i="0" u="none" strike="noStrike" kern="1200" cap="none" spc="0" normalizeH="0" baseline="0" noProof="0">
                  <a:ln>
                    <a:noFill/>
                  </a:ln>
                  <a:solidFill>
                    <a:srgbClr val="231F20"/>
                  </a:solidFill>
                  <a:effectLst/>
                  <a:uLnTx/>
                  <a:uFillTx/>
                  <a:latin typeface="Arial" panose="020B0604020202020204"/>
                  <a:ea typeface="Times New Roman" panose="02020603050405020304" pitchFamily="18" charset="0"/>
                  <a:cs typeface="Segoe UI Emoji" panose="020B0502040204020203" pitchFamily="34" charset="0"/>
                </a:rPr>
                <a:t>available </a:t>
              </a:r>
              <a:r>
                <a:rPr kumimoji="0" lang="en-GB" sz="1600" b="1" i="0" u="none" strike="noStrike" kern="1200" cap="none" spc="0" normalizeH="0" baseline="0" noProof="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uLnTx/>
                  <a:uFillTx/>
                  <a:latin typeface="Arial" panose="020B0604020202020204"/>
                  <a:ea typeface="Times New Roman" panose="02020603050405020304" pitchFamily="18" charset="0"/>
                  <a:cs typeface="Segoe UI Emoji" panose="020B0502040204020203" pitchFamily="34" charset="0"/>
                </a:rPr>
                <a:t>✔️</a:t>
              </a:r>
              <a:r>
                <a:rPr kumimoji="0" lang="en-GB" sz="1400" b="0" i="0" u="none" strike="noStrike" kern="1200" cap="none" spc="0" normalizeH="0" baseline="0" noProof="0">
                  <a:ln>
                    <a:noFill/>
                  </a:ln>
                  <a:solidFill>
                    <a:srgbClr val="ED7D31"/>
                  </a:solidFill>
                  <a:effectLst/>
                  <a:uLnTx/>
                  <a:uFillTx/>
                  <a:latin typeface="Arial" panose="020B0604020202020204"/>
                  <a:ea typeface="Times New Roman" panose="02020603050405020304" pitchFamily="18" charset="0"/>
                  <a:cs typeface="Segoe UI Emoji" panose="020B0502040204020203" pitchFamily="34" charset="0"/>
                </a:rPr>
                <a:t> </a:t>
              </a:r>
              <a:r>
                <a:rPr kumimoji="0" lang="en-GB" sz="1400" b="0" i="0" u="none" strike="noStrike" kern="1200" cap="none" spc="0" normalizeH="0" baseline="0" noProof="0">
                  <a:ln>
                    <a:noFill/>
                  </a:ln>
                  <a:solidFill>
                    <a:srgbClr val="231F20"/>
                  </a:solidFill>
                  <a:effectLst/>
                  <a:uLnTx/>
                  <a:uFillTx/>
                  <a:latin typeface="Arial"/>
                  <a:ea typeface="Times New Roman" panose="02020603050405020304" pitchFamily="18" charset="0"/>
                  <a:cs typeface="Arial"/>
                </a:rPr>
                <a:t>availability varies</a:t>
              </a:r>
              <a:r>
                <a:rPr lang="en-GB" sz="1400">
                  <a:solidFill>
                    <a:srgbClr val="231F20"/>
                  </a:solidFill>
                  <a:latin typeface="Arial"/>
                  <a:ea typeface="Times New Roman" panose="02020603050405020304" pitchFamily="18" charset="0"/>
                  <a:cs typeface="Arial"/>
                </a:rPr>
                <a:t> </a:t>
              </a:r>
              <a:r>
                <a:rPr kumimoji="0" lang="en-GB" sz="1400" b="0" i="0" u="none" strike="noStrike" kern="1200" cap="none" spc="0" normalizeH="0" baseline="0" noProof="0">
                  <a:ln>
                    <a:noFill/>
                  </a:ln>
                  <a:solidFill>
                    <a:srgbClr val="231F20"/>
                  </a:solidFill>
                  <a:effectLst/>
                  <a:uLnTx/>
                  <a:uFillTx/>
                  <a:latin typeface="Arial"/>
                  <a:ea typeface="Times New Roman" panose="02020603050405020304" pitchFamily="18" charset="0"/>
                  <a:cs typeface="Arial"/>
                </a:rPr>
                <a:t>       not available   </a:t>
              </a:r>
              <a:endParaRPr lang="en-US"/>
            </a:p>
          </p:txBody>
        </p:sp>
        <p:pic>
          <p:nvPicPr>
            <p:cNvPr id="20" name="Graphic 19" descr="Close with solid fill">
              <a:extLst>
                <a:ext uri="{FF2B5EF4-FFF2-40B4-BE49-F238E27FC236}">
                  <a16:creationId xmlns:a16="http://schemas.microsoft.com/office/drawing/2014/main" id="{509A748F-3305-D5C7-EC1A-C65FDA3A95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3971" y="5530725"/>
              <a:ext cx="211392" cy="211392"/>
            </a:xfrm>
            <a:prstGeom prst="rect">
              <a:avLst/>
            </a:prstGeom>
          </p:spPr>
        </p:pic>
      </p:grpSp>
      <p:sp>
        <p:nvSpPr>
          <p:cNvPr id="6" name="Title 4">
            <a:extLst>
              <a:ext uri="{FF2B5EF4-FFF2-40B4-BE49-F238E27FC236}">
                <a16:creationId xmlns:a16="http://schemas.microsoft.com/office/drawing/2014/main" id="{64A0F870-AA9E-1231-EB77-86939C138588}"/>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GP Connect Access Record: Structured and NCRS</a:t>
            </a:r>
          </a:p>
        </p:txBody>
      </p:sp>
    </p:spTree>
    <p:extLst>
      <p:ext uri="{BB962C8B-B14F-4D97-AF65-F5344CB8AC3E}">
        <p14:creationId xmlns:p14="http://schemas.microsoft.com/office/powerpoint/2010/main" val="36234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1CA55298-EF19-05B8-EF56-C76FD99C58F3}"/>
              </a:ext>
            </a:extLst>
          </p:cNvPr>
          <p:cNvSpPr/>
          <p:nvPr/>
        </p:nvSpPr>
        <p:spPr>
          <a:xfrm>
            <a:off x="2864606" y="4478354"/>
            <a:ext cx="8874511" cy="1235324"/>
          </a:xfrm>
          <a:prstGeom prst="wedgeRoundRectCallout">
            <a:avLst>
              <a:gd name="adj1" fmla="val 43291"/>
              <a:gd name="adj2" fmla="val 74623"/>
              <a:gd name="adj3" fmla="val 16667"/>
            </a:avLst>
          </a:prstGeom>
          <a:solidFill>
            <a:srgbClr val="003087"/>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‘Accessing the patient’s GP record was very straightforward. Each section was simple to navigate. The whole record was user friendly’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Feedback from Tower Pharmacy, London (pilot site) </a:t>
            </a:r>
          </a:p>
        </p:txBody>
      </p:sp>
      <p:sp>
        <p:nvSpPr>
          <p:cNvPr id="12" name="TextBox 11">
            <a:extLst>
              <a:ext uri="{FF2B5EF4-FFF2-40B4-BE49-F238E27FC236}">
                <a16:creationId xmlns:a16="http://schemas.microsoft.com/office/drawing/2014/main" id="{08BD3FC9-1C84-E085-B447-6A7F59CE6F90}"/>
              </a:ext>
            </a:extLst>
          </p:cNvPr>
          <p:cNvSpPr txBox="1"/>
          <p:nvPr/>
        </p:nvSpPr>
        <p:spPr>
          <a:xfrm>
            <a:off x="1143717" y="953917"/>
            <a:ext cx="1043984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Time saving: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Less time switching between community pharmacy applications, providing role-based access without the need for a Smartcard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User friendly system: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Provided in a structured format which can be filtered. Information not limited to the past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Improved clinical decision making: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Reducing clinical risk and improving patient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Joined up care: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Verifying patient medical history and reducing burden on patient to remember or relay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Patient safety: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Ensuring community pharmacy have the most accurate, up-to-date information for patient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3" name="Picture 5" descr="C:\Users\jsauvageau\Desktop\5.png">
            <a:extLst>
              <a:ext uri="{FF2B5EF4-FFF2-40B4-BE49-F238E27FC236}">
                <a16:creationId xmlns:a16="http://schemas.microsoft.com/office/drawing/2014/main" id="{AE030B01-9F1D-50EF-8C5A-DC43103BB6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72" y="928859"/>
            <a:ext cx="461667" cy="562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Users\jsauvageau\Desktop\4.png">
            <a:extLst>
              <a:ext uri="{FF2B5EF4-FFF2-40B4-BE49-F238E27FC236}">
                <a16:creationId xmlns:a16="http://schemas.microsoft.com/office/drawing/2014/main" id="{E0226123-479E-7EEC-B76F-12B3178D9C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30" y="2981640"/>
            <a:ext cx="579550" cy="4471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1" descr="C:\Users\davichapman\Documents\Research Services\Icons Color Library\Icon_Capsule_DGray.png">
            <a:extLst>
              <a:ext uri="{FF2B5EF4-FFF2-40B4-BE49-F238E27FC236}">
                <a16:creationId xmlns:a16="http://schemas.microsoft.com/office/drawing/2014/main" id="{75D2FE4A-07E7-9B0A-F5DA-054E0C438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705" y="2418860"/>
            <a:ext cx="417601" cy="41681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Laptop with solid fill">
            <a:extLst>
              <a:ext uri="{FF2B5EF4-FFF2-40B4-BE49-F238E27FC236}">
                <a16:creationId xmlns:a16="http://schemas.microsoft.com/office/drawing/2014/main" id="{13E6D1D3-E712-E086-2100-F8F046A07A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8521" y="1585265"/>
            <a:ext cx="739969" cy="739969"/>
          </a:xfrm>
          <a:prstGeom prst="rect">
            <a:avLst/>
          </a:prstGeom>
        </p:spPr>
      </p:pic>
      <p:pic>
        <p:nvPicPr>
          <p:cNvPr id="13" name="Graphic 12" descr="Care with solid fill">
            <a:extLst>
              <a:ext uri="{FF2B5EF4-FFF2-40B4-BE49-F238E27FC236}">
                <a16:creationId xmlns:a16="http://schemas.microsoft.com/office/drawing/2014/main" id="{E2CFDE3C-83B5-93D8-9F03-3D361F5DC6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1826" y="3546171"/>
            <a:ext cx="653359" cy="653359"/>
          </a:xfrm>
          <a:prstGeom prst="rect">
            <a:avLst/>
          </a:prstGeom>
        </p:spPr>
      </p:pic>
      <p:sp>
        <p:nvSpPr>
          <p:cNvPr id="6" name="Title 4">
            <a:extLst>
              <a:ext uri="{FF2B5EF4-FFF2-40B4-BE49-F238E27FC236}">
                <a16:creationId xmlns:a16="http://schemas.microsoft.com/office/drawing/2014/main" id="{2508F1D7-4AA1-4CCC-8F57-9110F08D6C9F}"/>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Benefits to community pharmacy</a:t>
            </a:r>
          </a:p>
        </p:txBody>
      </p:sp>
    </p:spTree>
    <p:extLst>
      <p:ext uri="{BB962C8B-B14F-4D97-AF65-F5344CB8AC3E}">
        <p14:creationId xmlns:p14="http://schemas.microsoft.com/office/powerpoint/2010/main" val="18163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E1557-5F76-C5A0-6004-E6055C84F3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B79F48-8B97-EB4C-7885-930EC0E9213B}"/>
              </a:ext>
            </a:extLst>
          </p:cNvPr>
          <p:cNvSpPr>
            <a:spLocks noGrp="1"/>
          </p:cNvSpPr>
          <p:nvPr>
            <p:ph type="ctrTitle"/>
          </p:nvPr>
        </p:nvSpPr>
        <p:spPr/>
        <p:txBody>
          <a:bodyPr/>
          <a:lstStyle/>
          <a:p>
            <a:r>
              <a:rPr lang="en-GB"/>
              <a:t>Protecting patient data</a:t>
            </a:r>
          </a:p>
        </p:txBody>
      </p:sp>
      <p:sp>
        <p:nvSpPr>
          <p:cNvPr id="7" name="Subtitle 6">
            <a:extLst>
              <a:ext uri="{FF2B5EF4-FFF2-40B4-BE49-F238E27FC236}">
                <a16:creationId xmlns:a16="http://schemas.microsoft.com/office/drawing/2014/main" id="{0BC30E42-31BF-35EF-7A24-CE224CD57054}"/>
              </a:ext>
            </a:extLst>
          </p:cNvPr>
          <p:cNvSpPr>
            <a:spLocks noGrp="1"/>
          </p:cNvSpPr>
          <p:nvPr>
            <p:ph type="subTitle" idx="1"/>
          </p:nvPr>
        </p:nvSpPr>
        <p:spPr>
          <a:xfrm>
            <a:off x="432001" y="3600000"/>
            <a:ext cx="5133058" cy="1024967"/>
          </a:xfrm>
        </p:spPr>
        <p:txBody>
          <a:bodyPr>
            <a:normAutofit lnSpcReduction="10000"/>
          </a:bodyPr>
          <a:lstStyle/>
          <a:p>
            <a:r>
              <a:rPr lang="en-GB"/>
              <a:t>Information governance for general practice and community pharmacy</a:t>
            </a:r>
          </a:p>
        </p:txBody>
      </p:sp>
    </p:spTree>
    <p:extLst>
      <p:ext uri="{BB962C8B-B14F-4D97-AF65-F5344CB8AC3E}">
        <p14:creationId xmlns:p14="http://schemas.microsoft.com/office/powerpoint/2010/main" val="22296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CF8EE-0CAF-5C51-46A8-6A2919F3A0C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F93702C-52FA-81B9-408F-4715285C397C}"/>
              </a:ext>
            </a:extLst>
          </p:cNvPr>
          <p:cNvSpPr/>
          <p:nvPr/>
        </p:nvSpPr>
        <p:spPr>
          <a:xfrm>
            <a:off x="213798" y="1739933"/>
            <a:ext cx="2700000" cy="1512000"/>
          </a:xfrm>
          <a:prstGeom prst="roundRect">
            <a:avLst/>
          </a:prstGeom>
          <a:solidFill>
            <a:srgbClr val="00A499"/>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600">
                <a:solidFill>
                  <a:srgbClr val="FFFFFF"/>
                </a:solidFill>
                <a:latin typeface="Arial" panose="020B0604020202020204"/>
              </a:rPr>
              <a:t>General practice's</a:t>
            </a: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 remains the data controller for their patients’ GP held records</a:t>
            </a:r>
          </a:p>
        </p:txBody>
      </p:sp>
      <p:sp>
        <p:nvSpPr>
          <p:cNvPr id="7" name="Rectangle: Rounded Corners 6">
            <a:extLst>
              <a:ext uri="{FF2B5EF4-FFF2-40B4-BE49-F238E27FC236}">
                <a16:creationId xmlns:a16="http://schemas.microsoft.com/office/drawing/2014/main" id="{E29EA193-AC2B-264B-82B9-A14B7FD548D7}"/>
              </a:ext>
            </a:extLst>
          </p:cNvPr>
          <p:cNvSpPr/>
          <p:nvPr/>
        </p:nvSpPr>
        <p:spPr>
          <a:xfrm>
            <a:off x="6157979" y="1730323"/>
            <a:ext cx="2706590" cy="1512000"/>
          </a:xfrm>
          <a:prstGeom prst="roundRect">
            <a:avLst/>
          </a:prstGeom>
          <a:solidFill>
            <a:srgbClr val="003087"/>
          </a:solidFill>
          <a:ln w="508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i="0" u="none" strike="noStrike" kern="1200" cap="none" spc="0" normalizeH="0" baseline="0" noProof="0">
                <a:ln>
                  <a:noFill/>
                </a:ln>
                <a:solidFill>
                  <a:srgbClr val="FFFFFF"/>
                </a:solidFill>
                <a:effectLst/>
                <a:uLnTx/>
                <a:uFillTx/>
                <a:latin typeface="Arial" panose="020B0604020202020204"/>
                <a:ea typeface="+mn-ea"/>
                <a:cs typeface="+mn-cs"/>
              </a:rPr>
              <a:t>Community pharmacies have </a:t>
            </a:r>
            <a:r>
              <a:rPr lang="en-GB" sz="1500">
                <a:solidFill>
                  <a:srgbClr val="FFFFFF"/>
                </a:solidFill>
                <a:latin typeface="Arial" panose="020B0604020202020204"/>
              </a:rPr>
              <a:t>signed</a:t>
            </a:r>
            <a:r>
              <a:rPr kumimoji="0" lang="en-GB" sz="1500" i="0" u="none" strike="noStrike" kern="1200" cap="none" spc="0" normalizeH="0" baseline="0" noProof="0">
                <a:ln>
                  <a:noFill/>
                </a:ln>
                <a:solidFill>
                  <a:srgbClr val="FFFFFF"/>
                </a:solidFill>
                <a:effectLst/>
                <a:uLnTx/>
                <a:uFillTx/>
                <a:latin typeface="Arial" panose="020B0604020202020204"/>
                <a:ea typeface="+mn-ea"/>
                <a:cs typeface="+mn-cs"/>
              </a:rPr>
              <a:t> up to the </a:t>
            </a:r>
            <a:r>
              <a:rPr kumimoji="0" lang="en-GB" sz="1500" i="0" u="none" strike="noStrike" kern="1200" cap="none" spc="0" normalizeH="0" baseline="0" noProof="0">
                <a:ln>
                  <a:noFill/>
                </a:ln>
                <a:solidFill>
                  <a:srgbClr val="FFFF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National Data Sharing Arrangement (NDSA)</a:t>
            </a:r>
            <a:r>
              <a:rPr kumimoji="0" lang="en-GB" sz="1500" i="0" u="none" strike="noStrike" kern="1200" cap="none" spc="0" normalizeH="0" baseline="0" noProof="0">
                <a:ln>
                  <a:noFill/>
                </a:ln>
                <a:solidFill>
                  <a:srgbClr val="FFFFFF"/>
                </a:solidFill>
                <a:effectLst/>
                <a:uLnTx/>
                <a:uFillTx/>
                <a:latin typeface="Arial" panose="020B0604020202020204"/>
                <a:ea typeface="+mn-ea"/>
                <a:cs typeface="+mn-cs"/>
              </a:rPr>
              <a:t> to use GP Connect* </a:t>
            </a:r>
          </a:p>
        </p:txBody>
      </p:sp>
      <p:sp>
        <p:nvSpPr>
          <p:cNvPr id="8" name="Rectangle: Rounded Corners 7">
            <a:extLst>
              <a:ext uri="{FF2B5EF4-FFF2-40B4-BE49-F238E27FC236}">
                <a16:creationId xmlns:a16="http://schemas.microsoft.com/office/drawing/2014/main" id="{84CBA9CA-ABE3-65FA-C30B-0184582C27D4}"/>
              </a:ext>
            </a:extLst>
          </p:cNvPr>
          <p:cNvSpPr/>
          <p:nvPr/>
        </p:nvSpPr>
        <p:spPr>
          <a:xfrm>
            <a:off x="3167418" y="1735552"/>
            <a:ext cx="2700000" cy="1512000"/>
          </a:xfrm>
          <a:prstGeom prst="roundRect">
            <a:avLst/>
          </a:prstGeom>
          <a:solidFill>
            <a:srgbClr val="003087"/>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Role-based access – registered community pharmacy professionals</a:t>
            </a:r>
          </a:p>
        </p:txBody>
      </p:sp>
      <p:sp>
        <p:nvSpPr>
          <p:cNvPr id="9" name="Rectangle: Rounded Corners 8">
            <a:extLst>
              <a:ext uri="{FF2B5EF4-FFF2-40B4-BE49-F238E27FC236}">
                <a16:creationId xmlns:a16="http://schemas.microsoft.com/office/drawing/2014/main" id="{5DCCBD0D-0D7A-B8FB-35CF-699E663E0B71}"/>
              </a:ext>
            </a:extLst>
          </p:cNvPr>
          <p:cNvSpPr/>
          <p:nvPr/>
        </p:nvSpPr>
        <p:spPr>
          <a:xfrm>
            <a:off x="9136814" y="1735552"/>
            <a:ext cx="2700000" cy="1512000"/>
          </a:xfrm>
          <a:prstGeom prst="roundRect">
            <a:avLst/>
          </a:prstGeom>
          <a:solidFill>
            <a:srgbClr val="003087"/>
          </a:solidFill>
          <a:ln w="508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i="0" u="none" strike="noStrike" kern="1200" cap="none" spc="0" normalizeH="0" baseline="0" noProof="0">
                <a:ln>
                  <a:noFill/>
                </a:ln>
                <a:solidFill>
                  <a:srgbClr val="FFFFFF"/>
                </a:solidFill>
                <a:effectLst/>
                <a:uLnTx/>
                <a:uFillTx/>
                <a:latin typeface="Arial"/>
                <a:ea typeface="+mn-ea"/>
                <a:cs typeface="Arial"/>
              </a:rPr>
              <a:t>NHSE monitoring and alerting if non-assured sections of the GP record are being requested, indicating a breach of connection agreement</a:t>
            </a:r>
          </a:p>
        </p:txBody>
      </p:sp>
      <p:sp>
        <p:nvSpPr>
          <p:cNvPr id="10" name="Rectangle: Rounded Corners 9">
            <a:extLst>
              <a:ext uri="{FF2B5EF4-FFF2-40B4-BE49-F238E27FC236}">
                <a16:creationId xmlns:a16="http://schemas.microsoft.com/office/drawing/2014/main" id="{A932BF03-3446-3586-A994-6802BD10B7D0}"/>
              </a:ext>
            </a:extLst>
          </p:cNvPr>
          <p:cNvSpPr/>
          <p:nvPr/>
        </p:nvSpPr>
        <p:spPr>
          <a:xfrm>
            <a:off x="214769" y="3678550"/>
            <a:ext cx="2700000" cy="1512000"/>
          </a:xfrm>
          <a:prstGeom prst="roundRect">
            <a:avLst/>
          </a:prstGeom>
          <a:solidFill>
            <a:srgbClr val="00A499"/>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Patient consent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is managed by the </a:t>
            </a:r>
            <a:r>
              <a:rPr lang="en-GB" sz="1600">
                <a:solidFill>
                  <a:srgbClr val="FFFFFF"/>
                </a:solidFill>
                <a:latin typeface="Arial" panose="020B0604020202020204"/>
                <a:ea typeface="+mn-lt"/>
                <a:cs typeface="Arial" panose="020B0604020202020204"/>
              </a:rPr>
              <a:t>general</a:t>
            </a: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 practice</a:t>
            </a:r>
          </a:p>
        </p:txBody>
      </p:sp>
      <p:sp>
        <p:nvSpPr>
          <p:cNvPr id="2" name="Rectangle: Rounded Corners 1">
            <a:extLst>
              <a:ext uri="{FF2B5EF4-FFF2-40B4-BE49-F238E27FC236}">
                <a16:creationId xmlns:a16="http://schemas.microsoft.com/office/drawing/2014/main" id="{8E66B6A3-0944-FA7B-D353-E6FD65D44EA6}"/>
              </a:ext>
            </a:extLst>
          </p:cNvPr>
          <p:cNvSpPr/>
          <p:nvPr/>
        </p:nvSpPr>
        <p:spPr>
          <a:xfrm>
            <a:off x="3172821" y="3678550"/>
            <a:ext cx="2700000" cy="1512000"/>
          </a:xfrm>
          <a:prstGeom prst="roundRect">
            <a:avLst/>
          </a:prstGeom>
          <a:solidFill>
            <a:srgbClr val="003087"/>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May only be used for NHS direct care</a:t>
            </a:r>
          </a:p>
        </p:txBody>
      </p:sp>
      <p:sp>
        <p:nvSpPr>
          <p:cNvPr id="3" name="Rectangle: Rounded Corners 2">
            <a:extLst>
              <a:ext uri="{FF2B5EF4-FFF2-40B4-BE49-F238E27FC236}">
                <a16:creationId xmlns:a16="http://schemas.microsoft.com/office/drawing/2014/main" id="{7D5A3F0B-EF61-869A-4FC1-4E4C097541B1}"/>
              </a:ext>
            </a:extLst>
          </p:cNvPr>
          <p:cNvSpPr/>
          <p:nvPr/>
        </p:nvSpPr>
        <p:spPr>
          <a:xfrm>
            <a:off x="6164569" y="3678550"/>
            <a:ext cx="2700000" cy="1512000"/>
          </a:xfrm>
          <a:prstGeom prst="roundRect">
            <a:avLst/>
          </a:prstGeom>
          <a:solidFill>
            <a:srgbClr val="003087"/>
          </a:solidFill>
          <a:ln w="508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Information is read-only and cannot be extracted or stored in the community pharmacy system</a:t>
            </a:r>
          </a:p>
        </p:txBody>
      </p:sp>
      <p:pic>
        <p:nvPicPr>
          <p:cNvPr id="13" name="Graphic 13" descr="Lock with solid fill">
            <a:extLst>
              <a:ext uri="{FF2B5EF4-FFF2-40B4-BE49-F238E27FC236}">
                <a16:creationId xmlns:a16="http://schemas.microsoft.com/office/drawing/2014/main" id="{13197197-F4E5-C64C-3080-2B0029960E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9510" y="5139536"/>
            <a:ext cx="1159607" cy="1159607"/>
          </a:xfrm>
          <a:prstGeom prst="rect">
            <a:avLst/>
          </a:prstGeom>
        </p:spPr>
      </p:pic>
      <p:sp>
        <p:nvSpPr>
          <p:cNvPr id="11" name="TextBox 10">
            <a:extLst>
              <a:ext uri="{FF2B5EF4-FFF2-40B4-BE49-F238E27FC236}">
                <a16:creationId xmlns:a16="http://schemas.microsoft.com/office/drawing/2014/main" id="{483CED29-DADB-C68A-B72A-04F5F031098E}"/>
              </a:ext>
            </a:extLst>
          </p:cNvPr>
          <p:cNvSpPr txBox="1"/>
          <p:nvPr/>
        </p:nvSpPr>
        <p:spPr>
          <a:xfrm>
            <a:off x="213798" y="1144039"/>
            <a:ext cx="2696882"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FFFF"/>
                </a:solidFill>
                <a:latin typeface="Arial" panose="020B0604020202020204"/>
                <a:cs typeface="Arial"/>
              </a:rPr>
              <a:t>General</a:t>
            </a:r>
            <a:r>
              <a:rPr kumimoji="0" lang="en-GB" sz="1600" b="1" i="0" u="none" strike="noStrike" kern="1200" cap="none" spc="0" normalizeH="0" baseline="0" noProof="0">
                <a:ln>
                  <a:noFill/>
                </a:ln>
                <a:solidFill>
                  <a:srgbClr val="FFFFFF"/>
                </a:solidFill>
                <a:effectLst/>
                <a:uLnTx/>
                <a:uFillTx/>
                <a:latin typeface="Arial" panose="020B0604020202020204"/>
                <a:ea typeface="+mn-ea"/>
                <a:cs typeface="Arial"/>
              </a:rPr>
              <a:t> practice</a:t>
            </a: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A1C2C9A5-F5C8-69CE-CC27-C1D17E6D1892}"/>
              </a:ext>
            </a:extLst>
          </p:cNvPr>
          <p:cNvSpPr txBox="1"/>
          <p:nvPr/>
        </p:nvSpPr>
        <p:spPr>
          <a:xfrm>
            <a:off x="3160198" y="1143294"/>
            <a:ext cx="8654676" cy="338554"/>
          </a:xfrm>
          <a:prstGeom prst="rect">
            <a:avLst/>
          </a:prstGeom>
          <a:solidFill>
            <a:srgbClr val="003087"/>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FFFF"/>
                </a:solidFill>
                <a:latin typeface="Arial" panose="020B0604020202020204"/>
                <a:cs typeface="Arial"/>
              </a:rPr>
              <a:t>Community</a:t>
            </a:r>
            <a:r>
              <a:rPr kumimoji="0" lang="en-GB" sz="1600" b="1" i="0" u="none" strike="noStrike" kern="1200" cap="none" spc="0" normalizeH="0" baseline="0" noProof="0">
                <a:ln>
                  <a:noFill/>
                </a:ln>
                <a:solidFill>
                  <a:srgbClr val="FFFFFF"/>
                </a:solidFill>
                <a:effectLst/>
                <a:uLnTx/>
                <a:uFillTx/>
                <a:latin typeface="Arial" panose="020B0604020202020204"/>
                <a:ea typeface="+mn-ea"/>
                <a:cs typeface="Arial"/>
              </a:rPr>
              <a:t> pharmacy</a:t>
            </a:r>
          </a:p>
        </p:txBody>
      </p:sp>
      <p:sp>
        <p:nvSpPr>
          <p:cNvPr id="5" name="TextBox 4">
            <a:extLst>
              <a:ext uri="{FF2B5EF4-FFF2-40B4-BE49-F238E27FC236}">
                <a16:creationId xmlns:a16="http://schemas.microsoft.com/office/drawing/2014/main" id="{F39ABB95-B43F-16EA-2C4D-B5C5A2D482D2}"/>
              </a:ext>
            </a:extLst>
          </p:cNvPr>
          <p:cNvSpPr txBox="1"/>
          <p:nvPr/>
        </p:nvSpPr>
        <p:spPr>
          <a:xfrm>
            <a:off x="440554" y="6360601"/>
            <a:ext cx="9985898"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Arial" panose="020B0604020202020204"/>
                <a:ea typeface="+mn-ea"/>
                <a:cs typeface="+mn-cs"/>
              </a:rPr>
              <a:t>*Pharmacy contractors who registered for the Pharmacy First, Blood Pressure Check, or Pharmacy Contraception Service will have signed up to the terms of the NDSA as part of registration with Manage My Service, NHS BSA. </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435A18BE-E85F-0A20-227A-F4515D6CB695}"/>
              </a:ext>
            </a:extLst>
          </p:cNvPr>
          <p:cNvSpPr/>
          <p:nvPr/>
        </p:nvSpPr>
        <p:spPr>
          <a:xfrm>
            <a:off x="9156317" y="3678550"/>
            <a:ext cx="2700000" cy="1512000"/>
          </a:xfrm>
          <a:prstGeom prst="roundRect">
            <a:avLst/>
          </a:prstGeom>
          <a:solidFill>
            <a:srgbClr val="003087"/>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Community pharmacies verify patient’s consent before viewing their GP record </a:t>
            </a:r>
          </a:p>
        </p:txBody>
      </p:sp>
      <p:sp>
        <p:nvSpPr>
          <p:cNvPr id="17" name="Title 4">
            <a:extLst>
              <a:ext uri="{FF2B5EF4-FFF2-40B4-BE49-F238E27FC236}">
                <a16:creationId xmlns:a16="http://schemas.microsoft.com/office/drawing/2014/main" id="{241E193D-4630-80C0-BF9B-E19E03F80965}"/>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Protecting patient data - Access Record: Structured</a:t>
            </a:r>
          </a:p>
        </p:txBody>
      </p:sp>
    </p:spTree>
    <p:extLst>
      <p:ext uri="{BB962C8B-B14F-4D97-AF65-F5344CB8AC3E}">
        <p14:creationId xmlns:p14="http://schemas.microsoft.com/office/powerpoint/2010/main" val="251505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E55549-DB12-C56B-EC67-E9C01E20A741}"/>
              </a:ext>
            </a:extLst>
          </p:cNvPr>
          <p:cNvSpPr txBox="1"/>
          <p:nvPr/>
        </p:nvSpPr>
        <p:spPr>
          <a:xfrm>
            <a:off x="334964" y="907748"/>
            <a:ext cx="11404153"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5EB8"/>
                </a:solidFill>
                <a:effectLst/>
                <a:uLnTx/>
                <a:uFillTx/>
                <a:latin typeface="Arial" panose="020B0604020202020204"/>
                <a:ea typeface="+mn-ea"/>
                <a:cs typeface="Arial"/>
              </a:rPr>
              <a:t>Access Record: Structured</a:t>
            </a:r>
            <a:endParaRPr kumimoji="0" lang="en-US" sz="1600" b="0" i="0" u="none" strike="noStrike" kern="1200" cap="none" spc="0" normalizeH="0" baseline="0" noProof="0">
              <a:ln>
                <a:noFill/>
              </a:ln>
              <a:solidFill>
                <a:srgbClr val="005EB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The GP Connect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3"/>
              </a:rPr>
              <a:t>National Data Sharing Arrangement (NDSA)</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 sets out the data sharing requirements and obligations for the use of GP Connect. This ratifies the safe sharing of clinical information through GP Connect to support direct patient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Use of GP Connect products requires the pharmacy contractor to first agree to the terms of the NDSA.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4"/>
              </a:rPr>
              <a:t>Check which </a:t>
            </a:r>
            <a:r>
              <a:rPr kumimoji="0" lang="en-US" sz="1600" b="0" i="0" u="none" strike="noStrike" kern="1200" cap="none" spc="0" normalizeH="0" baseline="0" noProof="0" err="1">
                <a:ln>
                  <a:noFill/>
                </a:ln>
                <a:solidFill>
                  <a:srgbClr val="231F20"/>
                </a:solidFill>
                <a:effectLst/>
                <a:uLnTx/>
                <a:uFillTx/>
                <a:latin typeface="Arial" panose="020B0604020202020204"/>
                <a:ea typeface="+mn-lt"/>
                <a:cs typeface="Arial" panose="020B0604020202020204"/>
                <a:hlinkClick r:id="rId4"/>
              </a:rPr>
              <a:t>organisations</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4"/>
              </a:rPr>
              <a:t> use GP Connect on the NDSA Portal</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Pharmacy contractors who registered for the Pharmacy First, Blood Pressure Check, or Pharmacy Contraception Service will have signed up to the terms of the NDSA as part of registration.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Users can also sign up directly on the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5"/>
              </a:rPr>
              <a:t>NDSA Portal</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 </a:t>
            </a:r>
            <a:endParaRPr kumimoji="0" lang="en-GB" sz="1600" b="0" i="0" u="none" strike="noStrike" kern="1200" cap="none" spc="0" normalizeH="0" baseline="0" noProof="0">
              <a:ln>
                <a:noFill/>
              </a:ln>
              <a:solidFill>
                <a:srgbClr val="231F2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To sign up to GP Connect you must hold a current (valid)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6"/>
              </a:rPr>
              <a:t>Data Security and Protection Toolkit (DSPT)</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 for the pharmacy ODS code to be applied to the NDSA.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NHSE Information Governance, responsible for GP Connect, confirms the NDSA is sufficient to cover the rollout of Access Record: Structured and its enablement by default.</a:t>
            </a:r>
            <a:br>
              <a:rPr kumimoji="0" lang="en-US" sz="18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br>
            <a:r>
              <a:rPr kumimoji="0" lang="en-US" sz="18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 </a:t>
            </a:r>
            <a:endParaRPr kumimoji="0" lang="en-US"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srgbClr val="231F20"/>
              </a:solidFill>
              <a:effectLst/>
              <a:highlight>
                <a:srgbClr val="FFFF00"/>
              </a:highlight>
              <a:uLnTx/>
              <a:uFillTx/>
              <a:latin typeface="Arial" panose="020B0604020202020204"/>
              <a:ea typeface="+mn-ea"/>
              <a:cs typeface="Arial"/>
            </a:endParaRPr>
          </a:p>
        </p:txBody>
      </p:sp>
      <p:pic>
        <p:nvPicPr>
          <p:cNvPr id="3" name="Graphic 13" descr="Lock with solid fill">
            <a:extLst>
              <a:ext uri="{FF2B5EF4-FFF2-40B4-BE49-F238E27FC236}">
                <a16:creationId xmlns:a16="http://schemas.microsoft.com/office/drawing/2014/main" id="{56FC408A-6C20-B9CB-225F-4C6B2C8B32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7654" y="4392342"/>
            <a:ext cx="1904243" cy="1904243"/>
          </a:xfrm>
          <a:prstGeom prst="rect">
            <a:avLst/>
          </a:prstGeom>
        </p:spPr>
      </p:pic>
      <p:sp>
        <p:nvSpPr>
          <p:cNvPr id="10" name="Rectangle: Rounded Corners 9">
            <a:extLst>
              <a:ext uri="{FF2B5EF4-FFF2-40B4-BE49-F238E27FC236}">
                <a16:creationId xmlns:a16="http://schemas.microsoft.com/office/drawing/2014/main" id="{D253DCF0-4819-15D1-C523-930386EFA2B7}"/>
              </a:ext>
            </a:extLst>
          </p:cNvPr>
          <p:cNvSpPr/>
          <p:nvPr/>
        </p:nvSpPr>
        <p:spPr>
          <a:xfrm>
            <a:off x="479883" y="5221894"/>
            <a:ext cx="7413350" cy="728116"/>
          </a:xfrm>
          <a:prstGeom prst="roundRect">
            <a:avLst/>
          </a:prstGeom>
          <a:solidFill>
            <a:srgbClr val="005EB8"/>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914400" marR="0" lvl="2" indent="0" algn="l" defTabSz="914400" rtl="0" eaLnBrk="1" fontAlgn="base"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Arial"/>
              </a:rPr>
              <a:t>More information is available at:</a:t>
            </a:r>
          </a:p>
          <a:p>
            <a:pPr marL="1085850" marR="0" lvl="2"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National Data Sharing Arrangement for GP Connect - NHS England Digital</a:t>
            </a:r>
            <a:endParaRPr kumimoji="0" lang="en-GB" sz="1400" b="1" i="0" u="none" strike="noStrike" kern="1200" cap="none" spc="0" normalizeH="0" baseline="0" noProof="0">
              <a:ln>
                <a:noFill/>
              </a:ln>
              <a:solidFill>
                <a:srgbClr val="FFFFFF"/>
              </a:solidFill>
              <a:effectLst/>
              <a:uLnTx/>
              <a:uFillTx/>
              <a:latin typeface="Arial"/>
              <a:ea typeface="+mn-ea"/>
              <a:cs typeface="Arial"/>
            </a:endParaRPr>
          </a:p>
        </p:txBody>
      </p:sp>
      <p:sp>
        <p:nvSpPr>
          <p:cNvPr id="5" name="Title 4">
            <a:extLst>
              <a:ext uri="{FF2B5EF4-FFF2-40B4-BE49-F238E27FC236}">
                <a16:creationId xmlns:a16="http://schemas.microsoft.com/office/drawing/2014/main" id="{0A9D5F3A-1923-4110-69B6-B53F9D1BF96C}"/>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The National Data Sharing Arrangement (NDSA)</a:t>
            </a:r>
          </a:p>
        </p:txBody>
      </p:sp>
      <p:pic>
        <p:nvPicPr>
          <p:cNvPr id="6" name="Graphic 5" descr="Magnifying glass with solid fill">
            <a:extLst>
              <a:ext uri="{FF2B5EF4-FFF2-40B4-BE49-F238E27FC236}">
                <a16:creationId xmlns:a16="http://schemas.microsoft.com/office/drawing/2014/main" id="{0C9728E4-81A1-BD7C-D582-D4F302F9E59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1282" y="5318362"/>
            <a:ext cx="505297" cy="535180"/>
          </a:xfrm>
          <a:prstGeom prst="rect">
            <a:avLst/>
          </a:prstGeom>
        </p:spPr>
      </p:pic>
    </p:spTree>
    <p:extLst>
      <p:ext uri="{BB962C8B-B14F-4D97-AF65-F5344CB8AC3E}">
        <p14:creationId xmlns:p14="http://schemas.microsoft.com/office/powerpoint/2010/main" val="405161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80ED-71AA-F5C2-4466-D1791ABF27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BACBAD-1E89-B7A4-938E-CCD756D4C9ED}"/>
              </a:ext>
            </a:extLst>
          </p:cNvPr>
          <p:cNvSpPr>
            <a:spLocks noGrp="1"/>
          </p:cNvSpPr>
          <p:nvPr>
            <p:ph type="body" sz="quarter" idx="13"/>
          </p:nvPr>
        </p:nvSpPr>
        <p:spPr>
          <a:xfrm>
            <a:off x="882931" y="4301420"/>
            <a:ext cx="6304450" cy="896938"/>
          </a:xfrm>
        </p:spPr>
        <p:txBody>
          <a:bodyPr/>
          <a:lstStyle/>
          <a:p>
            <a:r>
              <a:rPr lang="en-GB"/>
              <a:t>GP Connect Access Record: Structured</a:t>
            </a:r>
          </a:p>
        </p:txBody>
      </p:sp>
      <p:sp>
        <p:nvSpPr>
          <p:cNvPr id="5" name="Text Placeholder 4">
            <a:extLst>
              <a:ext uri="{FF2B5EF4-FFF2-40B4-BE49-F238E27FC236}">
                <a16:creationId xmlns:a16="http://schemas.microsoft.com/office/drawing/2014/main" id="{4CD6B206-D3A9-C2DF-75D3-FB0AB3FFF301}"/>
              </a:ext>
            </a:extLst>
          </p:cNvPr>
          <p:cNvSpPr>
            <a:spLocks noGrp="1"/>
          </p:cNvSpPr>
          <p:nvPr>
            <p:ph type="body" sz="quarter" idx="14"/>
          </p:nvPr>
        </p:nvSpPr>
        <p:spPr/>
        <p:txBody>
          <a:bodyPr/>
          <a:lstStyle/>
          <a:p>
            <a:r>
              <a:rPr lang="en-GB"/>
              <a:t>Information for general practice</a:t>
            </a:r>
          </a:p>
        </p:txBody>
      </p:sp>
    </p:spTree>
    <p:extLst>
      <p:ext uri="{BB962C8B-B14F-4D97-AF65-F5344CB8AC3E}">
        <p14:creationId xmlns:p14="http://schemas.microsoft.com/office/powerpoint/2010/main" val="175486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084B0-0F7F-9301-F798-8CCB907626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316FAD-D1FD-34D7-4BD2-7201CD8DD393}"/>
              </a:ext>
            </a:extLst>
          </p:cNvPr>
          <p:cNvSpPr txBox="1"/>
          <p:nvPr/>
        </p:nvSpPr>
        <p:spPr>
          <a:xfrm>
            <a:off x="300233" y="815405"/>
            <a:ext cx="11473613" cy="13234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GP Connect</a:t>
            </a:r>
            <a:r>
              <a:rPr lang="en-GB" sz="1600">
                <a:solidFill>
                  <a:srgbClr val="231F20"/>
                </a:solidFill>
                <a:latin typeface="Arial" panose="020B0604020202020204"/>
              </a:rPr>
              <a:t>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Access Record has been used since 2018 to enable a variety of health and care professionals to access patients’ GP records in a range of settings*. In 2024, Access Record: HTML processed more than </a:t>
            </a:r>
            <a:r>
              <a:rPr kumimoji="0" lang="en-GB" sz="1600" b="0" i="0" u="none" strike="noStrike" kern="1200" cap="none" spc="0" normalizeH="0" baseline="0" noProof="0">
                <a:ln>
                  <a:noFill/>
                </a:ln>
                <a:solidFill>
                  <a:srgbClr val="231F20"/>
                </a:solidFill>
                <a:effectLst/>
                <a:uLnTx/>
                <a:uFillTx/>
                <a:latin typeface="Arial" panose="020B0604020202020204"/>
                <a:ea typeface="Aptos" panose="020B0004020202020204" pitchFamily="34" charset="0"/>
                <a:cs typeface="+mn-cs"/>
              </a:rPr>
              <a:t>257 million requests, and Access Record: Structured handled more than 6.2 million requests.</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From March 2025, community pharmacy will start to use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 to support direct patient care. </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p:txBody>
      </p:sp>
      <p:graphicFrame>
        <p:nvGraphicFramePr>
          <p:cNvPr id="3" name="Table 2">
            <a:extLst>
              <a:ext uri="{FF2B5EF4-FFF2-40B4-BE49-F238E27FC236}">
                <a16:creationId xmlns:a16="http://schemas.microsoft.com/office/drawing/2014/main" id="{7839E0CF-2D8F-5897-FBE3-AE8CC1956C7B}"/>
              </a:ext>
            </a:extLst>
          </p:cNvPr>
          <p:cNvGraphicFramePr>
            <a:graphicFrameLocks noGrp="1"/>
          </p:cNvGraphicFramePr>
          <p:nvPr>
            <p:extLst>
              <p:ext uri="{D42A27DB-BD31-4B8C-83A1-F6EECF244321}">
                <p14:modId xmlns:p14="http://schemas.microsoft.com/office/powerpoint/2010/main" val="1772655851"/>
              </p:ext>
            </p:extLst>
          </p:nvPr>
        </p:nvGraphicFramePr>
        <p:xfrm>
          <a:off x="378232" y="2364400"/>
          <a:ext cx="11360885" cy="3318645"/>
        </p:xfrm>
        <a:graphic>
          <a:graphicData uri="http://schemas.openxmlformats.org/drawingml/2006/table">
            <a:tbl>
              <a:tblPr firstRow="1" bandRow="1"/>
              <a:tblGrid>
                <a:gridCol w="3383448">
                  <a:extLst>
                    <a:ext uri="{9D8B030D-6E8A-4147-A177-3AD203B41FA5}">
                      <a16:colId xmlns:a16="http://schemas.microsoft.com/office/drawing/2014/main" val="997394199"/>
                    </a:ext>
                  </a:extLst>
                </a:gridCol>
                <a:gridCol w="7977437">
                  <a:extLst>
                    <a:ext uri="{9D8B030D-6E8A-4147-A177-3AD203B41FA5}">
                      <a16:colId xmlns:a16="http://schemas.microsoft.com/office/drawing/2014/main" val="2208236956"/>
                    </a:ext>
                  </a:extLst>
                </a:gridCol>
              </a:tblGrid>
              <a:tr h="350291">
                <a:tc>
                  <a:txBody>
                    <a:bodyPr/>
                    <a:lstStyle/>
                    <a:p>
                      <a:pPr>
                        <a:lnSpc>
                          <a:spcPct val="107000"/>
                        </a:lnSpc>
                        <a:spcAft>
                          <a:spcPts val="800"/>
                        </a:spcAft>
                      </a:pPr>
                      <a:r>
                        <a:rPr lang="en-GB" sz="1600" b="1" kern="1200">
                          <a:solidFill>
                            <a:srgbClr val="FFFFFF"/>
                          </a:solidFill>
                          <a:effectLst/>
                          <a:latin typeface="Arial"/>
                          <a:ea typeface="Calibri"/>
                          <a:cs typeface="Arial"/>
                        </a:rPr>
                        <a:t>Product</a:t>
                      </a:r>
                      <a:endParaRPr lang="en-GB" sz="1600">
                        <a:effectLst/>
                        <a:latin typeface="Arial"/>
                        <a:ea typeface="Calibri"/>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499"/>
                    </a:solidFill>
                  </a:tcPr>
                </a:tc>
                <a:tc>
                  <a:txBody>
                    <a:bodyPr/>
                    <a:lstStyle/>
                    <a:p>
                      <a:pPr>
                        <a:lnSpc>
                          <a:spcPct val="107000"/>
                        </a:lnSpc>
                        <a:spcAft>
                          <a:spcPts val="800"/>
                        </a:spcAft>
                      </a:pPr>
                      <a:r>
                        <a:rPr lang="en-GB" sz="1600" b="1">
                          <a:solidFill>
                            <a:schemeClr val="bg1"/>
                          </a:solidFill>
                          <a:effectLst/>
                          <a:latin typeface="Arial"/>
                          <a:ea typeface="Calibri"/>
                          <a:cs typeface="Arial"/>
                        </a:rPr>
                        <a:t>Description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499"/>
                    </a:solidFill>
                  </a:tcPr>
                </a:tc>
                <a:extLst>
                  <a:ext uri="{0D108BD9-81ED-4DB2-BD59-A6C34878D82A}">
                    <a16:rowId xmlns:a16="http://schemas.microsoft.com/office/drawing/2014/main" val="224548332"/>
                  </a:ext>
                </a:extLst>
              </a:tr>
              <a:tr h="607171">
                <a:tc>
                  <a:txBody>
                    <a:bodyPr/>
                    <a:lstStyle/>
                    <a:p>
                      <a:pPr>
                        <a:lnSpc>
                          <a:spcPct val="107000"/>
                        </a:lnSpc>
                        <a:spcAft>
                          <a:spcPts val="800"/>
                        </a:spcAft>
                      </a:pPr>
                      <a:r>
                        <a:rPr lang="en-GB" sz="1600" b="1">
                          <a:effectLst/>
                          <a:latin typeface="Arial"/>
                          <a:ea typeface="Calibri"/>
                          <a:cs typeface="Arial"/>
                        </a:rPr>
                        <a:t>Access Record: HTML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600" b="0">
                          <a:solidFill>
                            <a:srgbClr val="231F20"/>
                          </a:solidFill>
                          <a:effectLst/>
                          <a:latin typeface="Arial"/>
                          <a:ea typeface="Calibri"/>
                          <a:cs typeface="Arial"/>
                        </a:rPr>
                        <a:t>Enables</a:t>
                      </a:r>
                      <a:r>
                        <a:rPr lang="en-GB" sz="1600" b="0" i="0" u="none" strike="noStrike" noProof="0">
                          <a:solidFill>
                            <a:srgbClr val="231F20"/>
                          </a:solidFill>
                          <a:effectLst/>
                        </a:rPr>
                        <a:t> a read-only view of a patient’s record for another care setting. </a:t>
                      </a:r>
                      <a:endParaRPr lang="en-GB" sz="1600" b="0">
                        <a:solidFill>
                          <a:srgbClr val="231F20"/>
                        </a:solidFill>
                        <a:effectLst/>
                        <a:latin typeface="Arial"/>
                        <a:ea typeface="Calibri"/>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4354885"/>
                  </a:ext>
                </a:extLst>
              </a:tr>
              <a:tr h="744264">
                <a:tc>
                  <a:txBody>
                    <a:bodyPr/>
                    <a:lstStyle/>
                    <a:p>
                      <a:pPr>
                        <a:lnSpc>
                          <a:spcPct val="107000"/>
                        </a:lnSpc>
                        <a:spcAft>
                          <a:spcPts val="800"/>
                        </a:spcAft>
                      </a:pPr>
                      <a:r>
                        <a:rPr lang="en-GB" sz="1600" b="1">
                          <a:effectLst/>
                          <a:latin typeface="+mn-lt"/>
                          <a:ea typeface="Calibri"/>
                          <a:cs typeface="Arial"/>
                        </a:rPr>
                        <a:t>Access Document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Font typeface="Arial"/>
                        <a:buNone/>
                      </a:pPr>
                      <a:r>
                        <a:rPr lang="en-GB" sz="1600" b="0">
                          <a:latin typeface="+mn-lt"/>
                        </a:rPr>
                        <a:t>Allows access to documents which are attached to the patient’s GP record, such as a consultation summary from another care setting.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56630601"/>
                  </a:ext>
                </a:extLst>
              </a:tr>
              <a:tr h="1616919">
                <a:tc>
                  <a:txBody>
                    <a:bodyPr/>
                    <a:lstStyle/>
                    <a:p>
                      <a:pPr>
                        <a:lnSpc>
                          <a:spcPct val="107000"/>
                        </a:lnSpc>
                        <a:spcAft>
                          <a:spcPts val="800"/>
                        </a:spcAft>
                      </a:pPr>
                      <a:r>
                        <a:rPr lang="en-GB" sz="1600" b="1">
                          <a:effectLst/>
                          <a:latin typeface="Arial"/>
                          <a:ea typeface="Calibri"/>
                          <a:cs typeface="Arial"/>
                        </a:rPr>
                        <a:t>Access Record: Structured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GB" sz="1600" b="0" i="0" u="none" strike="noStrike" noProof="0">
                          <a:solidFill>
                            <a:srgbClr val="231F20"/>
                          </a:solidFill>
                          <a:effectLst/>
                        </a:rPr>
                        <a:t>Provides access to a patient’s GP record in a machine-readable, structured, and coded format. </a:t>
                      </a:r>
                    </a:p>
                    <a:p>
                      <a:pPr lvl="0" algn="l">
                        <a:lnSpc>
                          <a:spcPct val="100000"/>
                        </a:lnSpc>
                        <a:spcBef>
                          <a:spcPts val="0"/>
                        </a:spcBef>
                        <a:spcAft>
                          <a:spcPts val="0"/>
                        </a:spcAft>
                        <a:buNone/>
                      </a:pPr>
                      <a:br>
                        <a:rPr lang="en-GB" sz="1600" b="0" i="0" u="none" strike="noStrike" noProof="0">
                          <a:solidFill>
                            <a:srgbClr val="231F20"/>
                          </a:solidFill>
                          <a:effectLst/>
                        </a:rPr>
                      </a:br>
                      <a:r>
                        <a:rPr lang="en-GB" sz="1600" b="0" i="0" u="none" strike="noStrike" noProof="0">
                          <a:solidFill>
                            <a:srgbClr val="231F20"/>
                          </a:solidFill>
                          <a:effectLst/>
                        </a:rPr>
                        <a:t>Already adopted by NHS Trusts and primary care networks for access to medications and allergies records.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32989535"/>
                  </a:ext>
                </a:extLst>
              </a:tr>
            </a:tbl>
          </a:graphicData>
        </a:graphic>
      </p:graphicFrame>
      <p:sp>
        <p:nvSpPr>
          <p:cNvPr id="5" name="TextBox 4">
            <a:extLst>
              <a:ext uri="{FF2B5EF4-FFF2-40B4-BE49-F238E27FC236}">
                <a16:creationId xmlns:a16="http://schemas.microsoft.com/office/drawing/2014/main" id="{5174B5F7-3BBC-BD3D-E387-3D9F7902602C}"/>
              </a:ext>
            </a:extLst>
          </p:cNvPr>
          <p:cNvSpPr txBox="1"/>
          <p:nvPr/>
        </p:nvSpPr>
        <p:spPr>
          <a:xfrm>
            <a:off x="378232" y="6277410"/>
            <a:ext cx="9668738" cy="369332"/>
          </a:xfrm>
          <a:prstGeom prst="rect">
            <a:avLst/>
          </a:prstGeom>
          <a:noFill/>
        </p:spPr>
        <p:txBody>
          <a:bodyPr wrap="square" lIns="91440" tIns="45720" rIns="91440" bIns="45720" rtlCol="0" anchor="t">
            <a:spAutoFit/>
          </a:bodyPr>
          <a:lstStyle/>
          <a:p>
            <a:r>
              <a:rPr lang="en-GB" sz="1100"/>
              <a:t>*Examples of where GP Connect: Access Record is being used is available on the </a:t>
            </a:r>
            <a:r>
              <a:rPr lang="en-GB" sz="1100">
                <a:hlinkClick r:id="rId3"/>
              </a:rPr>
              <a:t>GP Connect: Access Record website</a:t>
            </a:r>
            <a:r>
              <a:rPr lang="en-GB"/>
              <a:t>.</a:t>
            </a:r>
          </a:p>
        </p:txBody>
      </p:sp>
      <p:sp>
        <p:nvSpPr>
          <p:cNvPr id="8" name="Title 4">
            <a:extLst>
              <a:ext uri="{FF2B5EF4-FFF2-40B4-BE49-F238E27FC236}">
                <a16:creationId xmlns:a16="http://schemas.microsoft.com/office/drawing/2014/main" id="{01CFA4DA-D08F-87BC-06E9-237C44A3AF42}"/>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What is GP Connect Access Record?</a:t>
            </a:r>
          </a:p>
        </p:txBody>
      </p:sp>
    </p:spTree>
    <p:extLst>
      <p:ext uri="{BB962C8B-B14F-4D97-AF65-F5344CB8AC3E}">
        <p14:creationId xmlns:p14="http://schemas.microsoft.com/office/powerpoint/2010/main" val="328580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04D71-E7D0-897A-D394-B12F697029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B1E7E1-D2CC-3492-9070-2A9F7BFCE26D}"/>
              </a:ext>
            </a:extLst>
          </p:cNvPr>
          <p:cNvSpPr txBox="1"/>
          <p:nvPr/>
        </p:nvSpPr>
        <p:spPr>
          <a:xfrm>
            <a:off x="300233" y="815405"/>
            <a:ext cx="11473613" cy="50167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 has started to roll out to community pharmacy for three areas of the patient’s GP record: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Medications</a:t>
            </a:r>
            <a:b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br>
            <a:endParaRPr kumimoji="0" lang="en-GB" sz="1600" b="1" i="0" u="none" strike="noStrike" kern="1200" cap="none" spc="0" normalizeH="0" baseline="0" noProof="0">
              <a:ln>
                <a:noFill/>
              </a:ln>
              <a:solidFill>
                <a:srgbClr val="231F20"/>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Observation items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a:t>
            </a:r>
            <a:r>
              <a:rPr kumimoji="0" lang="en-GB" sz="1600" b="0" i="0" u="none" strike="noStrike" kern="1200" cap="none" spc="0" normalizeH="0" baseline="0" noProof="0">
                <a:ln>
                  <a:noFill/>
                </a:ln>
                <a:solidFill>
                  <a:srgbClr val="231F20"/>
                </a:solidFill>
                <a:effectLst/>
                <a:uLnTx/>
                <a:uFillTx/>
                <a:latin typeface="Arial" panose="020B0604020202020204"/>
                <a:ea typeface="+mn-lt"/>
                <a:cs typeface="Arial"/>
              </a:rPr>
              <a:t>weight, height, body mass index, pulse rate, smoking status, alcohol intake and blood pressure readings</a:t>
            </a:r>
            <a:b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b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Investigations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Information will only flow to community pharmacy if Access Record: Structured is enabled within the GP IT system of an individual </a:t>
            </a:r>
            <a:r>
              <a:rPr lang="en-GB" sz="1600">
                <a:solidFill>
                  <a:srgbClr val="231F20"/>
                </a:solidFill>
                <a:latin typeface="Arial" panose="020B0604020202020204"/>
                <a:cs typeface="Arial"/>
              </a:rPr>
              <a:t>general practice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and the patient has not withdrawn their consent. </a:t>
            </a:r>
            <a:endParaRPr kumimoji="0" lang="en-GB" sz="1600" b="1"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A49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A49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499"/>
                </a:solidFill>
                <a:effectLst/>
                <a:uLnTx/>
                <a:uFillTx/>
                <a:latin typeface="Arial" panose="020B0604020202020204"/>
                <a:ea typeface="+mn-ea"/>
                <a:cs typeface="+mn-cs"/>
              </a:rPr>
              <a:t>Changes to the GP Contract in 2025/26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T</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he Department of Health and Social Care (DHSC) and NHS England consulted with the profession on changes to the GP contract for 25/26. The agreed changes are set out in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hlinkClick r:id="rId3"/>
              </a:rPr>
              <a:t>the contract announcement letter</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which includes a requirement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hlinkClick r:id="rId3"/>
              </a:rPr>
              <a:t>(para 8)</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on </a:t>
            </a:r>
            <a:r>
              <a:rPr kumimoji="0" lang="en-GB" sz="1600" b="0" i="0" u="none" strike="noStrike" kern="1200" cap="none" spc="0" normalizeH="0" baseline="0" noProof="0">
                <a:ln>
                  <a:noFill/>
                </a:ln>
                <a:solidFill>
                  <a:srgbClr val="231F20"/>
                </a:solidFill>
                <a:effectLst/>
                <a:uLnTx/>
                <a:uFillTx/>
                <a:latin typeface="Arial"/>
                <a:ea typeface="+mn-ea"/>
                <a:cs typeface="Arial"/>
              </a:rPr>
              <a:t>general practices to ensure the functionality in GP Connect (Access Record: HTML, Access Record: Structured and Update Record: Structured) is enabled by 1 October 2025.</a:t>
            </a:r>
          </a:p>
        </p:txBody>
      </p:sp>
      <p:sp>
        <p:nvSpPr>
          <p:cNvPr id="8" name="Title 4">
            <a:extLst>
              <a:ext uri="{FF2B5EF4-FFF2-40B4-BE49-F238E27FC236}">
                <a16:creationId xmlns:a16="http://schemas.microsoft.com/office/drawing/2014/main" id="{19FA1A26-AEAA-8C8F-5351-78743AF8326A}"/>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Accessible patient data</a:t>
            </a:r>
          </a:p>
        </p:txBody>
      </p:sp>
      <p:pic>
        <p:nvPicPr>
          <p:cNvPr id="4" name="Graphic 3" descr="Medicine with solid fill">
            <a:extLst>
              <a:ext uri="{FF2B5EF4-FFF2-40B4-BE49-F238E27FC236}">
                <a16:creationId xmlns:a16="http://schemas.microsoft.com/office/drawing/2014/main" id="{3183E0FD-8ED8-65E9-BF00-7518226C9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822" y="1462054"/>
            <a:ext cx="560258" cy="560258"/>
          </a:xfrm>
          <a:prstGeom prst="rect">
            <a:avLst/>
          </a:prstGeom>
        </p:spPr>
      </p:pic>
      <p:pic>
        <p:nvPicPr>
          <p:cNvPr id="6" name="Graphic 5" descr="Female Profile with solid fill">
            <a:extLst>
              <a:ext uri="{FF2B5EF4-FFF2-40B4-BE49-F238E27FC236}">
                <a16:creationId xmlns:a16="http://schemas.microsoft.com/office/drawing/2014/main" id="{1C851A57-FC2B-7F44-20CF-597CC254A1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7491" y="2111354"/>
            <a:ext cx="564292" cy="564292"/>
          </a:xfrm>
          <a:prstGeom prst="rect">
            <a:avLst/>
          </a:prstGeom>
        </p:spPr>
      </p:pic>
      <p:pic>
        <p:nvPicPr>
          <p:cNvPr id="7" name="Graphic 6" descr="Stethoscope with solid fill">
            <a:extLst>
              <a:ext uri="{FF2B5EF4-FFF2-40B4-BE49-F238E27FC236}">
                <a16:creationId xmlns:a16="http://schemas.microsoft.com/office/drawing/2014/main" id="{7F2AD3BD-02ED-0C1D-BB65-600DE0857A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7491" y="2781843"/>
            <a:ext cx="574589" cy="574589"/>
          </a:xfrm>
          <a:prstGeom prst="rect">
            <a:avLst/>
          </a:prstGeom>
        </p:spPr>
      </p:pic>
    </p:spTree>
    <p:extLst>
      <p:ext uri="{BB962C8B-B14F-4D97-AF65-F5344CB8AC3E}">
        <p14:creationId xmlns:p14="http://schemas.microsoft.com/office/powerpoint/2010/main" val="3806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55D96-880E-E797-40BD-456839749068}"/>
            </a:ext>
          </a:extLst>
        </p:cNvPr>
        <p:cNvGrpSpPr/>
        <p:nvPr/>
      </p:nvGrpSpPr>
      <p:grpSpPr>
        <a:xfrm>
          <a:off x="0" y="0"/>
          <a:ext cx="0" cy="0"/>
          <a:chOff x="0" y="0"/>
          <a:chExt cx="0" cy="0"/>
        </a:xfrm>
      </p:grpSpPr>
      <p:pic>
        <p:nvPicPr>
          <p:cNvPr id="5" name="Graphic 4" descr="User with solid fill">
            <a:extLst>
              <a:ext uri="{FF2B5EF4-FFF2-40B4-BE49-F238E27FC236}">
                <a16:creationId xmlns:a16="http://schemas.microsoft.com/office/drawing/2014/main" id="{A6957317-CDF2-85AB-E1C1-47980EA556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152" y="1598170"/>
            <a:ext cx="837237" cy="837237"/>
          </a:xfrm>
          <a:prstGeom prst="rect">
            <a:avLst/>
          </a:prstGeom>
        </p:spPr>
      </p:pic>
      <p:sp>
        <p:nvSpPr>
          <p:cNvPr id="10" name="TextBox 9">
            <a:extLst>
              <a:ext uri="{FF2B5EF4-FFF2-40B4-BE49-F238E27FC236}">
                <a16:creationId xmlns:a16="http://schemas.microsoft.com/office/drawing/2014/main" id="{3C82F2D2-FC61-A724-4BA6-9E4D14C7CC17}"/>
              </a:ext>
            </a:extLst>
          </p:cNvPr>
          <p:cNvSpPr txBox="1"/>
          <p:nvPr/>
        </p:nvSpPr>
        <p:spPr>
          <a:xfrm>
            <a:off x="3526583" y="2842500"/>
            <a:ext cx="2569417" cy="4308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Error message sent if patient has opted out of GP Connect</a:t>
            </a:r>
          </a:p>
        </p:txBody>
      </p:sp>
      <p:grpSp>
        <p:nvGrpSpPr>
          <p:cNvPr id="11" name="Group 10">
            <a:extLst>
              <a:ext uri="{FF2B5EF4-FFF2-40B4-BE49-F238E27FC236}">
                <a16:creationId xmlns:a16="http://schemas.microsoft.com/office/drawing/2014/main" id="{9CCFA36C-723D-33FA-2A4E-513387199915}"/>
              </a:ext>
            </a:extLst>
          </p:cNvPr>
          <p:cNvGrpSpPr/>
          <p:nvPr/>
        </p:nvGrpSpPr>
        <p:grpSpPr>
          <a:xfrm>
            <a:off x="1952154" y="1692495"/>
            <a:ext cx="1480262" cy="1116168"/>
            <a:chOff x="3101313" y="1530816"/>
            <a:chExt cx="1659207" cy="1269273"/>
          </a:xfrm>
        </p:grpSpPr>
        <p:grpSp>
          <p:nvGrpSpPr>
            <p:cNvPr id="12" name="Group 11">
              <a:extLst>
                <a:ext uri="{FF2B5EF4-FFF2-40B4-BE49-F238E27FC236}">
                  <a16:creationId xmlns:a16="http://schemas.microsoft.com/office/drawing/2014/main" id="{DF4BBAD0-7626-6482-BC03-DFF23106F067}"/>
                </a:ext>
              </a:extLst>
            </p:cNvPr>
            <p:cNvGrpSpPr/>
            <p:nvPr/>
          </p:nvGrpSpPr>
          <p:grpSpPr>
            <a:xfrm>
              <a:off x="3101313" y="1530816"/>
              <a:ext cx="1659207" cy="1269273"/>
              <a:chOff x="821940" y="1707869"/>
              <a:chExt cx="1659207" cy="1269273"/>
            </a:xfrm>
          </p:grpSpPr>
          <p:pic>
            <p:nvPicPr>
              <p:cNvPr id="15" name="Graphic 14">
                <a:extLst>
                  <a:ext uri="{FF2B5EF4-FFF2-40B4-BE49-F238E27FC236}">
                    <a16:creationId xmlns:a16="http://schemas.microsoft.com/office/drawing/2014/main" id="{0AC0CA6F-6258-CD38-4D5C-DBA9C036CA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17" name="Rectangle 16">
                <a:extLst>
                  <a:ext uri="{FF2B5EF4-FFF2-40B4-BE49-F238E27FC236}">
                    <a16:creationId xmlns:a16="http://schemas.microsoft.com/office/drawing/2014/main" id="{AE332EA2-3EC4-BC5D-8A43-55A0F86D10CB}"/>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14" name="Rectangle: Rounded Corners 5">
              <a:extLst>
                <a:ext uri="{FF2B5EF4-FFF2-40B4-BE49-F238E27FC236}">
                  <a16:creationId xmlns:a16="http://schemas.microsoft.com/office/drawing/2014/main" id="{9C422D3C-6727-61AE-BFF3-6827504F58A9}"/>
                </a:ext>
              </a:extLst>
            </p:cNvPr>
            <p:cNvSpPr/>
            <p:nvPr/>
          </p:nvSpPr>
          <p:spPr>
            <a:xfrm>
              <a:off x="3314173" y="1632373"/>
              <a:ext cx="1144038" cy="715084"/>
            </a:xfrm>
            <a:prstGeom prst="roundRect">
              <a:avLst/>
            </a:prstGeom>
            <a:solidFill>
              <a:srgbClr val="00A499"/>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GP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ON</a:t>
              </a:r>
            </a:p>
          </p:txBody>
        </p:sp>
      </p:grpSp>
      <p:sp>
        <p:nvSpPr>
          <p:cNvPr id="18" name="TextBox 17">
            <a:extLst>
              <a:ext uri="{FF2B5EF4-FFF2-40B4-BE49-F238E27FC236}">
                <a16:creationId xmlns:a16="http://schemas.microsoft.com/office/drawing/2014/main" id="{EB02B772-DEF7-E3DC-0BB8-B4DBAE8F7C9E}"/>
              </a:ext>
            </a:extLst>
          </p:cNvPr>
          <p:cNvSpPr txBox="1"/>
          <p:nvPr/>
        </p:nvSpPr>
        <p:spPr>
          <a:xfrm>
            <a:off x="3619994" y="1634839"/>
            <a:ext cx="23040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Request for patient data</a:t>
            </a:r>
          </a:p>
        </p:txBody>
      </p:sp>
      <p:sp>
        <p:nvSpPr>
          <p:cNvPr id="30" name="TextBox 29">
            <a:extLst>
              <a:ext uri="{FF2B5EF4-FFF2-40B4-BE49-F238E27FC236}">
                <a16:creationId xmlns:a16="http://schemas.microsoft.com/office/drawing/2014/main" id="{2F1D76AA-106E-8BF3-19FB-59E2C40E6DDF}"/>
              </a:ext>
            </a:extLst>
          </p:cNvPr>
          <p:cNvSpPr txBox="1"/>
          <p:nvPr/>
        </p:nvSpPr>
        <p:spPr>
          <a:xfrm>
            <a:off x="3750581" y="2214655"/>
            <a:ext cx="20428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a:ea typeface="+mn-ea"/>
                <a:cs typeface="Arial"/>
              </a:rPr>
              <a:t>Patient data available</a:t>
            </a:r>
          </a:p>
        </p:txBody>
      </p:sp>
      <p:cxnSp>
        <p:nvCxnSpPr>
          <p:cNvPr id="34" name="Straight Arrow Connector 33">
            <a:extLst>
              <a:ext uri="{FF2B5EF4-FFF2-40B4-BE49-F238E27FC236}">
                <a16:creationId xmlns:a16="http://schemas.microsoft.com/office/drawing/2014/main" id="{C6ED9E68-C4AB-C371-468A-6BDCF69A93D1}"/>
              </a:ext>
            </a:extLst>
          </p:cNvPr>
          <p:cNvCxnSpPr>
            <a:cxnSpLocks/>
          </p:cNvCxnSpPr>
          <p:nvPr/>
        </p:nvCxnSpPr>
        <p:spPr>
          <a:xfrm flipH="1">
            <a:off x="3869336" y="1929249"/>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AD1A15-1F90-ADAF-8AC2-5F3D36194E57}"/>
              </a:ext>
            </a:extLst>
          </p:cNvPr>
          <p:cNvCxnSpPr>
            <a:cxnSpLocks/>
          </p:cNvCxnSpPr>
          <p:nvPr/>
        </p:nvCxnSpPr>
        <p:spPr>
          <a:xfrm>
            <a:off x="3869336" y="2165200"/>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2E2180-7ECC-32FB-51D3-7FA5F5C11717}"/>
              </a:ext>
            </a:extLst>
          </p:cNvPr>
          <p:cNvCxnSpPr>
            <a:cxnSpLocks/>
          </p:cNvCxnSpPr>
          <p:nvPr/>
        </p:nvCxnSpPr>
        <p:spPr>
          <a:xfrm>
            <a:off x="3869336" y="2793045"/>
            <a:ext cx="18053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A1CC902-E57C-EBF6-0681-D58E7B6F7256}"/>
              </a:ext>
            </a:extLst>
          </p:cNvPr>
          <p:cNvSpPr txBox="1"/>
          <p:nvPr/>
        </p:nvSpPr>
        <p:spPr>
          <a:xfrm>
            <a:off x="5905931" y="1203647"/>
            <a:ext cx="4305429" cy="276999"/>
          </a:xfrm>
          <a:prstGeom prst="rect">
            <a:avLst/>
          </a:prstGeom>
          <a:solidFill>
            <a:srgbClr val="003087"/>
          </a:solidFill>
          <a:ln w="28575">
            <a:noFill/>
          </a:ln>
        </p:spPr>
        <p:txBody>
          <a:bodyPr wrap="square" lIns="91440" tIns="45720" rIns="91440" bIns="45720" rtlCol="0" anchor="t">
            <a:spAutoFit/>
          </a:bodyPr>
          <a:lstStyle/>
          <a:p>
            <a:pPr algn="ctr">
              <a:defRPr/>
            </a:pPr>
            <a:r>
              <a:rPr kumimoji="0" lang="en-GB" sz="1200" b="1" i="0" u="none" strike="noStrike" kern="0" cap="none" spc="0" normalizeH="0" baseline="0" noProof="0">
                <a:ln>
                  <a:noFill/>
                </a:ln>
                <a:solidFill>
                  <a:prstClr val="white"/>
                </a:solidFill>
                <a:effectLst/>
                <a:uLnTx/>
                <a:uFillTx/>
                <a:latin typeface="Arial" panose="020B0604020202020204"/>
                <a:ea typeface="+mn-ea"/>
                <a:cs typeface="+mn-cs"/>
              </a:rPr>
              <a:t>Community pharmacy (CP)</a:t>
            </a:r>
            <a:r>
              <a:rPr lang="en-GB" sz="1200" b="1" kern="0">
                <a:solidFill>
                  <a:prstClr val="white"/>
                </a:solidFill>
                <a:latin typeface="Arial" panose="020B0604020202020204"/>
              </a:rPr>
              <a:t> clinical system</a:t>
            </a:r>
            <a:endParaRPr kumimoji="0" lang="en-GB" sz="1200" b="1"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41" name="Graphic 40" descr="User with solid fill">
            <a:extLst>
              <a:ext uri="{FF2B5EF4-FFF2-40B4-BE49-F238E27FC236}">
                <a16:creationId xmlns:a16="http://schemas.microsoft.com/office/drawing/2014/main" id="{F1F05435-90A5-FADB-8245-3C3E448F77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97776" y="1608801"/>
            <a:ext cx="837237" cy="837237"/>
          </a:xfrm>
          <a:prstGeom prst="rect">
            <a:avLst/>
          </a:prstGeom>
        </p:spPr>
      </p:pic>
      <p:pic>
        <p:nvPicPr>
          <p:cNvPr id="42" name="Graphic 41" descr="User with solid fill">
            <a:extLst>
              <a:ext uri="{FF2B5EF4-FFF2-40B4-BE49-F238E27FC236}">
                <a16:creationId xmlns:a16="http://schemas.microsoft.com/office/drawing/2014/main" id="{E9B46BDE-9667-6A4B-44EB-CB243D323E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12489" y="1608801"/>
            <a:ext cx="837237" cy="837237"/>
          </a:xfrm>
          <a:prstGeom prst="rect">
            <a:avLst/>
          </a:prstGeom>
        </p:spPr>
      </p:pic>
      <p:sp>
        <p:nvSpPr>
          <p:cNvPr id="43" name="TextBox 42">
            <a:extLst>
              <a:ext uri="{FF2B5EF4-FFF2-40B4-BE49-F238E27FC236}">
                <a16:creationId xmlns:a16="http://schemas.microsoft.com/office/drawing/2014/main" id="{CCDCC1B9-8014-24F3-00C3-79BD4408631A}"/>
              </a:ext>
            </a:extLst>
          </p:cNvPr>
          <p:cNvSpPr txBox="1"/>
          <p:nvPr/>
        </p:nvSpPr>
        <p:spPr>
          <a:xfrm>
            <a:off x="9892853" y="2485735"/>
            <a:ext cx="1143686"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CP professional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needs to access record</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44" name="TextBox 43">
            <a:extLst>
              <a:ext uri="{FF2B5EF4-FFF2-40B4-BE49-F238E27FC236}">
                <a16:creationId xmlns:a16="http://schemas.microsoft.com/office/drawing/2014/main" id="{7BF0E09E-E2AB-35C6-1E5B-C7C975D91DCA}"/>
              </a:ext>
            </a:extLst>
          </p:cNvPr>
          <p:cNvSpPr txBox="1"/>
          <p:nvPr/>
        </p:nvSpPr>
        <p:spPr>
          <a:xfrm>
            <a:off x="10925557" y="2500130"/>
            <a:ext cx="1010864" cy="4308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231F20"/>
                </a:solidFill>
                <a:effectLst/>
                <a:uLnTx/>
                <a:uFillTx/>
                <a:latin typeface="Arial" panose="020B0604020202020204"/>
                <a:ea typeface="+mn-ea"/>
                <a:cs typeface="+mn-cs"/>
              </a:rPr>
              <a:t>Patient</a:t>
            </a: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seen by CP</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45" name="TextBox 44">
            <a:extLst>
              <a:ext uri="{FF2B5EF4-FFF2-40B4-BE49-F238E27FC236}">
                <a16:creationId xmlns:a16="http://schemas.microsoft.com/office/drawing/2014/main" id="{6170E711-0B40-8CCB-91A2-942A0A371B3A}"/>
              </a:ext>
            </a:extLst>
          </p:cNvPr>
          <p:cNvSpPr txBox="1"/>
          <p:nvPr/>
        </p:nvSpPr>
        <p:spPr>
          <a:xfrm>
            <a:off x="899327" y="2445631"/>
            <a:ext cx="1010864"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General practice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is data controller</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grpSp>
        <p:nvGrpSpPr>
          <p:cNvPr id="46" name="Group 45">
            <a:extLst>
              <a:ext uri="{FF2B5EF4-FFF2-40B4-BE49-F238E27FC236}">
                <a16:creationId xmlns:a16="http://schemas.microsoft.com/office/drawing/2014/main" id="{4A199A55-86C3-724F-DF49-3A64B0E7880A}"/>
              </a:ext>
            </a:extLst>
          </p:cNvPr>
          <p:cNvGrpSpPr/>
          <p:nvPr/>
        </p:nvGrpSpPr>
        <p:grpSpPr>
          <a:xfrm>
            <a:off x="6149411" y="1669810"/>
            <a:ext cx="1480262" cy="1116168"/>
            <a:chOff x="3101313" y="1530816"/>
            <a:chExt cx="1659207" cy="1269273"/>
          </a:xfrm>
        </p:grpSpPr>
        <p:grpSp>
          <p:nvGrpSpPr>
            <p:cNvPr id="47" name="Group 46">
              <a:extLst>
                <a:ext uri="{FF2B5EF4-FFF2-40B4-BE49-F238E27FC236}">
                  <a16:creationId xmlns:a16="http://schemas.microsoft.com/office/drawing/2014/main" id="{086AC17C-D427-C8F3-637A-2FF3DC8AE804}"/>
                </a:ext>
              </a:extLst>
            </p:cNvPr>
            <p:cNvGrpSpPr/>
            <p:nvPr/>
          </p:nvGrpSpPr>
          <p:grpSpPr>
            <a:xfrm>
              <a:off x="3101313" y="1530816"/>
              <a:ext cx="1659207" cy="1269273"/>
              <a:chOff x="821940" y="1707869"/>
              <a:chExt cx="1659207" cy="1269273"/>
            </a:xfrm>
          </p:grpSpPr>
          <p:pic>
            <p:nvPicPr>
              <p:cNvPr id="49" name="Graphic 48">
                <a:extLst>
                  <a:ext uri="{FF2B5EF4-FFF2-40B4-BE49-F238E27FC236}">
                    <a16:creationId xmlns:a16="http://schemas.microsoft.com/office/drawing/2014/main" id="{B0FC66ED-E406-0A6A-8D63-C25D71A6FA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51" name="Rectangle 50">
                <a:extLst>
                  <a:ext uri="{FF2B5EF4-FFF2-40B4-BE49-F238E27FC236}">
                    <a16:creationId xmlns:a16="http://schemas.microsoft.com/office/drawing/2014/main" id="{34ECDFE2-12B9-7F0F-9AD0-04CDABFE6142}"/>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48" name="Rectangle: Rounded Corners 5">
              <a:extLst>
                <a:ext uri="{FF2B5EF4-FFF2-40B4-BE49-F238E27FC236}">
                  <a16:creationId xmlns:a16="http://schemas.microsoft.com/office/drawing/2014/main" id="{C0706AA6-B115-DB47-35B0-FA9B763195E8}"/>
                </a:ext>
              </a:extLst>
            </p:cNvPr>
            <p:cNvSpPr/>
            <p:nvPr/>
          </p:nvSpPr>
          <p:spPr>
            <a:xfrm>
              <a:off x="3314173" y="1632373"/>
              <a:ext cx="1144038" cy="715084"/>
            </a:xfrm>
            <a:prstGeom prst="round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system</a:t>
              </a: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Arial"/>
              </a:endParaRPr>
            </a:p>
          </p:txBody>
        </p:sp>
      </p:grpSp>
      <p:cxnSp>
        <p:nvCxnSpPr>
          <p:cNvPr id="70" name="Straight Arrow Connector 69">
            <a:extLst>
              <a:ext uri="{FF2B5EF4-FFF2-40B4-BE49-F238E27FC236}">
                <a16:creationId xmlns:a16="http://schemas.microsoft.com/office/drawing/2014/main" id="{0C11859B-0CDA-B8A7-EA53-CB6B925286AA}"/>
              </a:ext>
            </a:extLst>
          </p:cNvPr>
          <p:cNvCxnSpPr>
            <a:cxnSpLocks/>
          </p:cNvCxnSpPr>
          <p:nvPr/>
        </p:nvCxnSpPr>
        <p:spPr>
          <a:xfrm flipV="1">
            <a:off x="7862022" y="2052953"/>
            <a:ext cx="1903789" cy="11373"/>
          </a:xfrm>
          <a:prstGeom prst="straightConnector1">
            <a:avLst/>
          </a:prstGeom>
          <a:ln w="19050">
            <a:solidFill>
              <a:srgbClr val="003087"/>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14C2146-4A83-ED46-59C9-18FFA8DFC27A}"/>
              </a:ext>
            </a:extLst>
          </p:cNvPr>
          <p:cNvSpPr txBox="1"/>
          <p:nvPr/>
        </p:nvSpPr>
        <p:spPr>
          <a:xfrm>
            <a:off x="7760262" y="2134796"/>
            <a:ext cx="20428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a:ea typeface="+mn-ea"/>
                <a:cs typeface="Arial"/>
              </a:rPr>
              <a:t>Patient data accessed</a:t>
            </a:r>
          </a:p>
        </p:txBody>
      </p:sp>
      <p:pic>
        <p:nvPicPr>
          <p:cNvPr id="73" name="Graphic 72" descr="User with solid fill">
            <a:extLst>
              <a:ext uri="{FF2B5EF4-FFF2-40B4-BE49-F238E27FC236}">
                <a16:creationId xmlns:a16="http://schemas.microsoft.com/office/drawing/2014/main" id="{2D1D4737-8B21-C49B-412B-7FCF43F2C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255" y="3808417"/>
            <a:ext cx="837237" cy="837237"/>
          </a:xfrm>
          <a:prstGeom prst="rect">
            <a:avLst/>
          </a:prstGeom>
        </p:spPr>
      </p:pic>
      <p:grpSp>
        <p:nvGrpSpPr>
          <p:cNvPr id="75" name="Group 74">
            <a:extLst>
              <a:ext uri="{FF2B5EF4-FFF2-40B4-BE49-F238E27FC236}">
                <a16:creationId xmlns:a16="http://schemas.microsoft.com/office/drawing/2014/main" id="{6785A1B6-A52D-6BD9-EC07-803C2D4CB54F}"/>
              </a:ext>
            </a:extLst>
          </p:cNvPr>
          <p:cNvGrpSpPr/>
          <p:nvPr/>
        </p:nvGrpSpPr>
        <p:grpSpPr>
          <a:xfrm>
            <a:off x="1977257" y="3902742"/>
            <a:ext cx="1480262" cy="1116168"/>
            <a:chOff x="3101312" y="1530815"/>
            <a:chExt cx="1659207" cy="1269272"/>
          </a:xfrm>
        </p:grpSpPr>
        <p:grpSp>
          <p:nvGrpSpPr>
            <p:cNvPr id="81" name="Group 80">
              <a:extLst>
                <a:ext uri="{FF2B5EF4-FFF2-40B4-BE49-F238E27FC236}">
                  <a16:creationId xmlns:a16="http://schemas.microsoft.com/office/drawing/2014/main" id="{E4131127-91F8-E4D6-A400-C3ED77DA4DC7}"/>
                </a:ext>
              </a:extLst>
            </p:cNvPr>
            <p:cNvGrpSpPr/>
            <p:nvPr/>
          </p:nvGrpSpPr>
          <p:grpSpPr>
            <a:xfrm>
              <a:off x="3101312" y="1530815"/>
              <a:ext cx="1659207" cy="1269272"/>
              <a:chOff x="821940" y="1707869"/>
              <a:chExt cx="1659207" cy="1269273"/>
            </a:xfrm>
          </p:grpSpPr>
          <p:pic>
            <p:nvPicPr>
              <p:cNvPr id="90" name="Graphic 89">
                <a:extLst>
                  <a:ext uri="{FF2B5EF4-FFF2-40B4-BE49-F238E27FC236}">
                    <a16:creationId xmlns:a16="http://schemas.microsoft.com/office/drawing/2014/main" id="{85E2A10D-9716-A36D-F325-DC58ED93F7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91" name="Rectangle 90">
                <a:extLst>
                  <a:ext uri="{FF2B5EF4-FFF2-40B4-BE49-F238E27FC236}">
                    <a16:creationId xmlns:a16="http://schemas.microsoft.com/office/drawing/2014/main" id="{F6FF554C-1ED3-27B9-6689-891FD5330A76}"/>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89" name="Rectangle: Rounded Corners 5">
              <a:extLst>
                <a:ext uri="{FF2B5EF4-FFF2-40B4-BE49-F238E27FC236}">
                  <a16:creationId xmlns:a16="http://schemas.microsoft.com/office/drawing/2014/main" id="{1581F686-63FE-F29E-B4CA-469E66751888}"/>
                </a:ext>
              </a:extLst>
            </p:cNvPr>
            <p:cNvSpPr/>
            <p:nvPr/>
          </p:nvSpPr>
          <p:spPr>
            <a:xfrm>
              <a:off x="3314173" y="1632373"/>
              <a:ext cx="1144038" cy="715084"/>
            </a:xfrm>
            <a:prstGeom prst="roundRect">
              <a:avLst/>
            </a:prstGeom>
            <a:solidFill>
              <a:srgbClr val="00A499"/>
            </a:solidFill>
            <a:ln>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GP system</a:t>
              </a:r>
              <a:endParaRPr kumimoji="0" lang="en-GB" sz="1100" b="1" i="0" u="none" strike="noStrike" kern="1200" cap="none" spc="0" normalizeH="0" baseline="0" noProof="0">
                <a:ln>
                  <a:noFill/>
                </a:ln>
                <a:solidFill>
                  <a:srgbClr val="FF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OFF</a:t>
              </a:r>
            </a:p>
          </p:txBody>
        </p:sp>
      </p:grpSp>
      <p:sp>
        <p:nvSpPr>
          <p:cNvPr id="92" name="TextBox 91">
            <a:extLst>
              <a:ext uri="{FF2B5EF4-FFF2-40B4-BE49-F238E27FC236}">
                <a16:creationId xmlns:a16="http://schemas.microsoft.com/office/drawing/2014/main" id="{C4CF8910-DD38-BE80-6AA8-254DABB39B25}"/>
              </a:ext>
            </a:extLst>
          </p:cNvPr>
          <p:cNvSpPr txBox="1"/>
          <p:nvPr/>
        </p:nvSpPr>
        <p:spPr>
          <a:xfrm>
            <a:off x="3645097" y="3845086"/>
            <a:ext cx="23040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Request for patient data</a:t>
            </a:r>
          </a:p>
        </p:txBody>
      </p:sp>
      <p:sp>
        <p:nvSpPr>
          <p:cNvPr id="93" name="TextBox 92">
            <a:extLst>
              <a:ext uri="{FF2B5EF4-FFF2-40B4-BE49-F238E27FC236}">
                <a16:creationId xmlns:a16="http://schemas.microsoft.com/office/drawing/2014/main" id="{36A8A102-0594-5389-53B6-AB1EB312EC63}"/>
              </a:ext>
            </a:extLst>
          </p:cNvPr>
          <p:cNvSpPr txBox="1"/>
          <p:nvPr/>
        </p:nvSpPr>
        <p:spPr>
          <a:xfrm>
            <a:off x="3725446" y="4423273"/>
            <a:ext cx="217347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Arial" panose="020B0604020202020204"/>
                <a:ea typeface="+mn-ea"/>
                <a:cs typeface="Arial"/>
              </a:rPr>
              <a:t>Data not available – error message sent </a:t>
            </a:r>
            <a:r>
              <a:rPr kumimoji="0" lang="en-US" sz="1100" b="0" i="0" u="none" strike="noStrike" kern="1200" cap="none" spc="0" normalizeH="0" baseline="0" noProof="0">
                <a:ln>
                  <a:noFill/>
                </a:ln>
                <a:solidFill>
                  <a:srgbClr val="231F20"/>
                </a:solidFill>
                <a:effectLst/>
                <a:uLnTx/>
                <a:uFillTx/>
                <a:latin typeface="Arial" panose="020B0604020202020204"/>
                <a:ea typeface="+mn-ea"/>
                <a:cs typeface="Arial"/>
              </a:rPr>
              <a:t>(or if patient has opted out of GP Connect)</a:t>
            </a:r>
            <a:endParaRPr kumimoji="0" lang="en-US" sz="1100" b="1" i="0" u="none" strike="noStrike" kern="1200" cap="none" spc="0" normalizeH="0" baseline="0" noProof="0">
              <a:ln>
                <a:noFill/>
              </a:ln>
              <a:solidFill>
                <a:srgbClr val="231F20"/>
              </a:solidFill>
              <a:effectLst/>
              <a:uLnTx/>
              <a:uFillTx/>
              <a:latin typeface="Arial" panose="020B0604020202020204"/>
              <a:ea typeface="+mn-ea"/>
              <a:cs typeface="Arial"/>
            </a:endParaRPr>
          </a:p>
        </p:txBody>
      </p:sp>
      <p:cxnSp>
        <p:nvCxnSpPr>
          <p:cNvPr id="94" name="Straight Arrow Connector 93">
            <a:extLst>
              <a:ext uri="{FF2B5EF4-FFF2-40B4-BE49-F238E27FC236}">
                <a16:creationId xmlns:a16="http://schemas.microsoft.com/office/drawing/2014/main" id="{97DCCF91-EDF6-AEED-3C0E-E58C90FDFCA7}"/>
              </a:ext>
            </a:extLst>
          </p:cNvPr>
          <p:cNvCxnSpPr>
            <a:cxnSpLocks/>
          </p:cNvCxnSpPr>
          <p:nvPr/>
        </p:nvCxnSpPr>
        <p:spPr>
          <a:xfrm flipH="1">
            <a:off x="3894439" y="4139496"/>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89F6B57-5197-29F8-B446-9BEE40F76CCD}"/>
              </a:ext>
            </a:extLst>
          </p:cNvPr>
          <p:cNvCxnSpPr>
            <a:cxnSpLocks/>
          </p:cNvCxnSpPr>
          <p:nvPr/>
        </p:nvCxnSpPr>
        <p:spPr>
          <a:xfrm>
            <a:off x="3894439" y="4375447"/>
            <a:ext cx="18053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 name="Graphic 101" descr="User with solid fill">
            <a:extLst>
              <a:ext uri="{FF2B5EF4-FFF2-40B4-BE49-F238E27FC236}">
                <a16:creationId xmlns:a16="http://schemas.microsoft.com/office/drawing/2014/main" id="{ACF126ED-C57C-E2CC-A63B-5D33BF6B7C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2879" y="3700828"/>
            <a:ext cx="837237" cy="837237"/>
          </a:xfrm>
          <a:prstGeom prst="rect">
            <a:avLst/>
          </a:prstGeom>
        </p:spPr>
      </p:pic>
      <p:pic>
        <p:nvPicPr>
          <p:cNvPr id="119" name="Graphic 118" descr="User with solid fill">
            <a:extLst>
              <a:ext uri="{FF2B5EF4-FFF2-40B4-BE49-F238E27FC236}">
                <a16:creationId xmlns:a16="http://schemas.microsoft.com/office/drawing/2014/main" id="{F7F9CB27-B3A7-71FE-9E59-A336DE4D72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37592" y="3700828"/>
            <a:ext cx="837237" cy="837237"/>
          </a:xfrm>
          <a:prstGeom prst="rect">
            <a:avLst/>
          </a:prstGeom>
        </p:spPr>
      </p:pic>
      <p:sp>
        <p:nvSpPr>
          <p:cNvPr id="120" name="TextBox 119">
            <a:extLst>
              <a:ext uri="{FF2B5EF4-FFF2-40B4-BE49-F238E27FC236}">
                <a16:creationId xmlns:a16="http://schemas.microsoft.com/office/drawing/2014/main" id="{129D349D-028B-F8AF-1178-6F88D65C70E5}"/>
              </a:ext>
            </a:extLst>
          </p:cNvPr>
          <p:cNvSpPr txBox="1"/>
          <p:nvPr/>
        </p:nvSpPr>
        <p:spPr>
          <a:xfrm>
            <a:off x="9763432" y="4577762"/>
            <a:ext cx="1298210" cy="6001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CP professional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needs to access record</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23" name="TextBox 122">
            <a:extLst>
              <a:ext uri="{FF2B5EF4-FFF2-40B4-BE49-F238E27FC236}">
                <a16:creationId xmlns:a16="http://schemas.microsoft.com/office/drawing/2014/main" id="{D284E617-BAEE-8487-86F3-43BDBE0D5B46}"/>
              </a:ext>
            </a:extLst>
          </p:cNvPr>
          <p:cNvSpPr txBox="1"/>
          <p:nvPr/>
        </p:nvSpPr>
        <p:spPr>
          <a:xfrm>
            <a:off x="10950660" y="4592157"/>
            <a:ext cx="1010864" cy="4308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231F20"/>
                </a:solidFill>
                <a:effectLst/>
                <a:uLnTx/>
                <a:uFillTx/>
                <a:latin typeface="Arial" panose="020B0604020202020204"/>
                <a:ea typeface="+mn-ea"/>
                <a:cs typeface="+mn-cs"/>
              </a:rPr>
              <a:t>Patient</a:t>
            </a: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seen by CP</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24" name="TextBox 123">
            <a:extLst>
              <a:ext uri="{FF2B5EF4-FFF2-40B4-BE49-F238E27FC236}">
                <a16:creationId xmlns:a16="http://schemas.microsoft.com/office/drawing/2014/main" id="{49211647-6C4D-326C-B399-94C54F5B6057}"/>
              </a:ext>
            </a:extLst>
          </p:cNvPr>
          <p:cNvSpPr txBox="1"/>
          <p:nvPr/>
        </p:nvSpPr>
        <p:spPr>
          <a:xfrm>
            <a:off x="904416" y="4610505"/>
            <a:ext cx="1010864"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G</a:t>
            </a:r>
            <a:r>
              <a:rPr lang="en-GB" sz="1100" b="1" err="1">
                <a:solidFill>
                  <a:prstClr val="black"/>
                </a:solidFill>
                <a:latin typeface="Arial" panose="020B0604020202020204"/>
                <a:cs typeface="Arial"/>
              </a:rPr>
              <a:t>eneral</a:t>
            </a:r>
            <a:endParaRPr lang="en-GB" sz="1100" b="1">
              <a:solidFill>
                <a:prstClr val="black"/>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prstClr val="black"/>
                </a:solidFill>
                <a:latin typeface="Arial" panose="020B0604020202020204"/>
                <a:cs typeface="Arial"/>
              </a:rPr>
              <a:t>practice</a:t>
            </a: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is data controller</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grpSp>
        <p:nvGrpSpPr>
          <p:cNvPr id="126" name="Group 125">
            <a:extLst>
              <a:ext uri="{FF2B5EF4-FFF2-40B4-BE49-F238E27FC236}">
                <a16:creationId xmlns:a16="http://schemas.microsoft.com/office/drawing/2014/main" id="{0C1CCB4D-2B98-8267-6963-83A28FA6F1A9}"/>
              </a:ext>
            </a:extLst>
          </p:cNvPr>
          <p:cNvGrpSpPr/>
          <p:nvPr/>
        </p:nvGrpSpPr>
        <p:grpSpPr>
          <a:xfrm>
            <a:off x="6145229" y="3931335"/>
            <a:ext cx="1480262" cy="1116168"/>
            <a:chOff x="3101313" y="1530816"/>
            <a:chExt cx="1659207" cy="1269273"/>
          </a:xfrm>
        </p:grpSpPr>
        <p:grpSp>
          <p:nvGrpSpPr>
            <p:cNvPr id="127" name="Group 126">
              <a:extLst>
                <a:ext uri="{FF2B5EF4-FFF2-40B4-BE49-F238E27FC236}">
                  <a16:creationId xmlns:a16="http://schemas.microsoft.com/office/drawing/2014/main" id="{216D1AF3-5663-14D9-8ABC-B2F4AEF2E4A2}"/>
                </a:ext>
              </a:extLst>
            </p:cNvPr>
            <p:cNvGrpSpPr/>
            <p:nvPr/>
          </p:nvGrpSpPr>
          <p:grpSpPr>
            <a:xfrm>
              <a:off x="3101313" y="1530816"/>
              <a:ext cx="1659207" cy="1269273"/>
              <a:chOff x="821940" y="1707869"/>
              <a:chExt cx="1659207" cy="1269273"/>
            </a:xfrm>
          </p:grpSpPr>
          <p:pic>
            <p:nvPicPr>
              <p:cNvPr id="129" name="Graphic 128">
                <a:extLst>
                  <a:ext uri="{FF2B5EF4-FFF2-40B4-BE49-F238E27FC236}">
                    <a16:creationId xmlns:a16="http://schemas.microsoft.com/office/drawing/2014/main" id="{387F3667-A4E3-6D3A-7BFD-24310B960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130" name="Rectangle 129">
                <a:extLst>
                  <a:ext uri="{FF2B5EF4-FFF2-40B4-BE49-F238E27FC236}">
                    <a16:creationId xmlns:a16="http://schemas.microsoft.com/office/drawing/2014/main" id="{75887097-52A4-7374-77BD-BB27A05AEF45}"/>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128" name="Rectangle: Rounded Corners 5">
              <a:extLst>
                <a:ext uri="{FF2B5EF4-FFF2-40B4-BE49-F238E27FC236}">
                  <a16:creationId xmlns:a16="http://schemas.microsoft.com/office/drawing/2014/main" id="{D510B916-5289-3C9A-757D-09109EF0C742}"/>
                </a:ext>
              </a:extLst>
            </p:cNvPr>
            <p:cNvSpPr/>
            <p:nvPr/>
          </p:nvSpPr>
          <p:spPr>
            <a:xfrm>
              <a:off x="3314173" y="1632373"/>
              <a:ext cx="1144038" cy="715084"/>
            </a:xfrm>
            <a:prstGeom prst="round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system</a:t>
              </a: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Arial"/>
              </a:endParaRPr>
            </a:p>
          </p:txBody>
        </p:sp>
      </p:grpSp>
      <p:cxnSp>
        <p:nvCxnSpPr>
          <p:cNvPr id="136" name="Connector: Elbow 135">
            <a:extLst>
              <a:ext uri="{FF2B5EF4-FFF2-40B4-BE49-F238E27FC236}">
                <a16:creationId xmlns:a16="http://schemas.microsoft.com/office/drawing/2014/main" id="{8FA73EA4-EFE7-2D97-F3A4-CA996EA4D2DB}"/>
              </a:ext>
            </a:extLst>
          </p:cNvPr>
          <p:cNvCxnSpPr>
            <a:cxnSpLocks/>
            <a:endCxn id="124" idx="2"/>
          </p:cNvCxnSpPr>
          <p:nvPr/>
        </p:nvCxnSpPr>
        <p:spPr>
          <a:xfrm rot="10800000" flipV="1">
            <a:off x="1409848" y="5337528"/>
            <a:ext cx="3829430" cy="42418"/>
          </a:xfrm>
          <a:prstGeom prst="bentConnector4">
            <a:avLst>
              <a:gd name="adj1" fmla="val 43401"/>
              <a:gd name="adj2" fmla="val 638948"/>
            </a:avLst>
          </a:prstGeom>
          <a:ln w="19050">
            <a:solidFill>
              <a:srgbClr val="00A499"/>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90C0ADB9-D6FA-A5F8-3D19-C23691D79FC1}"/>
              </a:ext>
            </a:extLst>
          </p:cNvPr>
          <p:cNvCxnSpPr>
            <a:cxnSpLocks/>
            <a:stCxn id="120" idx="2"/>
          </p:cNvCxnSpPr>
          <p:nvPr/>
        </p:nvCxnSpPr>
        <p:spPr>
          <a:xfrm rot="5400000">
            <a:off x="7771959" y="2696946"/>
            <a:ext cx="159599" cy="5121559"/>
          </a:xfrm>
          <a:prstGeom prst="bentConnector2">
            <a:avLst/>
          </a:prstGeom>
          <a:ln w="19050">
            <a:solidFill>
              <a:srgbClr val="003087"/>
            </a:solidFill>
            <a:prstDash val="lgDash"/>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1C2E67FE-03EF-D053-7087-EA7C8ECA108C}"/>
              </a:ext>
            </a:extLst>
          </p:cNvPr>
          <p:cNvCxnSpPr>
            <a:cxnSpLocks/>
          </p:cNvCxnSpPr>
          <p:nvPr/>
        </p:nvCxnSpPr>
        <p:spPr>
          <a:xfrm flipV="1">
            <a:off x="7860988" y="4293011"/>
            <a:ext cx="1892482" cy="113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18763F64-B29A-BA4A-1480-32B528BC74B3}"/>
              </a:ext>
            </a:extLst>
          </p:cNvPr>
          <p:cNvSpPr txBox="1"/>
          <p:nvPr/>
        </p:nvSpPr>
        <p:spPr>
          <a:xfrm>
            <a:off x="7860712" y="4394949"/>
            <a:ext cx="2042886" cy="2616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Arial" panose="020B0604020202020204"/>
                <a:ea typeface="+mn-ea"/>
                <a:cs typeface="Arial"/>
              </a:rPr>
              <a:t>Patient data not available</a:t>
            </a:r>
          </a:p>
        </p:txBody>
      </p:sp>
      <p:sp>
        <p:nvSpPr>
          <p:cNvPr id="165" name="TextBox 164">
            <a:extLst>
              <a:ext uri="{FF2B5EF4-FFF2-40B4-BE49-F238E27FC236}">
                <a16:creationId xmlns:a16="http://schemas.microsoft.com/office/drawing/2014/main" id="{9B51BC5D-AE69-15D2-B021-92A3806ECD0D}"/>
              </a:ext>
            </a:extLst>
          </p:cNvPr>
          <p:cNvSpPr txBox="1"/>
          <p:nvPr/>
        </p:nvSpPr>
        <p:spPr>
          <a:xfrm>
            <a:off x="3550680" y="5398488"/>
            <a:ext cx="294188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May need to contact </a:t>
            </a:r>
            <a:r>
              <a:rPr lang="en-US" sz="1100">
                <a:solidFill>
                  <a:prstClr val="black"/>
                </a:solidFill>
                <a:latin typeface="Arial" panose="020B0604020202020204"/>
                <a:cs typeface="Arial"/>
              </a:rPr>
              <a:t>general practice</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 for more information</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cxnSp>
        <p:nvCxnSpPr>
          <p:cNvPr id="167" name="Connector: Elbow 166">
            <a:extLst>
              <a:ext uri="{FF2B5EF4-FFF2-40B4-BE49-F238E27FC236}">
                <a16:creationId xmlns:a16="http://schemas.microsoft.com/office/drawing/2014/main" id="{5D2A17E2-5CFF-8C1E-EA31-BF2A3DDED903}"/>
              </a:ext>
            </a:extLst>
          </p:cNvPr>
          <p:cNvCxnSpPr>
            <a:cxnSpLocks/>
            <a:stCxn id="120" idx="2"/>
          </p:cNvCxnSpPr>
          <p:nvPr/>
        </p:nvCxnSpPr>
        <p:spPr>
          <a:xfrm rot="5400000">
            <a:off x="9026875" y="4378032"/>
            <a:ext cx="585769" cy="2185556"/>
          </a:xfrm>
          <a:prstGeom prst="bentConnector2">
            <a:avLst/>
          </a:prstGeom>
          <a:ln w="19050">
            <a:solidFill>
              <a:srgbClr val="003087"/>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41E826DB-BB31-C94B-329A-177E6675494C}"/>
              </a:ext>
            </a:extLst>
          </p:cNvPr>
          <p:cNvSpPr txBox="1"/>
          <p:nvPr/>
        </p:nvSpPr>
        <p:spPr>
          <a:xfrm>
            <a:off x="7410741" y="5595684"/>
            <a:ext cx="716128"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prstClr val="black"/>
                </a:solidFill>
                <a:effectLst/>
                <a:uLnTx/>
                <a:uFillTx/>
                <a:latin typeface="Arial" panose="020B0604020202020204"/>
                <a:ea typeface="+mn-ea"/>
                <a:cs typeface="Arial"/>
              </a:rPr>
              <a:t>NCRS/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prstClr val="black"/>
                </a:solidFill>
                <a:effectLst/>
                <a:uLnTx/>
                <a:uFillTx/>
                <a:latin typeface="Arial" panose="020B0604020202020204"/>
                <a:ea typeface="+mn-ea"/>
                <a:cs typeface="Arial"/>
              </a:rPr>
              <a:t>ShCR</a:t>
            </a:r>
          </a:p>
        </p:txBody>
      </p:sp>
      <p:pic>
        <p:nvPicPr>
          <p:cNvPr id="178" name="Graphic 177" descr="Monitor outline">
            <a:extLst>
              <a:ext uri="{FF2B5EF4-FFF2-40B4-BE49-F238E27FC236}">
                <a16:creationId xmlns:a16="http://schemas.microsoft.com/office/drawing/2014/main" id="{686522A2-F85A-50A1-7350-E113D385CB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14946" y="5417156"/>
            <a:ext cx="916791" cy="916791"/>
          </a:xfrm>
          <a:prstGeom prst="rect">
            <a:avLst/>
          </a:prstGeom>
        </p:spPr>
      </p:pic>
      <p:sp>
        <p:nvSpPr>
          <p:cNvPr id="179" name="TextBox 178">
            <a:extLst>
              <a:ext uri="{FF2B5EF4-FFF2-40B4-BE49-F238E27FC236}">
                <a16:creationId xmlns:a16="http://schemas.microsoft.com/office/drawing/2014/main" id="{E644B469-0EB1-59B2-9945-7637DD246DD5}"/>
              </a:ext>
            </a:extLst>
          </p:cNvPr>
          <p:cNvSpPr txBox="1"/>
          <p:nvPr/>
        </p:nvSpPr>
        <p:spPr>
          <a:xfrm>
            <a:off x="8177473" y="5784353"/>
            <a:ext cx="171633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Use alternative sources</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87" name="TextBox 186">
            <a:extLst>
              <a:ext uri="{FF2B5EF4-FFF2-40B4-BE49-F238E27FC236}">
                <a16:creationId xmlns:a16="http://schemas.microsoft.com/office/drawing/2014/main" id="{F4089447-74B6-1BFB-6120-4F58A1792980}"/>
              </a:ext>
            </a:extLst>
          </p:cNvPr>
          <p:cNvSpPr txBox="1"/>
          <p:nvPr/>
        </p:nvSpPr>
        <p:spPr>
          <a:xfrm>
            <a:off x="1444867" y="1203647"/>
            <a:ext cx="4305429" cy="276999"/>
          </a:xfrm>
          <a:prstGeom prst="rect">
            <a:avLst/>
          </a:prstGeom>
          <a:solidFill>
            <a:srgbClr val="00A499"/>
          </a:solidFill>
          <a:ln w="28575">
            <a:noFill/>
          </a:ln>
        </p:spPr>
        <p:txBody>
          <a:bodyPr wrap="square" lIns="91440" tIns="45720" rIns="91440" bIns="45720" rtlCol="0" anchor="t">
            <a:spAutoFit/>
          </a:bodyPr>
          <a:lstStyle/>
          <a:p>
            <a:pPr algn="ctr">
              <a:defRPr/>
            </a:pPr>
            <a:r>
              <a:rPr lang="en-GB" sz="1200" b="1" kern="0">
                <a:solidFill>
                  <a:prstClr val="white"/>
                </a:solidFill>
                <a:latin typeface="Arial" panose="020B0604020202020204"/>
              </a:rPr>
              <a:t>General practice (GP)</a:t>
            </a:r>
            <a:r>
              <a:rPr kumimoji="0" lang="en-GB" sz="1200" b="1" i="0" u="none" strike="noStrike" kern="0" cap="none" spc="0" normalizeH="0" baseline="0" noProof="0">
                <a:ln>
                  <a:noFill/>
                </a:ln>
                <a:solidFill>
                  <a:prstClr val="white"/>
                </a:solidFill>
                <a:effectLst/>
                <a:uLnTx/>
                <a:uFillTx/>
                <a:latin typeface="Arial" panose="020B0604020202020204"/>
                <a:ea typeface="+mn-ea"/>
                <a:cs typeface="+mn-cs"/>
              </a:rPr>
              <a:t> system</a:t>
            </a:r>
          </a:p>
        </p:txBody>
      </p:sp>
      <p:sp>
        <p:nvSpPr>
          <p:cNvPr id="7" name="TextBox 6">
            <a:extLst>
              <a:ext uri="{FF2B5EF4-FFF2-40B4-BE49-F238E27FC236}">
                <a16:creationId xmlns:a16="http://schemas.microsoft.com/office/drawing/2014/main" id="{AE28D006-92D2-F937-BBA0-DD8718790813}"/>
              </a:ext>
            </a:extLst>
          </p:cNvPr>
          <p:cNvSpPr txBox="1"/>
          <p:nvPr/>
        </p:nvSpPr>
        <p:spPr>
          <a:xfrm>
            <a:off x="94440" y="1823850"/>
            <a:ext cx="836988" cy="938719"/>
          </a:xfrm>
          <a:prstGeom prst="rect">
            <a:avLst/>
          </a:prstGeom>
          <a:noFill/>
          <a:ln w="28575">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If Access Record: Structured is </a:t>
            </a:r>
            <a:r>
              <a:rPr kumimoji="0" lang="en-GB" sz="1100" b="1" i="0" u="none" strike="noStrike" kern="0" cap="none" spc="0" normalizeH="0" baseline="0" noProof="0">
                <a:ln>
                  <a:noFill/>
                </a:ln>
                <a:solidFill>
                  <a:srgbClr val="78BE20"/>
                </a:solidFill>
                <a:effectLst/>
                <a:uLnTx/>
                <a:uFillTx/>
                <a:latin typeface="Arial" panose="020B0604020202020204"/>
                <a:ea typeface="+mn-ea"/>
                <a:cs typeface="+mn-cs"/>
              </a:rPr>
              <a:t>ON</a:t>
            </a: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 at the GP</a:t>
            </a:r>
            <a:endParaRPr kumimoji="0" lang="en-GB" sz="1100" b="0" i="0" u="none" strike="noStrike" kern="0" cap="none" spc="0" normalizeH="0" baseline="0" noProof="0">
              <a:ln>
                <a:noFill/>
              </a:ln>
              <a:solidFill>
                <a:prstClr val="black"/>
              </a:solidFill>
              <a:effectLst/>
              <a:uLnTx/>
              <a:uFillTx/>
              <a:latin typeface="Arial" panose="020B0604020202020204"/>
              <a:ea typeface="+mn-ea"/>
              <a:cs typeface="Arial"/>
            </a:endParaRPr>
          </a:p>
        </p:txBody>
      </p:sp>
      <p:sp>
        <p:nvSpPr>
          <p:cNvPr id="8" name="TextBox 7">
            <a:extLst>
              <a:ext uri="{FF2B5EF4-FFF2-40B4-BE49-F238E27FC236}">
                <a16:creationId xmlns:a16="http://schemas.microsoft.com/office/drawing/2014/main" id="{1BD16128-08C5-601E-F695-B8839AB77A2D}"/>
              </a:ext>
            </a:extLst>
          </p:cNvPr>
          <p:cNvSpPr txBox="1"/>
          <p:nvPr/>
        </p:nvSpPr>
        <p:spPr>
          <a:xfrm>
            <a:off x="118373" y="3942073"/>
            <a:ext cx="836988" cy="938719"/>
          </a:xfrm>
          <a:prstGeom prst="rect">
            <a:avLst/>
          </a:prstGeom>
          <a:noFill/>
          <a:ln w="28575">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If Access Record: Structured is </a:t>
            </a:r>
            <a:r>
              <a:rPr kumimoji="0" lang="en-GB" sz="1100" b="1" i="0" u="none" strike="noStrike" kern="0" cap="none" spc="0" normalizeH="0" baseline="0" noProof="0">
                <a:ln>
                  <a:noFill/>
                </a:ln>
                <a:solidFill>
                  <a:srgbClr val="FF0000"/>
                </a:solidFill>
                <a:effectLst/>
                <a:uLnTx/>
                <a:uFillTx/>
                <a:latin typeface="Arial" panose="020B0604020202020204"/>
                <a:ea typeface="+mn-ea"/>
                <a:cs typeface="+mn-cs"/>
              </a:rPr>
              <a:t>OFF</a:t>
            </a: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 at the GP</a:t>
            </a:r>
            <a:endParaRPr kumimoji="0" lang="en-GB" sz="1100" b="0" i="0" u="none" strike="noStrike" kern="0" cap="none" spc="0" normalizeH="0" baseline="0" noProof="0">
              <a:ln>
                <a:noFill/>
              </a:ln>
              <a:solidFill>
                <a:prstClr val="black"/>
              </a:solidFill>
              <a:effectLst/>
              <a:uLnTx/>
              <a:uFillTx/>
              <a:latin typeface="Arial" panose="020B0604020202020204"/>
              <a:ea typeface="+mn-ea"/>
              <a:cs typeface="Arial"/>
            </a:endParaRPr>
          </a:p>
        </p:txBody>
      </p:sp>
      <p:sp>
        <p:nvSpPr>
          <p:cNvPr id="2" name="TextBox 1">
            <a:extLst>
              <a:ext uri="{FF2B5EF4-FFF2-40B4-BE49-F238E27FC236}">
                <a16:creationId xmlns:a16="http://schemas.microsoft.com/office/drawing/2014/main" id="{2D93411F-8AC5-851E-81FE-6182161E05CD}"/>
              </a:ext>
            </a:extLst>
          </p:cNvPr>
          <p:cNvSpPr txBox="1"/>
          <p:nvPr/>
        </p:nvSpPr>
        <p:spPr>
          <a:xfrm>
            <a:off x="7505581" y="2842017"/>
            <a:ext cx="2569417" cy="4308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Patient data not accessed if patient has opted out</a:t>
            </a:r>
          </a:p>
        </p:txBody>
      </p:sp>
      <p:cxnSp>
        <p:nvCxnSpPr>
          <p:cNvPr id="3" name="Straight Arrow Connector 2">
            <a:extLst>
              <a:ext uri="{FF2B5EF4-FFF2-40B4-BE49-F238E27FC236}">
                <a16:creationId xmlns:a16="http://schemas.microsoft.com/office/drawing/2014/main" id="{65744C03-20BD-DEDB-0A70-C54BDA810822}"/>
              </a:ext>
            </a:extLst>
          </p:cNvPr>
          <p:cNvCxnSpPr>
            <a:cxnSpLocks/>
          </p:cNvCxnSpPr>
          <p:nvPr/>
        </p:nvCxnSpPr>
        <p:spPr>
          <a:xfrm>
            <a:off x="7863159" y="2770299"/>
            <a:ext cx="1896362" cy="113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4">
            <a:extLst>
              <a:ext uri="{FF2B5EF4-FFF2-40B4-BE49-F238E27FC236}">
                <a16:creationId xmlns:a16="http://schemas.microsoft.com/office/drawing/2014/main" id="{7B6BB6B5-1118-CB68-071C-9261E7ED4923}"/>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Data flow example – general practice view</a:t>
            </a:r>
          </a:p>
        </p:txBody>
      </p:sp>
    </p:spTree>
    <p:extLst>
      <p:ext uri="{BB962C8B-B14F-4D97-AF65-F5344CB8AC3E}">
        <p14:creationId xmlns:p14="http://schemas.microsoft.com/office/powerpoint/2010/main" val="153306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2BAF-ABD0-291E-FC5D-A6A2A8AC703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DAA05EA-AFA4-586D-8D39-BB9B4D02F61E}"/>
              </a:ext>
            </a:extLst>
          </p:cNvPr>
          <p:cNvSpPr txBox="1"/>
          <p:nvPr/>
        </p:nvSpPr>
        <p:spPr>
          <a:xfrm>
            <a:off x="209183" y="818978"/>
            <a:ext cx="115228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Enabling Access Record: Structured</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11" name="Picture 4" descr="The Phoenix Partnership - Wikipedia">
            <a:extLst>
              <a:ext uri="{FF2B5EF4-FFF2-40B4-BE49-F238E27FC236}">
                <a16:creationId xmlns:a16="http://schemas.microsoft.com/office/drawing/2014/main" id="{9B2EB937-0432-0A61-F6D2-FA1B8659AFD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4005" y="938474"/>
            <a:ext cx="1123752" cy="6925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34320F-7D89-FEBC-7F8E-B31C0619D909}"/>
              </a:ext>
            </a:extLst>
          </p:cNvPr>
          <p:cNvSpPr txBox="1"/>
          <p:nvPr/>
        </p:nvSpPr>
        <p:spPr>
          <a:xfrm>
            <a:off x="394674" y="1994244"/>
            <a:ext cx="5308108" cy="8925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No action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for practices who already have GP Connect Access Record: Structured (medications and allergies) enabled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For those who don’t: </a:t>
            </a:r>
            <a:endParaRPr kumimoji="0" lang="en-GB" sz="1400" b="1" i="0" u="none" strike="noStrike" kern="1200" cap="none" spc="0" normalizeH="0" baseline="0" noProof="0">
              <a:ln>
                <a:noFill/>
              </a:ln>
              <a:solidFill>
                <a:srgbClr val="231F20"/>
              </a:solidFill>
              <a:effectLst/>
              <a:uLnTx/>
              <a:uFillTx/>
              <a:latin typeface="Arial" panose="020B0604020202020204"/>
              <a:ea typeface="+mn-ea"/>
              <a:cs typeface="Arial"/>
            </a:endParaRPr>
          </a:p>
        </p:txBody>
      </p:sp>
      <p:pic>
        <p:nvPicPr>
          <p:cNvPr id="5" name="Graphic 4" descr="Checkbox Ticked with solid fill">
            <a:extLst>
              <a:ext uri="{FF2B5EF4-FFF2-40B4-BE49-F238E27FC236}">
                <a16:creationId xmlns:a16="http://schemas.microsoft.com/office/drawing/2014/main" id="{27B5E430-9BCF-D1DA-8408-4715C97B22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354" y="2945510"/>
            <a:ext cx="486160" cy="486160"/>
          </a:xfrm>
          <a:prstGeom prst="rect">
            <a:avLst/>
          </a:prstGeom>
        </p:spPr>
      </p:pic>
      <p:pic>
        <p:nvPicPr>
          <p:cNvPr id="6" name="Graphic 5" descr="Checkbox Ticked with solid fill">
            <a:extLst>
              <a:ext uri="{FF2B5EF4-FFF2-40B4-BE49-F238E27FC236}">
                <a16:creationId xmlns:a16="http://schemas.microsoft.com/office/drawing/2014/main" id="{5C97F904-8DEA-72DF-3DA9-D5C452B5B4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878" y="3419424"/>
            <a:ext cx="486160" cy="486160"/>
          </a:xfrm>
          <a:prstGeom prst="rect">
            <a:avLst/>
          </a:prstGeom>
        </p:spPr>
      </p:pic>
      <p:pic>
        <p:nvPicPr>
          <p:cNvPr id="9" name="Graphic 8" descr="Checkbox Ticked with solid fill">
            <a:extLst>
              <a:ext uri="{FF2B5EF4-FFF2-40B4-BE49-F238E27FC236}">
                <a16:creationId xmlns:a16="http://schemas.microsoft.com/office/drawing/2014/main" id="{9CB4314B-D9FF-EF50-A0F1-F3345847C0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878" y="3898555"/>
            <a:ext cx="486160" cy="486160"/>
          </a:xfrm>
          <a:prstGeom prst="rect">
            <a:avLst/>
          </a:prstGeom>
        </p:spPr>
      </p:pic>
      <p:pic>
        <p:nvPicPr>
          <p:cNvPr id="13" name="Graphic 12" descr="Checkbox Ticked with solid fill">
            <a:extLst>
              <a:ext uri="{FF2B5EF4-FFF2-40B4-BE49-F238E27FC236}">
                <a16:creationId xmlns:a16="http://schemas.microsoft.com/office/drawing/2014/main" id="{DC9EB575-B84E-E8BB-1B89-4C43D084B2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878" y="4446603"/>
            <a:ext cx="486160" cy="486160"/>
          </a:xfrm>
          <a:prstGeom prst="rect">
            <a:avLst/>
          </a:prstGeom>
        </p:spPr>
      </p:pic>
      <p:sp>
        <p:nvSpPr>
          <p:cNvPr id="14" name="TextBox 13">
            <a:extLst>
              <a:ext uri="{FF2B5EF4-FFF2-40B4-BE49-F238E27FC236}">
                <a16:creationId xmlns:a16="http://schemas.microsoft.com/office/drawing/2014/main" id="{F4B6111D-E8CD-1331-64B4-DF5F1549ABB8}"/>
              </a:ext>
            </a:extLst>
          </p:cNvPr>
          <p:cNvSpPr txBox="1"/>
          <p:nvPr/>
        </p:nvSpPr>
        <p:spPr>
          <a:xfrm>
            <a:off x="865164" y="3034702"/>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Go to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Organisation Configuration</a:t>
            </a:r>
          </a:p>
        </p:txBody>
      </p:sp>
      <p:sp>
        <p:nvSpPr>
          <p:cNvPr id="15" name="TextBox 14">
            <a:extLst>
              <a:ext uri="{FF2B5EF4-FFF2-40B4-BE49-F238E27FC236}">
                <a16:creationId xmlns:a16="http://schemas.microsoft.com/office/drawing/2014/main" id="{353C379B-A640-AE48-633A-434FB90B6DE2}"/>
              </a:ext>
            </a:extLst>
          </p:cNvPr>
          <p:cNvSpPr txBox="1"/>
          <p:nvPr/>
        </p:nvSpPr>
        <p:spPr>
          <a:xfrm>
            <a:off x="868038" y="3508616"/>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Edit Organisation</a:t>
            </a:r>
          </a:p>
        </p:txBody>
      </p:sp>
      <p:sp>
        <p:nvSpPr>
          <p:cNvPr id="18" name="TextBox 17">
            <a:extLst>
              <a:ext uri="{FF2B5EF4-FFF2-40B4-BE49-F238E27FC236}">
                <a16:creationId xmlns:a16="http://schemas.microsoft.com/office/drawing/2014/main" id="{01D55E4A-BEF0-499E-E919-F8EB8DD70E6E}"/>
              </a:ext>
            </a:extLst>
          </p:cNvPr>
          <p:cNvSpPr txBox="1"/>
          <p:nvPr/>
        </p:nvSpPr>
        <p:spPr>
          <a:xfrm>
            <a:off x="854095" y="3987747"/>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GP Connect Configuration</a:t>
            </a:r>
          </a:p>
        </p:txBody>
      </p:sp>
      <p:sp>
        <p:nvSpPr>
          <p:cNvPr id="19" name="TextBox 18">
            <a:extLst>
              <a:ext uri="{FF2B5EF4-FFF2-40B4-BE49-F238E27FC236}">
                <a16:creationId xmlns:a16="http://schemas.microsoft.com/office/drawing/2014/main" id="{397C3553-371A-14C1-905B-6A4C3413C0A8}"/>
              </a:ext>
            </a:extLst>
          </p:cNvPr>
          <p:cNvSpPr txBox="1"/>
          <p:nvPr/>
        </p:nvSpPr>
        <p:spPr>
          <a:xfrm>
            <a:off x="859571" y="4428073"/>
            <a:ext cx="46473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Under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GP Connect API Configuration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tick the box next to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Structured Record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to turn on</a:t>
            </a:r>
            <a:endParaRPr kumimoji="0" lang="en-GB" sz="1400" b="1"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5F197C69-EDF8-DC8C-9030-5994346BC856}"/>
              </a:ext>
            </a:extLst>
          </p:cNvPr>
          <p:cNvSpPr txBox="1"/>
          <p:nvPr/>
        </p:nvSpPr>
        <p:spPr>
          <a:xfrm>
            <a:off x="5995684" y="2023714"/>
            <a:ext cx="590039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General practices using TPP will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need to enable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remaining areas of</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To do this: </a:t>
            </a:r>
          </a:p>
        </p:txBody>
      </p:sp>
      <p:pic>
        <p:nvPicPr>
          <p:cNvPr id="21" name="Graphic 20" descr="Checkbox Ticked with solid fill">
            <a:extLst>
              <a:ext uri="{FF2B5EF4-FFF2-40B4-BE49-F238E27FC236}">
                <a16:creationId xmlns:a16="http://schemas.microsoft.com/office/drawing/2014/main" id="{FDA33C77-BDA4-3485-0FEF-18D3654604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6637" y="2945510"/>
            <a:ext cx="486160" cy="486160"/>
          </a:xfrm>
          <a:prstGeom prst="rect">
            <a:avLst/>
          </a:prstGeom>
        </p:spPr>
      </p:pic>
      <p:pic>
        <p:nvPicPr>
          <p:cNvPr id="22" name="Graphic 21" descr="Checkbox Ticked with solid fill">
            <a:extLst>
              <a:ext uri="{FF2B5EF4-FFF2-40B4-BE49-F238E27FC236}">
                <a16:creationId xmlns:a16="http://schemas.microsoft.com/office/drawing/2014/main" id="{F2CC59B2-B368-0936-0A92-BE64088C5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1161" y="3419424"/>
            <a:ext cx="486160" cy="486160"/>
          </a:xfrm>
          <a:prstGeom prst="rect">
            <a:avLst/>
          </a:prstGeom>
        </p:spPr>
      </p:pic>
      <p:pic>
        <p:nvPicPr>
          <p:cNvPr id="23" name="Graphic 22" descr="Checkbox Ticked with solid fill">
            <a:extLst>
              <a:ext uri="{FF2B5EF4-FFF2-40B4-BE49-F238E27FC236}">
                <a16:creationId xmlns:a16="http://schemas.microsoft.com/office/drawing/2014/main" id="{500818FA-3A49-F467-104B-C0D68EA747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1161" y="3898555"/>
            <a:ext cx="486160" cy="486160"/>
          </a:xfrm>
          <a:prstGeom prst="rect">
            <a:avLst/>
          </a:prstGeom>
        </p:spPr>
      </p:pic>
      <p:pic>
        <p:nvPicPr>
          <p:cNvPr id="24" name="Graphic 23" descr="Checkbox Ticked with solid fill">
            <a:extLst>
              <a:ext uri="{FF2B5EF4-FFF2-40B4-BE49-F238E27FC236}">
                <a16:creationId xmlns:a16="http://schemas.microsoft.com/office/drawing/2014/main" id="{61E92FB8-D5A1-6079-584E-178C5372DC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5684" y="4446603"/>
            <a:ext cx="486160" cy="486160"/>
          </a:xfrm>
          <a:prstGeom prst="rect">
            <a:avLst/>
          </a:prstGeom>
        </p:spPr>
      </p:pic>
      <p:sp>
        <p:nvSpPr>
          <p:cNvPr id="25" name="TextBox 24">
            <a:extLst>
              <a:ext uri="{FF2B5EF4-FFF2-40B4-BE49-F238E27FC236}">
                <a16:creationId xmlns:a16="http://schemas.microsoft.com/office/drawing/2014/main" id="{C99833F8-12DA-903E-FBC5-FC5FAB65F137}"/>
              </a:ext>
            </a:extLst>
          </p:cNvPr>
          <p:cNvSpPr txBox="1"/>
          <p:nvPr/>
        </p:nvSpPr>
        <p:spPr>
          <a:xfrm>
            <a:off x="6484447" y="3034702"/>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Go to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Organisation Preferences</a:t>
            </a:r>
          </a:p>
        </p:txBody>
      </p:sp>
      <p:sp>
        <p:nvSpPr>
          <p:cNvPr id="26" name="TextBox 25">
            <a:extLst>
              <a:ext uri="{FF2B5EF4-FFF2-40B4-BE49-F238E27FC236}">
                <a16:creationId xmlns:a16="http://schemas.microsoft.com/office/drawing/2014/main" id="{5E3E1A9F-3CD4-C253-E6E1-D06B9929C8F9}"/>
              </a:ext>
            </a:extLst>
          </p:cNvPr>
          <p:cNvSpPr txBox="1"/>
          <p:nvPr/>
        </p:nvSpPr>
        <p:spPr>
          <a:xfrm>
            <a:off x="6487321" y="3508616"/>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Interoperability</a:t>
            </a:r>
          </a:p>
        </p:txBody>
      </p:sp>
      <p:sp>
        <p:nvSpPr>
          <p:cNvPr id="27" name="TextBox 26">
            <a:extLst>
              <a:ext uri="{FF2B5EF4-FFF2-40B4-BE49-F238E27FC236}">
                <a16:creationId xmlns:a16="http://schemas.microsoft.com/office/drawing/2014/main" id="{7481F17A-D7FD-F70F-0FF3-F4768A803D45}"/>
              </a:ext>
            </a:extLst>
          </p:cNvPr>
          <p:cNvSpPr txBox="1"/>
          <p:nvPr/>
        </p:nvSpPr>
        <p:spPr>
          <a:xfrm>
            <a:off x="6473378" y="3987747"/>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Third Party Patient Record Settings</a:t>
            </a:r>
          </a:p>
        </p:txBody>
      </p:sp>
      <p:sp>
        <p:nvSpPr>
          <p:cNvPr id="28" name="TextBox 27">
            <a:extLst>
              <a:ext uri="{FF2B5EF4-FFF2-40B4-BE49-F238E27FC236}">
                <a16:creationId xmlns:a16="http://schemas.microsoft.com/office/drawing/2014/main" id="{4A967D45-8D05-C31B-C4FE-A5D99740FA47}"/>
              </a:ext>
            </a:extLst>
          </p:cNvPr>
          <p:cNvSpPr txBox="1"/>
          <p:nvPr/>
        </p:nvSpPr>
        <p:spPr>
          <a:xfrm>
            <a:off x="6473376" y="4428073"/>
            <a:ext cx="55334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Enable Access Record Structured: Medications and Allergies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if not already turned on</a:t>
            </a:r>
          </a:p>
        </p:txBody>
      </p:sp>
      <p:pic>
        <p:nvPicPr>
          <p:cNvPr id="8" name="Picture 7" descr="A close up of a logo&#10;&#10;AI-generated content may be incorrect.">
            <a:extLst>
              <a:ext uri="{FF2B5EF4-FFF2-40B4-BE49-F238E27FC236}">
                <a16:creationId xmlns:a16="http://schemas.microsoft.com/office/drawing/2014/main" id="{C29CC307-E3FF-9E67-9644-5662BAEAAB61}"/>
              </a:ext>
            </a:extLst>
          </p:cNvPr>
          <p:cNvPicPr>
            <a:picLocks noChangeAspect="1"/>
          </p:cNvPicPr>
          <p:nvPr/>
        </p:nvPicPr>
        <p:blipFill>
          <a:blip r:embed="rId6">
            <a:clrChange>
              <a:clrFrom>
                <a:srgbClr val="FBF9F4"/>
              </a:clrFrom>
              <a:clrTo>
                <a:srgbClr val="FBF9F4">
                  <a:alpha val="0"/>
                </a:srgbClr>
              </a:clrTo>
            </a:clrChange>
          </a:blip>
          <a:stretch>
            <a:fillRect/>
          </a:stretch>
        </p:blipFill>
        <p:spPr>
          <a:xfrm>
            <a:off x="1696677" y="515116"/>
            <a:ext cx="1858060" cy="1858060"/>
          </a:xfrm>
          <a:prstGeom prst="rect">
            <a:avLst/>
          </a:prstGeom>
        </p:spPr>
      </p:pic>
      <p:sp>
        <p:nvSpPr>
          <p:cNvPr id="12" name="TextBox 11">
            <a:extLst>
              <a:ext uri="{FF2B5EF4-FFF2-40B4-BE49-F238E27FC236}">
                <a16:creationId xmlns:a16="http://schemas.microsoft.com/office/drawing/2014/main" id="{DF89FE17-0A5E-B88E-67BF-23DDB290C6C9}"/>
              </a:ext>
            </a:extLst>
          </p:cNvPr>
          <p:cNvSpPr txBox="1"/>
          <p:nvPr/>
        </p:nvSpPr>
        <p:spPr>
          <a:xfrm>
            <a:off x="2134627" y="1664013"/>
            <a:ext cx="10486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FF612B"/>
                </a:solidFill>
                <a:latin typeface="Arial" panose="020B0604020202020204"/>
              </a:rPr>
              <a:t>EMIS Web</a:t>
            </a:r>
            <a:endParaRPr kumimoji="0" lang="en-GB" sz="1400" b="1" i="0" u="none" strike="noStrike" kern="1200" cap="none" spc="0" normalizeH="0" baseline="0" noProof="0">
              <a:ln>
                <a:noFill/>
              </a:ln>
              <a:solidFill>
                <a:srgbClr val="FF612B"/>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3511374B-0C97-16F9-0CF2-81128CD667B6}"/>
              </a:ext>
            </a:extLst>
          </p:cNvPr>
          <p:cNvSpPr txBox="1"/>
          <p:nvPr/>
        </p:nvSpPr>
        <p:spPr>
          <a:xfrm>
            <a:off x="394674" y="6050339"/>
            <a:ext cx="1079683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Arial" panose="020B0604020202020204"/>
                <a:ea typeface="+mn-ea"/>
                <a:cs typeface="+mn-cs"/>
              </a:rPr>
              <a:t>Patients should contact their GP practice if they want to opt out of their patient GP record being shared via GP Connect.</a:t>
            </a: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2" name="Graphic 1" descr="Checkbox Ticked with solid fill">
            <a:extLst>
              <a:ext uri="{FF2B5EF4-FFF2-40B4-BE49-F238E27FC236}">
                <a16:creationId xmlns:a16="http://schemas.microsoft.com/office/drawing/2014/main" id="{697851C4-AB6B-53E8-0ABA-5116155659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0625" y="5141024"/>
            <a:ext cx="486160" cy="486160"/>
          </a:xfrm>
          <a:prstGeom prst="rect">
            <a:avLst/>
          </a:prstGeom>
        </p:spPr>
      </p:pic>
      <p:sp>
        <p:nvSpPr>
          <p:cNvPr id="10" name="TextBox 9">
            <a:extLst>
              <a:ext uri="{FF2B5EF4-FFF2-40B4-BE49-F238E27FC236}">
                <a16:creationId xmlns:a16="http://schemas.microsoft.com/office/drawing/2014/main" id="{EFEEEF6D-7DF6-82D0-DE40-319048A1BA90}"/>
              </a:ext>
            </a:extLst>
          </p:cNvPr>
          <p:cNvSpPr txBox="1"/>
          <p:nvPr/>
        </p:nvSpPr>
        <p:spPr>
          <a:xfrm>
            <a:off x="8384005" y="1660690"/>
            <a:ext cx="10711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169"/>
                </a:solidFill>
                <a:effectLst/>
                <a:uLnTx/>
                <a:uFillTx/>
                <a:latin typeface="Arial" panose="020B0604020202020204"/>
                <a:ea typeface="+mn-ea"/>
                <a:cs typeface="+mn-cs"/>
              </a:rPr>
              <a:t>SystmOne</a:t>
            </a:r>
          </a:p>
        </p:txBody>
      </p:sp>
      <p:sp>
        <p:nvSpPr>
          <p:cNvPr id="33" name="Title 4">
            <a:extLst>
              <a:ext uri="{FF2B5EF4-FFF2-40B4-BE49-F238E27FC236}">
                <a16:creationId xmlns:a16="http://schemas.microsoft.com/office/drawing/2014/main" id="{21CFFF69-F28C-EA89-C3B1-9983498AF187}"/>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What do general practice teams need to do?</a:t>
            </a:r>
          </a:p>
        </p:txBody>
      </p:sp>
      <p:sp>
        <p:nvSpPr>
          <p:cNvPr id="34" name="TextBox 33">
            <a:extLst>
              <a:ext uri="{FF2B5EF4-FFF2-40B4-BE49-F238E27FC236}">
                <a16:creationId xmlns:a16="http://schemas.microsoft.com/office/drawing/2014/main" id="{BAF45B4C-5669-8934-044D-B6483952CB89}"/>
              </a:ext>
            </a:extLst>
          </p:cNvPr>
          <p:cNvSpPr txBox="1"/>
          <p:nvPr/>
        </p:nvSpPr>
        <p:spPr>
          <a:xfrm>
            <a:off x="6456785" y="5012448"/>
            <a:ext cx="5086286" cy="1231106"/>
          </a:xfrm>
          <a:prstGeom prst="rect">
            <a:avLst/>
          </a:prstGeom>
          <a:noFill/>
        </p:spPr>
        <p:txBody>
          <a:bodyPr wrap="square" rtlCol="0">
            <a:spAutoFit/>
          </a:bodyPr>
          <a:lstStyle/>
          <a:p>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Enable Access Record Structured: Immunisations, Consultations, Problems, Investigations, Outbound Referrals, Diary Entries (Recalls), Uncategorised Data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to turn on</a:t>
            </a:r>
            <a:endParaRPr kumimoji="0" lang="en-GB" sz="1400" b="1" i="0" u="none" strike="noStrike" kern="1200" cap="none" spc="0" normalizeH="0" baseline="0" noProof="0">
              <a:ln>
                <a:noFill/>
              </a:ln>
              <a:solidFill>
                <a:srgbClr val="231F20"/>
              </a:solidFill>
              <a:effectLst/>
              <a:uLnTx/>
              <a:uFillTx/>
              <a:latin typeface="Arial" panose="020B0604020202020204"/>
              <a:ea typeface="+mn-ea"/>
              <a:cs typeface="+mn-cs"/>
            </a:endParaRPr>
          </a:p>
          <a:p>
            <a:endParaRPr lang="en-GB"/>
          </a:p>
        </p:txBody>
      </p:sp>
    </p:spTree>
    <p:extLst>
      <p:ext uri="{BB962C8B-B14F-4D97-AF65-F5344CB8AC3E}">
        <p14:creationId xmlns:p14="http://schemas.microsoft.com/office/powerpoint/2010/main" val="139747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B1C653-B4EB-1537-CBDB-77692CFBA966}"/>
              </a:ext>
            </a:extLst>
          </p:cNvPr>
          <p:cNvSpPr txBox="1"/>
          <p:nvPr/>
        </p:nvSpPr>
        <p:spPr>
          <a:xfrm>
            <a:off x="334963" y="771389"/>
            <a:ext cx="11619614" cy="1107996"/>
          </a:xfrm>
          <a:prstGeom prst="rect">
            <a:avLst/>
          </a:prstGeom>
          <a:noFill/>
        </p:spPr>
        <p:txBody>
          <a:bodyPr wrap="square" lIns="91440" tIns="45720" rIns="91440" bIns="45720" anchor="t">
            <a:spAutoFit/>
          </a:bodyPr>
          <a:lstStyle/>
          <a:p>
            <a:pPr marL="0" marR="0" lvl="1"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a:ea typeface="Calibri"/>
                <a:cs typeface="Arial"/>
              </a:rPr>
              <a:t>NHS England has significantly improved the digital infrastructure between general practice and community pharmacy to support the implementation of Pharmacy First, and the expansion of the</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Blood Pressure Check Service and Pharmacy Contraception Service.</a:t>
            </a:r>
            <a:endParaRPr kumimoji="0" lang="en-GB" sz="1600" b="0" i="0" u="none" strike="noStrike" kern="1200" cap="none" spc="0" normalizeH="0" baseline="0" noProof="0">
              <a:ln>
                <a:noFill/>
              </a:ln>
              <a:solidFill>
                <a:srgbClr val="231F20"/>
              </a:solidFill>
              <a:effectLst/>
              <a:uLnTx/>
              <a:uFillTx/>
              <a:latin typeface="Arial"/>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a:ea typeface="+mn-ea"/>
              <a:cs typeface="Arial"/>
            </a:endParaRPr>
          </a:p>
        </p:txBody>
      </p:sp>
      <p:sp>
        <p:nvSpPr>
          <p:cNvPr id="6" name="Rectangle: Rounded Corners 5">
            <a:extLst>
              <a:ext uri="{FF2B5EF4-FFF2-40B4-BE49-F238E27FC236}">
                <a16:creationId xmlns:a16="http://schemas.microsoft.com/office/drawing/2014/main" id="{C9B2FA71-A82B-B9BB-6D95-609492BF881E}"/>
              </a:ext>
            </a:extLst>
          </p:cNvPr>
          <p:cNvSpPr/>
          <p:nvPr/>
        </p:nvSpPr>
        <p:spPr>
          <a:xfrm>
            <a:off x="1051297" y="3937908"/>
            <a:ext cx="3100471" cy="1803061"/>
          </a:xfrm>
          <a:prstGeom prst="round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kumimoji="0" lang="en-GB" sz="1600" i="0" u="none" strike="noStrike" kern="1200" cap="none" spc="0" normalizeH="0" baseline="0" noProof="0">
                <a:ln>
                  <a:noFill/>
                </a:ln>
                <a:solidFill>
                  <a:schemeClr val="bg1"/>
                </a:solidFill>
                <a:effectLst/>
                <a:uLnTx/>
                <a:uFillTx/>
                <a:latin typeface="Arial" panose="020B0604020202020204"/>
                <a:ea typeface="+mn-ea"/>
                <a:cs typeface="+mn-cs"/>
              </a:rPr>
              <a:t>Signposting to support </a:t>
            </a:r>
            <a:r>
              <a:rPr lang="en-GB" sz="1600">
                <a:solidFill>
                  <a:schemeClr val="bg1"/>
                </a:solidFill>
                <a:latin typeface="Arial" panose="020B0604020202020204"/>
              </a:rPr>
              <a:t>patients to choose community pharmacy</a:t>
            </a:r>
            <a:endParaRPr lang="en-GB" sz="1600" i="0" u="none" strike="noStrike" kern="1200" cap="none" spc="0" normalizeH="0" baseline="0" noProof="0">
              <a:ln>
                <a:noFill/>
              </a:ln>
              <a:solidFill>
                <a:schemeClr val="bg1"/>
              </a:solidFill>
              <a:effectLst/>
              <a:uLnTx/>
              <a:uFillTx/>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i="0" u="none" strike="noStrike" kern="1200" cap="none" spc="0" normalizeH="0" baseline="0" noProof="0">
              <a:ln>
                <a:noFill/>
              </a:ln>
              <a:solidFill>
                <a:schemeClr val="bg1"/>
              </a:solidFill>
              <a:effectLst/>
              <a:uLnTx/>
              <a:uFillTx/>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a:ea typeface="+mn-ea"/>
                <a:cs typeface="+mn-cs"/>
              </a:rPr>
              <a:t>(DoS, Profile Manager, nhs.uk and 111 online and 111 telephony pathways)</a:t>
            </a:r>
            <a:endParaRPr lang="en-GB" sz="1600" b="0" i="0" u="none" strike="noStrike" kern="1200" cap="none" spc="0" normalizeH="0" baseline="0" noProof="0">
              <a:ln>
                <a:noFill/>
              </a:ln>
              <a:solidFill>
                <a:schemeClr val="bg1"/>
              </a:solidFill>
              <a:effectLst/>
              <a:uLnTx/>
              <a:uFillTx/>
              <a:latin typeface="Arial" panose="020B0604020202020204"/>
              <a:cs typeface="Arial"/>
            </a:endParaRPr>
          </a:p>
        </p:txBody>
      </p:sp>
      <p:sp>
        <p:nvSpPr>
          <p:cNvPr id="7" name="Rectangle: Rounded Corners 6">
            <a:extLst>
              <a:ext uri="{FF2B5EF4-FFF2-40B4-BE49-F238E27FC236}">
                <a16:creationId xmlns:a16="http://schemas.microsoft.com/office/drawing/2014/main" id="{52EACB04-EB32-E078-FC4B-F143C94DB6E3}"/>
              </a:ext>
            </a:extLst>
          </p:cNvPr>
          <p:cNvSpPr/>
          <p:nvPr/>
        </p:nvSpPr>
        <p:spPr>
          <a:xfrm>
            <a:off x="1051297" y="1978151"/>
            <a:ext cx="3100472" cy="1803061"/>
          </a:xfrm>
          <a:prstGeom prst="roundRect">
            <a:avLst/>
          </a:prstGeom>
          <a:solidFill>
            <a:srgbClr val="005EB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ts val="756"/>
              </a:spcAft>
              <a:defRPr/>
            </a:pP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Enable easy, streamlined digital referrals from </a:t>
            </a:r>
            <a:r>
              <a:rPr lang="en-GB" sz="1600">
                <a:solidFill>
                  <a:srgbClr val="FFFFFF"/>
                </a:solidFill>
                <a:latin typeface="Arial" panose="020B0604020202020204"/>
              </a:rPr>
              <a:t>general practice to</a:t>
            </a: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 </a:t>
            </a:r>
            <a:r>
              <a:rPr lang="en-GB" sz="1600">
                <a:solidFill>
                  <a:srgbClr val="FFFFFF"/>
                </a:solidFill>
                <a:latin typeface="Arial" panose="020B0604020202020204"/>
              </a:rPr>
              <a:t>community pharmacy</a:t>
            </a:r>
            <a:endParaRPr kumimoji="0" lang="en-GB" sz="160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ct val="0"/>
              </a:spcBef>
              <a:spcAft>
                <a:spcPts val="756"/>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a:t>
            </a:r>
            <a:r>
              <a:rPr lang="en-GB" sz="1600">
                <a:solidFill>
                  <a:srgbClr val="FFFFFF"/>
                </a:solidFill>
                <a:latin typeface="Arial" panose="020B0604020202020204"/>
              </a:rPr>
              <a:t>Referral</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 Standard)</a:t>
            </a:r>
            <a:endParaRPr lang="en-GB" sz="16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8" name="Rectangle: Rounded Corners 7">
            <a:extLst>
              <a:ext uri="{FF2B5EF4-FFF2-40B4-BE49-F238E27FC236}">
                <a16:creationId xmlns:a16="http://schemas.microsoft.com/office/drawing/2014/main" id="{B426F722-7108-0F4E-D480-48750E23408F}"/>
              </a:ext>
            </a:extLst>
          </p:cNvPr>
          <p:cNvSpPr/>
          <p:nvPr/>
        </p:nvSpPr>
        <p:spPr>
          <a:xfrm>
            <a:off x="7898527" y="3937907"/>
            <a:ext cx="3100472" cy="1803061"/>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GB" sz="1600">
                <a:solidFill>
                  <a:schemeClr val="bg1"/>
                </a:solidFill>
                <a:latin typeface="Arial" panose="020B0604020202020204"/>
              </a:rPr>
              <a:t>A</a:t>
            </a:r>
            <a:r>
              <a:rPr kumimoji="0" lang="en-GB" sz="1600" b="0" i="0" u="none" strike="noStrike" kern="1200" cap="none" spc="0" normalizeH="0" baseline="0" noProof="0" err="1">
                <a:ln>
                  <a:noFill/>
                </a:ln>
                <a:solidFill>
                  <a:schemeClr val="bg1"/>
                </a:solidFill>
                <a:effectLst/>
                <a:uLnTx/>
                <a:uFillTx/>
                <a:latin typeface="Arial" panose="020B0604020202020204"/>
                <a:ea typeface="+mn-ea"/>
                <a:cs typeface="+mn-cs"/>
              </a:rPr>
              <a:t>ssured</a:t>
            </a:r>
            <a:r>
              <a:rPr kumimoji="0" lang="en-GB" sz="1600" b="0" i="0" u="none" strike="noStrike" kern="1200" cap="none" spc="0" normalizeH="0" baseline="0" noProof="0">
                <a:ln>
                  <a:noFill/>
                </a:ln>
                <a:solidFill>
                  <a:schemeClr val="bg1"/>
                </a:solidFill>
                <a:effectLst/>
                <a:uLnTx/>
                <a:uFillTx/>
                <a:latin typeface="Arial" panose="020B0604020202020204"/>
                <a:ea typeface="+mn-ea"/>
                <a:cs typeface="+mn-cs"/>
              </a:rPr>
              <a:t> clinical systems used in community pharmacy to meet national standards</a:t>
            </a:r>
          </a:p>
          <a:p>
            <a:pPr marL="0" marR="0" lvl="0" indent="0" algn="ctr" defTabSz="800100" rtl="0" eaLnBrk="1" fontAlgn="auto" latinLnBrk="0" hangingPunct="1">
              <a:lnSpc>
                <a:spcPct val="90000"/>
              </a:lnSpc>
              <a:spcBef>
                <a:spcPct val="0"/>
              </a:spcBef>
              <a:spcAft>
                <a:spcPct val="35000"/>
              </a:spcAft>
              <a:buClrTx/>
              <a:buSzTx/>
              <a:buFontTx/>
              <a:buNone/>
              <a:tabLst/>
              <a:defRPr/>
            </a:pPr>
            <a:endParaRPr lang="en-GB" sz="1600">
              <a:solidFill>
                <a:schemeClr val="bg1"/>
              </a:solidFill>
              <a:latin typeface="Arial" panose="020B0604020202020204"/>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a:ea typeface="+mn-ea"/>
                <a:cs typeface="+mn-cs"/>
              </a:rPr>
              <a:t>(Digital Service for Integrated Care for Community Pharmacy)</a:t>
            </a:r>
            <a:endParaRPr lang="en-GB" sz="1600" b="0" i="0" u="none" strike="noStrike" kern="1200" cap="none" spc="0" normalizeH="0" baseline="0" noProof="0">
              <a:ln>
                <a:noFill/>
              </a:ln>
              <a:solidFill>
                <a:schemeClr val="bg1"/>
              </a:solidFill>
              <a:effectLst/>
              <a:uLnTx/>
              <a:uFillTx/>
              <a:latin typeface="Arial" panose="020B0604020202020204"/>
              <a:cs typeface="Arial"/>
            </a:endParaRPr>
          </a:p>
        </p:txBody>
      </p:sp>
      <p:sp>
        <p:nvSpPr>
          <p:cNvPr id="9" name="Rectangle: Rounded Corners 8">
            <a:extLst>
              <a:ext uri="{FF2B5EF4-FFF2-40B4-BE49-F238E27FC236}">
                <a16:creationId xmlns:a16="http://schemas.microsoft.com/office/drawing/2014/main" id="{5D45D99B-4B39-D4F2-0255-F6B1E281FD68}"/>
              </a:ext>
            </a:extLst>
          </p:cNvPr>
          <p:cNvSpPr/>
          <p:nvPr/>
        </p:nvSpPr>
        <p:spPr>
          <a:xfrm>
            <a:off x="7898527" y="1978150"/>
            <a:ext cx="3100472" cy="1803061"/>
          </a:xfrm>
          <a:prstGeom prst="roundRect">
            <a:avLst/>
          </a:prstGeom>
          <a:solidFill>
            <a:srgbClr val="005EB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GB" sz="1600">
                <a:solidFill>
                  <a:schemeClr val="bg1"/>
                </a:solidFill>
                <a:latin typeface="Arial" panose="020B0604020202020204"/>
                <a:cs typeface="Calibri"/>
              </a:rPr>
              <a:t>Streamline claim processes and monitoring of services</a:t>
            </a:r>
          </a:p>
          <a:p>
            <a:pPr marL="0" marR="0" lvl="0" indent="0" algn="ctr" defTabSz="800100" rtl="0" eaLnBrk="1" fontAlgn="auto" latinLnBrk="0" hangingPunct="1">
              <a:lnSpc>
                <a:spcPct val="90000"/>
              </a:lnSpc>
              <a:spcBef>
                <a:spcPct val="0"/>
              </a:spcBef>
              <a:spcAft>
                <a:spcPct val="35000"/>
              </a:spcAft>
              <a:buClrTx/>
              <a:buSzTx/>
              <a:buFontTx/>
              <a:buNone/>
              <a:tabLst/>
              <a:defRPr/>
            </a:pPr>
            <a:endParaRPr lang="en-GB" sz="1600" b="0" i="0" u="none" strike="noStrike" kern="1200" cap="none" spc="0" normalizeH="0" baseline="0" noProof="0">
              <a:ln>
                <a:noFill/>
              </a:ln>
              <a:solidFill>
                <a:schemeClr val="bg1"/>
              </a:solidFill>
              <a:effectLst/>
              <a:uLnTx/>
              <a:uFillTx/>
              <a:latin typeface="Arial" panose="020B0604020202020204"/>
              <a:cs typeface="Calibri"/>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a:ea typeface="+mn-ea"/>
                <a:cs typeface="Calibri"/>
              </a:rPr>
              <a:t>(NHS BSA Payment &amp; Data APIs)</a:t>
            </a:r>
            <a:endParaRPr kumimoji="0" lang="en-GB" sz="1600" b="0" i="0" u="none" strike="noStrike" kern="1200" cap="none" spc="0" normalizeH="0" baseline="0" noProof="0">
              <a:ln>
                <a:noFill/>
              </a:ln>
              <a:solidFill>
                <a:schemeClr val="bg1"/>
              </a:solidFill>
              <a:effectLst/>
              <a:uLnTx/>
              <a:uFillTx/>
              <a:latin typeface="Arial" panose="020B0604020202020204"/>
              <a:ea typeface="+mn-ea"/>
              <a:cs typeface="Arial"/>
            </a:endParaRPr>
          </a:p>
        </p:txBody>
      </p:sp>
      <p:sp>
        <p:nvSpPr>
          <p:cNvPr id="10" name="Rectangle: Rounded Corners 9">
            <a:extLst>
              <a:ext uri="{FF2B5EF4-FFF2-40B4-BE49-F238E27FC236}">
                <a16:creationId xmlns:a16="http://schemas.microsoft.com/office/drawing/2014/main" id="{BA0A68B5-5710-3F4B-9E4D-13EF1008D295}"/>
              </a:ext>
            </a:extLst>
          </p:cNvPr>
          <p:cNvSpPr/>
          <p:nvPr/>
        </p:nvSpPr>
        <p:spPr>
          <a:xfrm>
            <a:off x="4474912" y="1978152"/>
            <a:ext cx="3100472" cy="1803061"/>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600">
                <a:solidFill>
                  <a:srgbClr val="FFFFFF"/>
                </a:solidFill>
                <a:latin typeface="Arial" panose="020B0604020202020204"/>
                <a:cs typeface="Calibri"/>
              </a:rPr>
              <a:t>Provide community pharmacy real-time, read-only access</a:t>
            </a:r>
            <a:r>
              <a:rPr kumimoji="0" lang="en-GB" sz="1600" i="0" u="none" strike="noStrike" kern="1200" cap="none" spc="0" normalizeH="0" baseline="0" noProof="0">
                <a:ln>
                  <a:noFill/>
                </a:ln>
                <a:solidFill>
                  <a:srgbClr val="FFFFFF"/>
                </a:solidFill>
                <a:effectLst/>
                <a:uLnTx/>
                <a:uFillTx/>
                <a:latin typeface="Arial" panose="020B0604020202020204"/>
                <a:ea typeface="+mn-ea"/>
                <a:cs typeface="Calibri"/>
              </a:rPr>
              <a:t> </a:t>
            </a:r>
            <a:r>
              <a:rPr lang="en-GB" sz="1600">
                <a:solidFill>
                  <a:srgbClr val="FFFFFF"/>
                </a:solidFill>
                <a:latin typeface="Arial" panose="020B0604020202020204"/>
                <a:cs typeface="Calibri"/>
              </a:rPr>
              <a:t>to</a:t>
            </a:r>
            <a:br>
              <a:rPr lang="en-GB" sz="1600" i="0" u="none" strike="noStrike" kern="1200" cap="none" spc="0" normalizeH="0" baseline="0" noProof="0">
                <a:ln>
                  <a:noFill/>
                </a:ln>
                <a:effectLst/>
                <a:uLnTx/>
                <a:uFillTx/>
                <a:latin typeface="Arial" panose="020B0604020202020204"/>
                <a:cs typeface="Calibri"/>
              </a:rPr>
            </a:br>
            <a:r>
              <a:rPr lang="en-GB" sz="1600">
                <a:solidFill>
                  <a:srgbClr val="FFFFFF"/>
                </a:solidFill>
                <a:latin typeface="Arial" panose="020B0604020202020204"/>
                <a:cs typeface="Calibri"/>
              </a:rPr>
              <a:t>patient</a:t>
            </a:r>
            <a:r>
              <a:rPr kumimoji="0" lang="en-GB" sz="1600" i="0" u="none" strike="noStrike" kern="1200" cap="none" spc="0" normalizeH="0" baseline="0" noProof="0">
                <a:ln>
                  <a:noFill/>
                </a:ln>
                <a:solidFill>
                  <a:srgbClr val="FFFFFF"/>
                </a:solidFill>
                <a:effectLst/>
                <a:uLnTx/>
                <a:uFillTx/>
                <a:latin typeface="Arial" panose="020B0604020202020204"/>
                <a:ea typeface="+mn-ea"/>
                <a:cs typeface="Calibri"/>
              </a:rPr>
              <a:t> GP </a:t>
            </a:r>
            <a:r>
              <a:rPr lang="en-GB" sz="1600">
                <a:solidFill>
                  <a:srgbClr val="FFFFFF"/>
                </a:solidFill>
                <a:latin typeface="Arial" panose="020B0604020202020204"/>
                <a:cs typeface="Calibri"/>
              </a:rPr>
              <a:t>records</a:t>
            </a:r>
            <a:endParaRPr kumimoji="0" lang="en-GB" sz="1600" i="0" u="none" strike="noStrike" kern="1200" cap="none" spc="0" normalizeH="0" baseline="0" noProof="0">
              <a:ln>
                <a:noFill/>
              </a:ln>
              <a:solidFill>
                <a:srgbClr val="FFFFFF"/>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(GP Connect Access Record: Structured)</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5009A35F-FAC4-6DCE-907D-418E19B39636}"/>
              </a:ext>
            </a:extLst>
          </p:cNvPr>
          <p:cNvSpPr/>
          <p:nvPr/>
        </p:nvSpPr>
        <p:spPr>
          <a:xfrm>
            <a:off x="4474911" y="3926590"/>
            <a:ext cx="3100472" cy="1803061"/>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S</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end structured information to</a:t>
            </a:r>
            <a:r>
              <a:rPr kumimoji="0" lang="en-GB" sz="1600" i="0" u="none" strike="noStrike" kern="1200" cap="none" spc="0" normalizeH="0" baseline="0" noProof="0">
                <a:ln>
                  <a:noFill/>
                </a:ln>
                <a:solidFill>
                  <a:srgbClr val="FFFFFF"/>
                </a:solidFill>
                <a:effectLst/>
                <a:uLnTx/>
                <a:uFillTx/>
                <a:latin typeface="Arial" panose="020B0604020202020204"/>
                <a:ea typeface="+mn-ea"/>
                <a:cs typeface="Calibri"/>
              </a:rPr>
              <a:t> update patient GP records </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after community pharmacy consultation</a:t>
            </a:r>
            <a:r>
              <a:rPr lang="en-GB" sz="1600">
                <a:solidFill>
                  <a:srgbClr val="FFFFFF"/>
                </a:solidFill>
                <a:latin typeface="Arial" panose="020B0604020202020204"/>
                <a:cs typeface="Calibri"/>
              </a:rPr>
              <a:t>s</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(GP Connect</a:t>
            </a:r>
            <a:r>
              <a:rPr lang="en-GB" sz="1600">
                <a:solidFill>
                  <a:srgbClr val="FFFFFF"/>
                </a:solidFill>
                <a:latin typeface="Arial" panose="020B0604020202020204"/>
                <a:cs typeface="Calibri"/>
              </a:rPr>
              <a:t> </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Update Record</a:t>
            </a:r>
            <a:r>
              <a:rPr lang="en-GB" sz="1600">
                <a:solidFill>
                  <a:srgbClr val="FFFFFF"/>
                </a:solidFill>
                <a:latin typeface="Arial" panose="020B0604020202020204"/>
                <a:cs typeface="Calibri"/>
              </a:rPr>
              <a:t>: Structured</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itle 4">
            <a:extLst>
              <a:ext uri="{FF2B5EF4-FFF2-40B4-BE49-F238E27FC236}">
                <a16:creationId xmlns:a16="http://schemas.microsoft.com/office/drawing/2014/main" id="{67149636-2C3B-22EE-656E-2B4EF7AA9924}"/>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Digital transformation</a:t>
            </a:r>
          </a:p>
        </p:txBody>
      </p:sp>
    </p:spTree>
    <p:extLst>
      <p:ext uri="{BB962C8B-B14F-4D97-AF65-F5344CB8AC3E}">
        <p14:creationId xmlns:p14="http://schemas.microsoft.com/office/powerpoint/2010/main" val="14059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C4A09-8A2C-E14C-BD22-96391F10497E}"/>
            </a:ext>
          </a:extLst>
        </p:cNvPr>
        <p:cNvGrpSpPr/>
        <p:nvPr/>
      </p:nvGrpSpPr>
      <p:grpSpPr>
        <a:xfrm>
          <a:off x="0" y="0"/>
          <a:ext cx="0" cy="0"/>
          <a:chOff x="0" y="0"/>
          <a:chExt cx="0" cy="0"/>
        </a:xfrm>
      </p:grpSpPr>
      <p:pic>
        <p:nvPicPr>
          <p:cNvPr id="11" name="Picture 4" descr="The Phoenix Partnership - Wikipedia">
            <a:extLst>
              <a:ext uri="{FF2B5EF4-FFF2-40B4-BE49-F238E27FC236}">
                <a16:creationId xmlns:a16="http://schemas.microsoft.com/office/drawing/2014/main" id="{67990C31-335E-E853-E90E-9B63959091A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5680" y="1112866"/>
            <a:ext cx="1259613" cy="77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AI-generated content may be incorrect.">
            <a:extLst>
              <a:ext uri="{FF2B5EF4-FFF2-40B4-BE49-F238E27FC236}">
                <a16:creationId xmlns:a16="http://schemas.microsoft.com/office/drawing/2014/main" id="{96FC2A7F-0ED7-33D3-91B2-872759AFEE35}"/>
              </a:ext>
            </a:extLst>
          </p:cNvPr>
          <p:cNvPicPr>
            <a:picLocks noChangeAspect="1"/>
          </p:cNvPicPr>
          <p:nvPr/>
        </p:nvPicPr>
        <p:blipFill>
          <a:blip r:embed="rId4">
            <a:clrChange>
              <a:clrFrom>
                <a:srgbClr val="FBF9F4"/>
              </a:clrFrom>
              <a:clrTo>
                <a:srgbClr val="FBF9F4">
                  <a:alpha val="0"/>
                </a:srgbClr>
              </a:clrTo>
            </a:clrChange>
          </a:blip>
          <a:stretch>
            <a:fillRect/>
          </a:stretch>
        </p:blipFill>
        <p:spPr>
          <a:xfrm>
            <a:off x="1793894" y="640084"/>
            <a:ext cx="1994021" cy="1994021"/>
          </a:xfrm>
          <a:prstGeom prst="rect">
            <a:avLst/>
          </a:prstGeom>
        </p:spPr>
      </p:pic>
      <p:sp>
        <p:nvSpPr>
          <p:cNvPr id="12" name="TextBox 11">
            <a:extLst>
              <a:ext uri="{FF2B5EF4-FFF2-40B4-BE49-F238E27FC236}">
                <a16:creationId xmlns:a16="http://schemas.microsoft.com/office/drawing/2014/main" id="{FABB6261-C9B3-3BC0-C986-C60B41387BF6}"/>
              </a:ext>
            </a:extLst>
          </p:cNvPr>
          <p:cNvSpPr txBox="1"/>
          <p:nvPr/>
        </p:nvSpPr>
        <p:spPr>
          <a:xfrm>
            <a:off x="2264960" y="1889101"/>
            <a:ext cx="10518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612B"/>
                </a:solidFill>
                <a:effectLst/>
                <a:uLnTx/>
                <a:uFillTx/>
                <a:latin typeface="Arial" panose="020B0604020202020204"/>
                <a:ea typeface="+mn-ea"/>
                <a:cs typeface="+mn-cs"/>
              </a:rPr>
              <a:t>EMIS Web</a:t>
            </a:r>
          </a:p>
        </p:txBody>
      </p:sp>
      <p:pic>
        <p:nvPicPr>
          <p:cNvPr id="10" name="Picture 9">
            <a:extLst>
              <a:ext uri="{FF2B5EF4-FFF2-40B4-BE49-F238E27FC236}">
                <a16:creationId xmlns:a16="http://schemas.microsoft.com/office/drawing/2014/main" id="{117F9833-4FB7-0CD7-12FF-8282BA42FEF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4723" y="2430667"/>
            <a:ext cx="5403455" cy="3101421"/>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9D8DFA71-0476-8355-CC87-DC9BB8E20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1771" y="2380096"/>
            <a:ext cx="4927433" cy="3315315"/>
          </a:xfrm>
          <a:prstGeom prst="rect">
            <a:avLst/>
          </a:prstGeom>
        </p:spPr>
      </p:pic>
      <p:sp>
        <p:nvSpPr>
          <p:cNvPr id="2" name="TextBox 1">
            <a:extLst>
              <a:ext uri="{FF2B5EF4-FFF2-40B4-BE49-F238E27FC236}">
                <a16:creationId xmlns:a16="http://schemas.microsoft.com/office/drawing/2014/main" id="{84D488F5-664D-45EE-90A8-FB9CE1000661}"/>
              </a:ext>
            </a:extLst>
          </p:cNvPr>
          <p:cNvSpPr txBox="1"/>
          <p:nvPr/>
        </p:nvSpPr>
        <p:spPr>
          <a:xfrm>
            <a:off x="8537175" y="1927217"/>
            <a:ext cx="10711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169"/>
                </a:solidFill>
                <a:effectLst/>
                <a:uLnTx/>
                <a:uFillTx/>
                <a:latin typeface="Arial" panose="020B0604020202020204"/>
                <a:ea typeface="+mn-ea"/>
                <a:cs typeface="+mn-cs"/>
              </a:rPr>
              <a:t>SystmOne</a:t>
            </a:r>
          </a:p>
        </p:txBody>
      </p:sp>
      <p:sp>
        <p:nvSpPr>
          <p:cNvPr id="5" name="TextBox 4">
            <a:extLst>
              <a:ext uri="{FF2B5EF4-FFF2-40B4-BE49-F238E27FC236}">
                <a16:creationId xmlns:a16="http://schemas.microsoft.com/office/drawing/2014/main" id="{27B499FB-0AF5-658D-0C4F-21EF92435C48}"/>
              </a:ext>
            </a:extLst>
          </p:cNvPr>
          <p:cNvSpPr txBox="1"/>
          <p:nvPr/>
        </p:nvSpPr>
        <p:spPr>
          <a:xfrm>
            <a:off x="6651771" y="5686624"/>
            <a:ext cx="3068491" cy="307777"/>
          </a:xfrm>
          <a:prstGeom prst="rect">
            <a:avLst/>
          </a:prstGeom>
          <a:noFill/>
        </p:spPr>
        <p:txBody>
          <a:bodyPr wrap="square" rtlCol="0">
            <a:spAutoFit/>
          </a:bodyPr>
          <a:lstStyle/>
          <a:p>
            <a:pPr>
              <a:spcAft>
                <a:spcPts val="0"/>
              </a:spcAft>
            </a:pPr>
            <a:r>
              <a:rPr lang="en-GB" sz="1400">
                <a:latin typeface="Arial" panose="020B0604020202020204" pitchFamily="34" charset="0"/>
                <a:cs typeface="Arial" panose="020B0604020202020204" pitchFamily="34" charset="0"/>
                <a:hlinkClick r:id="rId7"/>
              </a:rPr>
              <a:t>TPP SystmOne</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D049B24-47F3-7A0D-C01C-7AC7ABED4D2B}"/>
              </a:ext>
            </a:extLst>
          </p:cNvPr>
          <p:cNvSpPr txBox="1"/>
          <p:nvPr/>
        </p:nvSpPr>
        <p:spPr>
          <a:xfrm>
            <a:off x="287239" y="5686624"/>
            <a:ext cx="3884333" cy="307777"/>
          </a:xfrm>
          <a:prstGeom prst="rect">
            <a:avLst/>
          </a:prstGeom>
          <a:noFill/>
        </p:spPr>
        <p:txBody>
          <a:bodyPr wrap="none" rtlCol="0">
            <a:spAutoFit/>
          </a:bodyPr>
          <a:lstStyle/>
          <a:p>
            <a:pPr>
              <a:spcAft>
                <a:spcPts val="0"/>
              </a:spcAft>
            </a:pPr>
            <a:r>
              <a:rPr lang="en-GB" sz="1400">
                <a:solidFill>
                  <a:schemeClr val="tx1"/>
                </a:solidFill>
                <a:hlinkClick r:id="rId8"/>
              </a:rPr>
              <a:t>EMIS Web (Optum – formerly known as EMIS)</a:t>
            </a:r>
            <a:endParaRPr lang="en-GB" sz="1600">
              <a:solidFill>
                <a:schemeClr val="tx1"/>
              </a:solidFill>
              <a:latin typeface="Arial" panose="020B0604020202020204" pitchFamily="34" charset="0"/>
              <a:cs typeface="Arial" panose="020B0604020202020204" pitchFamily="34" charset="0"/>
            </a:endParaRPr>
          </a:p>
        </p:txBody>
      </p:sp>
      <p:sp>
        <p:nvSpPr>
          <p:cNvPr id="17" name="Title 4">
            <a:extLst>
              <a:ext uri="{FF2B5EF4-FFF2-40B4-BE49-F238E27FC236}">
                <a16:creationId xmlns:a16="http://schemas.microsoft.com/office/drawing/2014/main" id="{E38EE02E-5CA3-30F7-5D1A-ACC30A585FCA}"/>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General practice configuration screens</a:t>
            </a:r>
          </a:p>
        </p:txBody>
      </p:sp>
      <p:sp>
        <p:nvSpPr>
          <p:cNvPr id="18" name="TextBox 17">
            <a:extLst>
              <a:ext uri="{FF2B5EF4-FFF2-40B4-BE49-F238E27FC236}">
                <a16:creationId xmlns:a16="http://schemas.microsoft.com/office/drawing/2014/main" id="{1FFA3EF6-4C1F-D1E4-9E69-373F63E09D14}"/>
              </a:ext>
            </a:extLst>
          </p:cNvPr>
          <p:cNvSpPr txBox="1"/>
          <p:nvPr/>
        </p:nvSpPr>
        <p:spPr>
          <a:xfrm>
            <a:off x="287239" y="750718"/>
            <a:ext cx="115228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Enabling Access Record: Structured</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648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F9355-E427-0796-DFD6-C6FBCD71749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7FBF2F2-0678-F41C-572F-347288D221ED}"/>
              </a:ext>
            </a:extLst>
          </p:cNvPr>
          <p:cNvSpPr>
            <a:spLocks noGrp="1"/>
          </p:cNvSpPr>
          <p:nvPr>
            <p:ph type="body" sz="quarter" idx="14"/>
          </p:nvPr>
        </p:nvSpPr>
        <p:spPr>
          <a:xfrm>
            <a:off x="612000" y="1917290"/>
            <a:ext cx="9112103" cy="1566322"/>
          </a:xfrm>
        </p:spPr>
        <p:txBody>
          <a:bodyPr/>
          <a:lstStyle/>
          <a:p>
            <a:r>
              <a:rPr lang="en-GB"/>
              <a:t>Information for community pharmacy</a:t>
            </a:r>
          </a:p>
        </p:txBody>
      </p:sp>
      <p:sp>
        <p:nvSpPr>
          <p:cNvPr id="7" name="Text Placeholder 6">
            <a:extLst>
              <a:ext uri="{FF2B5EF4-FFF2-40B4-BE49-F238E27FC236}">
                <a16:creationId xmlns:a16="http://schemas.microsoft.com/office/drawing/2014/main" id="{5F0E646E-31DC-AFE0-FB30-17EBA0843273}"/>
              </a:ext>
            </a:extLst>
          </p:cNvPr>
          <p:cNvSpPr>
            <a:spLocks noGrp="1"/>
          </p:cNvSpPr>
          <p:nvPr>
            <p:ph type="body" sz="quarter" idx="13"/>
          </p:nvPr>
        </p:nvSpPr>
        <p:spPr>
          <a:xfrm>
            <a:off x="611999" y="3903218"/>
            <a:ext cx="9407071" cy="896938"/>
          </a:xfrm>
        </p:spPr>
        <p:txBody>
          <a:bodyPr/>
          <a:lstStyle/>
          <a:p>
            <a:r>
              <a:rPr lang="en-GB"/>
              <a:t>GP Connect Access Record: Structured</a:t>
            </a:r>
          </a:p>
        </p:txBody>
      </p:sp>
    </p:spTree>
    <p:extLst>
      <p:ext uri="{BB962C8B-B14F-4D97-AF65-F5344CB8AC3E}">
        <p14:creationId xmlns:p14="http://schemas.microsoft.com/office/powerpoint/2010/main" val="360876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DF43A-E320-890E-4FB9-B084E2B41CC4}"/>
            </a:ext>
          </a:extLst>
        </p:cNvPr>
        <p:cNvGrpSpPr/>
        <p:nvPr/>
      </p:nvGrpSpPr>
      <p:grpSpPr>
        <a:xfrm>
          <a:off x="0" y="0"/>
          <a:ext cx="0" cy="0"/>
          <a:chOff x="0" y="0"/>
          <a:chExt cx="0" cy="0"/>
        </a:xfrm>
      </p:grpSpPr>
      <p:sp>
        <p:nvSpPr>
          <p:cNvPr id="36" name="TextBox 35">
            <a:extLst>
              <a:ext uri="{FF2B5EF4-FFF2-40B4-BE49-F238E27FC236}">
                <a16:creationId xmlns:a16="http://schemas.microsoft.com/office/drawing/2014/main" id="{7171D7C6-859A-A9E6-E3F1-C73C13CB8048}"/>
              </a:ext>
            </a:extLst>
          </p:cNvPr>
          <p:cNvSpPr txBox="1"/>
          <p:nvPr/>
        </p:nvSpPr>
        <p:spPr>
          <a:xfrm>
            <a:off x="511015" y="3071471"/>
            <a:ext cx="278202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A registered community pharmacy professional may need to review the patient’s health information, such as current and past medications, for a consultation.</a:t>
            </a: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55A3BE7D-E1B1-7335-C4C8-52E28165300A}"/>
              </a:ext>
            </a:extLst>
          </p:cNvPr>
          <p:cNvSpPr txBox="1"/>
          <p:nvPr/>
        </p:nvSpPr>
        <p:spPr>
          <a:xfrm>
            <a:off x="4022161" y="2863266"/>
            <a:ext cx="3356875"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Registered community pharmacy professionals can view the patient record directly within the consultation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Role-based access controls, no Smartcard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No need to copy and paste patient details, such as the NHS number, between systems.</a:t>
            </a: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id="{FCB333DF-4615-895C-4D0C-E3EBC1646CAF}"/>
              </a:ext>
            </a:extLst>
          </p:cNvPr>
          <p:cNvGrpSpPr/>
          <p:nvPr/>
        </p:nvGrpSpPr>
        <p:grpSpPr>
          <a:xfrm>
            <a:off x="4268828" y="1167302"/>
            <a:ext cx="2161596" cy="1602220"/>
            <a:chOff x="6310063" y="1540866"/>
            <a:chExt cx="1659207" cy="1269273"/>
          </a:xfrm>
        </p:grpSpPr>
        <p:grpSp>
          <p:nvGrpSpPr>
            <p:cNvPr id="17" name="Group 16">
              <a:extLst>
                <a:ext uri="{FF2B5EF4-FFF2-40B4-BE49-F238E27FC236}">
                  <a16:creationId xmlns:a16="http://schemas.microsoft.com/office/drawing/2014/main" id="{D907C436-7819-13D4-1D8C-2150FC8E2E44}"/>
                </a:ext>
              </a:extLst>
            </p:cNvPr>
            <p:cNvGrpSpPr/>
            <p:nvPr/>
          </p:nvGrpSpPr>
          <p:grpSpPr>
            <a:xfrm>
              <a:off x="6310063" y="1540866"/>
              <a:ext cx="1659207" cy="1269273"/>
              <a:chOff x="821940" y="1707869"/>
              <a:chExt cx="1659207" cy="1269273"/>
            </a:xfrm>
          </p:grpSpPr>
          <p:pic>
            <p:nvPicPr>
              <p:cNvPr id="19" name="Graphic 18">
                <a:extLst>
                  <a:ext uri="{FF2B5EF4-FFF2-40B4-BE49-F238E27FC236}">
                    <a16:creationId xmlns:a16="http://schemas.microsoft.com/office/drawing/2014/main" id="{BA72F227-911A-E9C5-55EE-DBE4204DA7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20" name="Rectangle 19">
                <a:extLst>
                  <a:ext uri="{FF2B5EF4-FFF2-40B4-BE49-F238E27FC236}">
                    <a16:creationId xmlns:a16="http://schemas.microsoft.com/office/drawing/2014/main" id="{0653C18D-DCEE-46A9-7121-6C3B72CB60E4}"/>
                  </a:ext>
                </a:extLst>
              </p:cNvPr>
              <p:cNvSpPr/>
              <p:nvPr/>
            </p:nvSpPr>
            <p:spPr>
              <a:xfrm>
                <a:off x="866775" y="1749425"/>
                <a:ext cx="1560513" cy="876299"/>
              </a:xfrm>
              <a:prstGeom prst="rect">
                <a:avLst/>
              </a:prstGeom>
              <a:solidFill>
                <a:schemeClr val="bg1"/>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2" name="Rectangle: Rounded Corners 5">
              <a:extLst>
                <a:ext uri="{FF2B5EF4-FFF2-40B4-BE49-F238E27FC236}">
                  <a16:creationId xmlns:a16="http://schemas.microsoft.com/office/drawing/2014/main" id="{DB788B81-7FC9-5625-145A-31D135E7C85F}"/>
                </a:ext>
              </a:extLst>
            </p:cNvPr>
            <p:cNvSpPr/>
            <p:nvPr/>
          </p:nvSpPr>
          <p:spPr>
            <a:xfrm>
              <a:off x="6420037" y="1878645"/>
              <a:ext cx="1425473" cy="281965"/>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View patient record</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cxnSp>
        <p:nvCxnSpPr>
          <p:cNvPr id="14" name="Straight Arrow Connector 13">
            <a:extLst>
              <a:ext uri="{FF2B5EF4-FFF2-40B4-BE49-F238E27FC236}">
                <a16:creationId xmlns:a16="http://schemas.microsoft.com/office/drawing/2014/main" id="{80F3829B-8742-1A1B-59FA-9393C8B634D7}"/>
              </a:ext>
            </a:extLst>
          </p:cNvPr>
          <p:cNvCxnSpPr>
            <a:cxnSpLocks/>
          </p:cNvCxnSpPr>
          <p:nvPr/>
        </p:nvCxnSpPr>
        <p:spPr>
          <a:xfrm>
            <a:off x="2487299" y="1807151"/>
            <a:ext cx="178152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83F3FC4-B56A-BA92-25C0-1EE2C30DBDE4}"/>
              </a:ext>
            </a:extLst>
          </p:cNvPr>
          <p:cNvGrpSpPr/>
          <p:nvPr/>
        </p:nvGrpSpPr>
        <p:grpSpPr>
          <a:xfrm>
            <a:off x="8130950" y="1107920"/>
            <a:ext cx="2161596" cy="1661602"/>
            <a:chOff x="821940" y="1707869"/>
            <a:chExt cx="1659207" cy="1269273"/>
          </a:xfrm>
        </p:grpSpPr>
        <p:pic>
          <p:nvPicPr>
            <p:cNvPr id="44" name="Graphic 43">
              <a:extLst>
                <a:ext uri="{FF2B5EF4-FFF2-40B4-BE49-F238E27FC236}">
                  <a16:creationId xmlns:a16="http://schemas.microsoft.com/office/drawing/2014/main" id="{35DD94F7-509E-BBEA-3450-C9BCA6DD57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45" name="Rectangle 44">
              <a:extLst>
                <a:ext uri="{FF2B5EF4-FFF2-40B4-BE49-F238E27FC236}">
                  <a16:creationId xmlns:a16="http://schemas.microsoft.com/office/drawing/2014/main" id="{623B3D4C-AA0F-723C-2380-4E1E3D130D93}"/>
                </a:ext>
              </a:extLst>
            </p:cNvPr>
            <p:cNvSpPr/>
            <p:nvPr/>
          </p:nvSpPr>
          <p:spPr>
            <a:xfrm>
              <a:off x="866775" y="1749425"/>
              <a:ext cx="1560513" cy="876299"/>
            </a:xfrm>
            <a:prstGeom prst="rect">
              <a:avLst/>
            </a:prstGeom>
            <a:solidFill>
              <a:schemeClr val="bg1"/>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cxnSp>
        <p:nvCxnSpPr>
          <p:cNvPr id="46" name="Straight Arrow Connector 45">
            <a:extLst>
              <a:ext uri="{FF2B5EF4-FFF2-40B4-BE49-F238E27FC236}">
                <a16:creationId xmlns:a16="http://schemas.microsoft.com/office/drawing/2014/main" id="{C687DF18-FEB4-0750-B869-A454E0AFFFD9}"/>
              </a:ext>
            </a:extLst>
          </p:cNvPr>
          <p:cNvCxnSpPr>
            <a:cxnSpLocks/>
          </p:cNvCxnSpPr>
          <p:nvPr/>
        </p:nvCxnSpPr>
        <p:spPr>
          <a:xfrm>
            <a:off x="6502129" y="1795625"/>
            <a:ext cx="162882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43305A6-6675-3377-F3E4-33C1FEFCB966}"/>
              </a:ext>
            </a:extLst>
          </p:cNvPr>
          <p:cNvSpPr txBox="1"/>
          <p:nvPr/>
        </p:nvSpPr>
        <p:spPr>
          <a:xfrm>
            <a:off x="8632409" y="1204815"/>
            <a:ext cx="1194040" cy="261610"/>
          </a:xfrm>
          <a:prstGeom prst="rect">
            <a:avLst/>
          </a:prstGeom>
          <a:solidFill>
            <a:srgbClr val="003087"/>
          </a:solidFill>
          <a:ln>
            <a:solidFill>
              <a:srgbClr val="0264B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Medications</a:t>
            </a: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37E16F5A-299C-54F4-5563-B5E318336C48}"/>
              </a:ext>
            </a:extLst>
          </p:cNvPr>
          <p:cNvGrpSpPr/>
          <p:nvPr/>
        </p:nvGrpSpPr>
        <p:grpSpPr>
          <a:xfrm>
            <a:off x="1005166" y="1324278"/>
            <a:ext cx="1300694" cy="1357626"/>
            <a:chOff x="625705" y="1671400"/>
            <a:chExt cx="1300694" cy="1357626"/>
          </a:xfrm>
          <a:solidFill>
            <a:srgbClr val="003087"/>
          </a:solidFill>
        </p:grpSpPr>
        <p:pic>
          <p:nvPicPr>
            <p:cNvPr id="16" name="Graphic 15" descr="Boardroom outline">
              <a:extLst>
                <a:ext uri="{FF2B5EF4-FFF2-40B4-BE49-F238E27FC236}">
                  <a16:creationId xmlns:a16="http://schemas.microsoft.com/office/drawing/2014/main" id="{10B3AD6C-ED58-9A36-663A-9F02BE6490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705" y="1728332"/>
              <a:ext cx="1300694" cy="1300694"/>
            </a:xfrm>
            <a:prstGeom prst="rect">
              <a:avLst/>
            </a:prstGeom>
          </p:spPr>
        </p:pic>
        <p:pic>
          <p:nvPicPr>
            <p:cNvPr id="18" name="Graphic 17" descr="Medical with solid fill">
              <a:extLst>
                <a:ext uri="{FF2B5EF4-FFF2-40B4-BE49-F238E27FC236}">
                  <a16:creationId xmlns:a16="http://schemas.microsoft.com/office/drawing/2014/main" id="{FBD7B668-6ABB-607C-6CDE-DD8966B260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157" y="1671400"/>
              <a:ext cx="443790" cy="443790"/>
            </a:xfrm>
            <a:prstGeom prst="rect">
              <a:avLst/>
            </a:prstGeom>
          </p:spPr>
        </p:pic>
      </p:grpSp>
      <p:pic>
        <p:nvPicPr>
          <p:cNvPr id="21" name="Graphic 20" descr="Cursor with solid fill">
            <a:extLst>
              <a:ext uri="{FF2B5EF4-FFF2-40B4-BE49-F238E27FC236}">
                <a16:creationId xmlns:a16="http://schemas.microsoft.com/office/drawing/2014/main" id="{180C45B0-AC69-1C35-BDF0-AB11437312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16769" y="1909197"/>
            <a:ext cx="704844" cy="704844"/>
          </a:xfrm>
          <a:prstGeom prst="rect">
            <a:avLst/>
          </a:prstGeom>
        </p:spPr>
      </p:pic>
      <p:sp>
        <p:nvSpPr>
          <p:cNvPr id="24" name="TextBox 23">
            <a:extLst>
              <a:ext uri="{FF2B5EF4-FFF2-40B4-BE49-F238E27FC236}">
                <a16:creationId xmlns:a16="http://schemas.microsoft.com/office/drawing/2014/main" id="{0DF256E6-A226-1D25-9027-89AC8C046B10}"/>
              </a:ext>
            </a:extLst>
          </p:cNvPr>
          <p:cNvSpPr txBox="1"/>
          <p:nvPr/>
        </p:nvSpPr>
        <p:spPr>
          <a:xfrm>
            <a:off x="7964609" y="2874389"/>
            <a:ext cx="341793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Registered community pharmacy professionals will have access to three clinical areas of the patient’s GP record: medications, investigations, and observations.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Continue to use National Care Records Service/Summary Care Record for allergy information</a:t>
            </a:r>
          </a:p>
        </p:txBody>
      </p:sp>
      <p:sp>
        <p:nvSpPr>
          <p:cNvPr id="25" name="TextBox 24">
            <a:extLst>
              <a:ext uri="{FF2B5EF4-FFF2-40B4-BE49-F238E27FC236}">
                <a16:creationId xmlns:a16="http://schemas.microsoft.com/office/drawing/2014/main" id="{C43A9C0C-3B3F-0F9D-7A50-0CC3ABEEC8B2}"/>
              </a:ext>
            </a:extLst>
          </p:cNvPr>
          <p:cNvSpPr txBox="1"/>
          <p:nvPr/>
        </p:nvSpPr>
        <p:spPr>
          <a:xfrm>
            <a:off x="8632409" y="1502029"/>
            <a:ext cx="1194040" cy="253916"/>
          </a:xfrm>
          <a:prstGeom prst="rect">
            <a:avLst/>
          </a:prstGeom>
          <a:solidFill>
            <a:srgbClr val="003087"/>
          </a:solidFill>
          <a:ln>
            <a:solidFill>
              <a:srgbClr val="0264B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Investigations</a:t>
            </a:r>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46E37C65-C071-B77F-4427-51D6678DAAF7}"/>
              </a:ext>
            </a:extLst>
          </p:cNvPr>
          <p:cNvSpPr txBox="1"/>
          <p:nvPr/>
        </p:nvSpPr>
        <p:spPr>
          <a:xfrm>
            <a:off x="8632409" y="1799243"/>
            <a:ext cx="1194040" cy="230832"/>
          </a:xfrm>
          <a:prstGeom prst="rect">
            <a:avLst/>
          </a:prstGeom>
          <a:solidFill>
            <a:srgbClr val="003087"/>
          </a:solidFill>
          <a:ln>
            <a:solidFill>
              <a:srgbClr val="0264B7"/>
            </a:solidFill>
          </a:ln>
        </p:spPr>
        <p:txBody>
          <a:bodyPr wrap="square">
            <a:spAutoFit/>
          </a:bodyPr>
          <a:lstStyle/>
          <a:p>
            <a:pPr lvl="0" algn="ctr">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Observations items</a:t>
            </a: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Graphic 32" descr="Checkbox Ticked with solid fill">
            <a:extLst>
              <a:ext uri="{FF2B5EF4-FFF2-40B4-BE49-F238E27FC236}">
                <a16:creationId xmlns:a16="http://schemas.microsoft.com/office/drawing/2014/main" id="{ECCCB29E-E87C-CDD2-0893-155AA662C8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47050" y="2868637"/>
            <a:ext cx="486160" cy="486160"/>
          </a:xfrm>
          <a:prstGeom prst="rect">
            <a:avLst/>
          </a:prstGeom>
        </p:spPr>
      </p:pic>
      <p:pic>
        <p:nvPicPr>
          <p:cNvPr id="34" name="Graphic 33" descr="Checkbox Ticked with solid fill">
            <a:extLst>
              <a:ext uri="{FF2B5EF4-FFF2-40B4-BE49-F238E27FC236}">
                <a16:creationId xmlns:a16="http://schemas.microsoft.com/office/drawing/2014/main" id="{B9BC47D1-02EF-69F1-EB4E-0A17930C4D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58099" y="3931261"/>
            <a:ext cx="486160" cy="486160"/>
          </a:xfrm>
          <a:prstGeom prst="rect">
            <a:avLst/>
          </a:prstGeom>
        </p:spPr>
      </p:pic>
      <p:pic>
        <p:nvPicPr>
          <p:cNvPr id="37" name="Graphic 36" descr="Checkbox Ticked with solid fill">
            <a:extLst>
              <a:ext uri="{FF2B5EF4-FFF2-40B4-BE49-F238E27FC236}">
                <a16:creationId xmlns:a16="http://schemas.microsoft.com/office/drawing/2014/main" id="{18A08247-828C-9167-20F1-7441B34BEF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58099" y="4594959"/>
            <a:ext cx="486160" cy="486160"/>
          </a:xfrm>
          <a:prstGeom prst="rect">
            <a:avLst/>
          </a:prstGeom>
        </p:spPr>
      </p:pic>
      <p:sp>
        <p:nvSpPr>
          <p:cNvPr id="7" name="Rectangle: Rounded Corners 6">
            <a:extLst>
              <a:ext uri="{FF2B5EF4-FFF2-40B4-BE49-F238E27FC236}">
                <a16:creationId xmlns:a16="http://schemas.microsoft.com/office/drawing/2014/main" id="{948363F5-C556-FEC7-40B8-C7D940BFFAE7}"/>
              </a:ext>
            </a:extLst>
          </p:cNvPr>
          <p:cNvSpPr/>
          <p:nvPr/>
        </p:nvSpPr>
        <p:spPr>
          <a:xfrm>
            <a:off x="367625" y="5436998"/>
            <a:ext cx="11503518" cy="1236975"/>
          </a:xfrm>
          <a:prstGeom prst="roundRect">
            <a:avLst/>
          </a:prstGeom>
          <a:solidFill>
            <a:srgbClr val="003087"/>
          </a:solidFill>
          <a:ln w="508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a:ea typeface="+mn-ea"/>
                <a:cs typeface="Arial"/>
              </a:rPr>
              <a:t>If a general practice has Access Record: Structured </a:t>
            </a:r>
            <a:r>
              <a:rPr lang="en-GB" sz="1400">
                <a:solidFill>
                  <a:srgbClr val="FFFFFF"/>
                </a:solidFill>
                <a:latin typeface="Arial"/>
                <a:cs typeface="Arial"/>
              </a:rPr>
              <a:t>turned off, the community pharmacy will see an error message.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rgbClr val="FFFFFF"/>
                </a:solidFill>
                <a:latin typeface="Arial"/>
                <a:cs typeface="Arial"/>
              </a:rPr>
              <a:t>If a </a:t>
            </a:r>
            <a:r>
              <a:rPr kumimoji="0" lang="en-GB" sz="1400" b="0" i="0" u="none" strike="noStrike" kern="1200" cap="none" spc="0" normalizeH="0" baseline="0" noProof="0">
                <a:ln>
                  <a:noFill/>
                </a:ln>
                <a:solidFill>
                  <a:srgbClr val="FFFFFF"/>
                </a:solidFill>
                <a:effectLst/>
                <a:uLnTx/>
                <a:uFillTx/>
                <a:latin typeface="Arial"/>
                <a:ea typeface="+mn-ea"/>
                <a:cs typeface="Arial"/>
              </a:rPr>
              <a:t>patient has requested their patient GP record is not shared, </a:t>
            </a:r>
            <a:r>
              <a:rPr lang="en-GB" sz="1400">
                <a:solidFill>
                  <a:srgbClr val="FFFFFF"/>
                </a:solidFill>
                <a:latin typeface="Arial"/>
                <a:cs typeface="Arial"/>
              </a:rPr>
              <a:t>the community pharmacy will see an error message. </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a:ln>
                <a:noFill/>
              </a:ln>
              <a:solidFill>
                <a:srgbClr val="FFFFFF"/>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a:ln>
                  <a:noFill/>
                </a:ln>
                <a:solidFill>
                  <a:srgbClr val="FFFFFF"/>
                </a:solidFill>
                <a:effectLst/>
                <a:uLnTx/>
                <a:uFillTx/>
                <a:latin typeface="Arial"/>
                <a:ea typeface="+mn-ea"/>
                <a:cs typeface="Arial"/>
              </a:rPr>
              <a:t>In these instances, community pharmacy professionals should access clinical information via alternative resources, for example NCRS/SCR and </a:t>
            </a:r>
            <a:r>
              <a:rPr kumimoji="0" lang="en-GB" sz="1400" b="0" i="0" u="none" strike="noStrike" kern="1200" cap="none" spc="0" normalizeH="0" baseline="0" noProof="0" err="1">
                <a:ln>
                  <a:noFill/>
                </a:ln>
                <a:solidFill>
                  <a:srgbClr val="FFFFFF"/>
                </a:solidFill>
                <a:effectLst/>
                <a:uLnTx/>
                <a:uFillTx/>
                <a:latin typeface="Arial"/>
                <a:ea typeface="+mn-ea"/>
                <a:cs typeface="Arial"/>
              </a:rPr>
              <a:t>ShCR</a:t>
            </a:r>
            <a:r>
              <a:rPr kumimoji="0" lang="en-GB" sz="1400" b="0" i="0" u="none" strike="noStrike" kern="1200" cap="none" spc="0" normalizeH="0" baseline="0" noProof="0">
                <a:ln>
                  <a:noFill/>
                </a:ln>
                <a:solidFill>
                  <a:srgbClr val="FFFFFF"/>
                </a:solidFill>
                <a:effectLst/>
                <a:uLnTx/>
                <a:uFillTx/>
                <a:latin typeface="Arial"/>
                <a:ea typeface="+mn-ea"/>
                <a:cs typeface="Arial"/>
              </a:rPr>
              <a:t>, ask the patient or call the general practice. </a:t>
            </a:r>
          </a:p>
        </p:txBody>
      </p:sp>
      <p:sp>
        <p:nvSpPr>
          <p:cNvPr id="8" name="Title 4">
            <a:extLst>
              <a:ext uri="{FF2B5EF4-FFF2-40B4-BE49-F238E27FC236}">
                <a16:creationId xmlns:a16="http://schemas.microsoft.com/office/drawing/2014/main" id="{770355FF-FE6A-731C-9675-29E6FB820959}"/>
              </a:ext>
            </a:extLst>
          </p:cNvPr>
          <p:cNvSpPr txBox="1">
            <a:spLocks/>
          </p:cNvSpPr>
          <p:nvPr/>
        </p:nvSpPr>
        <p:spPr>
          <a:xfrm>
            <a:off x="367625" y="184027"/>
            <a:ext cx="8789372"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Process for accessing clinical patient information through Access Record: Structured</a:t>
            </a:r>
          </a:p>
        </p:txBody>
      </p:sp>
    </p:spTree>
    <p:extLst>
      <p:ext uri="{BB962C8B-B14F-4D97-AF65-F5344CB8AC3E}">
        <p14:creationId xmlns:p14="http://schemas.microsoft.com/office/powerpoint/2010/main" val="69619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3EBAC-F5D2-1B26-CF79-A5E11FC881C8}"/>
            </a:ext>
          </a:extLst>
        </p:cNvPr>
        <p:cNvGrpSpPr/>
        <p:nvPr/>
      </p:nvGrpSpPr>
      <p:grpSpPr>
        <a:xfrm>
          <a:off x="0" y="0"/>
          <a:ext cx="0" cy="0"/>
          <a:chOff x="0" y="0"/>
          <a:chExt cx="0" cy="0"/>
        </a:xfrm>
      </p:grpSpPr>
      <p:pic>
        <p:nvPicPr>
          <p:cNvPr id="16" name="Graphic 15" descr="User with solid fill">
            <a:extLst>
              <a:ext uri="{FF2B5EF4-FFF2-40B4-BE49-F238E27FC236}">
                <a16:creationId xmlns:a16="http://schemas.microsoft.com/office/drawing/2014/main" id="{AC86C7DE-A7B4-211F-10C2-6007D231D1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8270" y="1556671"/>
            <a:ext cx="837237" cy="876340"/>
          </a:xfrm>
          <a:prstGeom prst="rect">
            <a:avLst/>
          </a:prstGeom>
        </p:spPr>
      </p:pic>
      <p:sp>
        <p:nvSpPr>
          <p:cNvPr id="20" name="TextBox 19">
            <a:extLst>
              <a:ext uri="{FF2B5EF4-FFF2-40B4-BE49-F238E27FC236}">
                <a16:creationId xmlns:a16="http://schemas.microsoft.com/office/drawing/2014/main" id="{FA81A2BA-3430-73E0-F4C8-A8DBDF53AB6B}"/>
              </a:ext>
            </a:extLst>
          </p:cNvPr>
          <p:cNvSpPr txBox="1"/>
          <p:nvPr/>
        </p:nvSpPr>
        <p:spPr>
          <a:xfrm>
            <a:off x="7327380" y="1051900"/>
            <a:ext cx="4146865" cy="276999"/>
          </a:xfrm>
          <a:prstGeom prst="rect">
            <a:avLst/>
          </a:prstGeom>
          <a:solidFill>
            <a:srgbClr val="00A499"/>
          </a:solidFill>
          <a:ln w="28575">
            <a:noFill/>
          </a:ln>
        </p:spPr>
        <p:txBody>
          <a:bodyPr wrap="square" lIns="91440" tIns="45720" rIns="91440" bIns="45720" rtlCol="0" anchor="t">
            <a:spAutoFit/>
          </a:bodyPr>
          <a:lstStyle/>
          <a:p>
            <a:pPr algn="ctr">
              <a:defRPr/>
            </a:pPr>
            <a:r>
              <a:rPr lang="en-GB" sz="1200" b="1" kern="0">
                <a:solidFill>
                  <a:prstClr val="white"/>
                </a:solidFill>
                <a:latin typeface="Arial" panose="020B0604020202020204"/>
              </a:rPr>
              <a:t>General</a:t>
            </a:r>
            <a:r>
              <a:rPr kumimoji="0" lang="en-GB" sz="1200" b="1" i="0" u="none" strike="noStrike" kern="0" cap="none" spc="0" normalizeH="0" baseline="0" noProof="0">
                <a:ln>
                  <a:noFill/>
                </a:ln>
                <a:solidFill>
                  <a:prstClr val="white"/>
                </a:solidFill>
                <a:effectLst/>
                <a:uLnTx/>
                <a:uFillTx/>
                <a:latin typeface="Arial" panose="020B0604020202020204"/>
                <a:ea typeface="+mn-ea"/>
                <a:cs typeface="+mn-cs"/>
              </a:rPr>
              <a:t> practice (GP) </a:t>
            </a:r>
            <a:r>
              <a:rPr lang="en-GB" sz="1200" b="1" kern="0">
                <a:solidFill>
                  <a:prstClr val="white"/>
                </a:solidFill>
                <a:latin typeface="Arial" panose="020B0604020202020204"/>
              </a:rPr>
              <a:t>IT system</a:t>
            </a:r>
            <a:endParaRPr kumimoji="0" lang="en-GB" sz="12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F2AE46A1-759E-FF90-F560-3FC0A65D4A19}"/>
              </a:ext>
            </a:extLst>
          </p:cNvPr>
          <p:cNvSpPr txBox="1"/>
          <p:nvPr/>
        </p:nvSpPr>
        <p:spPr>
          <a:xfrm>
            <a:off x="1430714" y="1051900"/>
            <a:ext cx="5659731" cy="276999"/>
          </a:xfrm>
          <a:prstGeom prst="rect">
            <a:avLst/>
          </a:prstGeom>
          <a:solidFill>
            <a:srgbClr val="003087"/>
          </a:solidFill>
          <a:ln w="28575">
            <a:noFill/>
          </a:ln>
        </p:spPr>
        <p:txBody>
          <a:bodyPr wrap="square" lIns="91440" tIns="45720" rIns="91440" bIns="45720" rtlCol="0" anchor="t">
            <a:spAutoFit/>
          </a:bodyPr>
          <a:lstStyle/>
          <a:p>
            <a:pPr algn="ctr">
              <a:defRPr/>
            </a:pPr>
            <a:r>
              <a:rPr kumimoji="0" lang="en-GB" sz="1200" b="1" i="0" u="none" strike="noStrike" kern="0" cap="none" spc="0" normalizeH="0" baseline="0" noProof="0">
                <a:ln>
                  <a:noFill/>
                </a:ln>
                <a:solidFill>
                  <a:prstClr val="white"/>
                </a:solidFill>
                <a:effectLst/>
                <a:uLnTx/>
                <a:uFillTx/>
                <a:latin typeface="Arial" panose="020B0604020202020204"/>
                <a:ea typeface="+mn-ea"/>
                <a:cs typeface="+mn-cs"/>
              </a:rPr>
              <a:t>Community pharmacy (CP)</a:t>
            </a:r>
            <a:r>
              <a:rPr lang="en-GB" sz="1200" b="1" kern="0">
                <a:solidFill>
                  <a:prstClr val="white"/>
                </a:solidFill>
                <a:latin typeface="Arial" panose="020B0604020202020204"/>
              </a:rPr>
              <a:t> clinical system</a:t>
            </a:r>
            <a:endParaRPr kumimoji="0" lang="en-GB" sz="12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9C50550-6018-20E6-31E1-DE7B6963AF8E}"/>
              </a:ext>
            </a:extLst>
          </p:cNvPr>
          <p:cNvSpPr txBox="1"/>
          <p:nvPr/>
        </p:nvSpPr>
        <p:spPr>
          <a:xfrm>
            <a:off x="1647666" y="736796"/>
            <a:ext cx="445159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074A9A3-D923-9009-3DA6-2EFF75E59FF8}"/>
              </a:ext>
            </a:extLst>
          </p:cNvPr>
          <p:cNvSpPr txBox="1"/>
          <p:nvPr/>
        </p:nvSpPr>
        <p:spPr>
          <a:xfrm>
            <a:off x="3106993" y="5505260"/>
            <a:ext cx="8726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Arial" panose="020B0604020202020204"/>
                <a:ea typeface="+mn-ea"/>
                <a:cs typeface="Arial"/>
              </a:rPr>
              <a:t>NCRS/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Arial" panose="020B0604020202020204"/>
                <a:ea typeface="+mn-ea"/>
                <a:cs typeface="Arial"/>
              </a:rPr>
              <a:t>ShCR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prstClr val="black"/>
              </a:solidFill>
              <a:effectLst/>
              <a:uLnTx/>
              <a:uFillTx/>
              <a:latin typeface="Arial" panose="020B0604020202020204"/>
              <a:ea typeface="+mn-ea"/>
              <a:cs typeface="Arial"/>
            </a:endParaRPr>
          </a:p>
        </p:txBody>
      </p:sp>
      <p:pic>
        <p:nvPicPr>
          <p:cNvPr id="22" name="Graphic 21" descr="Monitor outline">
            <a:extLst>
              <a:ext uri="{FF2B5EF4-FFF2-40B4-BE49-F238E27FC236}">
                <a16:creationId xmlns:a16="http://schemas.microsoft.com/office/drawing/2014/main" id="{939A3554-CEB3-0439-F290-FF9F842D9F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6994" y="5505260"/>
            <a:ext cx="872693" cy="872693"/>
          </a:xfrm>
          <a:prstGeom prst="rect">
            <a:avLst/>
          </a:prstGeom>
        </p:spPr>
      </p:pic>
      <p:pic>
        <p:nvPicPr>
          <p:cNvPr id="23" name="Graphic 22" descr="User with solid fill">
            <a:extLst>
              <a:ext uri="{FF2B5EF4-FFF2-40B4-BE49-F238E27FC236}">
                <a16:creationId xmlns:a16="http://schemas.microsoft.com/office/drawing/2014/main" id="{CB47A815-D638-59C9-4678-561A20D892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3532" y="1595063"/>
            <a:ext cx="837237" cy="837237"/>
          </a:xfrm>
          <a:prstGeom prst="rect">
            <a:avLst/>
          </a:prstGeom>
        </p:spPr>
      </p:pic>
      <p:sp>
        <p:nvSpPr>
          <p:cNvPr id="26" name="TextBox 25">
            <a:extLst>
              <a:ext uri="{FF2B5EF4-FFF2-40B4-BE49-F238E27FC236}">
                <a16:creationId xmlns:a16="http://schemas.microsoft.com/office/drawing/2014/main" id="{EA0853E9-8F77-F498-2C98-9404788D3F3E}"/>
              </a:ext>
            </a:extLst>
          </p:cNvPr>
          <p:cNvSpPr txBox="1"/>
          <p:nvPr/>
        </p:nvSpPr>
        <p:spPr>
          <a:xfrm>
            <a:off x="2388667" y="2417787"/>
            <a:ext cx="1280442" cy="6001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CP professional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needs to access record info</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28" name="TextBox 27">
            <a:extLst>
              <a:ext uri="{FF2B5EF4-FFF2-40B4-BE49-F238E27FC236}">
                <a16:creationId xmlns:a16="http://schemas.microsoft.com/office/drawing/2014/main" id="{746A4C29-27A9-8AB6-4DC5-5B8B2ECF39CF}"/>
              </a:ext>
            </a:extLst>
          </p:cNvPr>
          <p:cNvSpPr txBox="1"/>
          <p:nvPr/>
        </p:nvSpPr>
        <p:spPr>
          <a:xfrm>
            <a:off x="3896235" y="2084513"/>
            <a:ext cx="104305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Log in to CP system</a:t>
            </a:r>
          </a:p>
        </p:txBody>
      </p:sp>
      <p:sp>
        <p:nvSpPr>
          <p:cNvPr id="50" name="TextBox 49">
            <a:extLst>
              <a:ext uri="{FF2B5EF4-FFF2-40B4-BE49-F238E27FC236}">
                <a16:creationId xmlns:a16="http://schemas.microsoft.com/office/drawing/2014/main" id="{8C68E556-4F76-C89C-9DCC-3F3332B34723}"/>
              </a:ext>
            </a:extLst>
          </p:cNvPr>
          <p:cNvSpPr txBox="1"/>
          <p:nvPr/>
        </p:nvSpPr>
        <p:spPr>
          <a:xfrm>
            <a:off x="236903" y="1833812"/>
            <a:ext cx="1157729" cy="769441"/>
          </a:xfrm>
          <a:prstGeom prst="rect">
            <a:avLst/>
          </a:prstGeom>
          <a:noFill/>
          <a:ln w="28575">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If Access Record: Structured is </a:t>
            </a:r>
            <a:r>
              <a:rPr kumimoji="0" lang="en-GB" sz="1100" b="1" i="0" u="none" strike="noStrike" kern="0" cap="none" spc="0" normalizeH="0" baseline="0" noProof="0">
                <a:ln>
                  <a:noFill/>
                </a:ln>
                <a:solidFill>
                  <a:srgbClr val="78BE20"/>
                </a:solidFill>
                <a:effectLst/>
                <a:uLnTx/>
                <a:uFillTx/>
                <a:latin typeface="Arial" panose="020B0604020202020204"/>
                <a:ea typeface="+mn-ea"/>
                <a:cs typeface="+mn-cs"/>
              </a:rPr>
              <a:t>ON</a:t>
            </a: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 at the GP</a:t>
            </a:r>
            <a:endParaRPr kumimoji="0" lang="en-GB" sz="1100" b="0" i="0" u="none" strike="noStrike" kern="0" cap="none" spc="0" normalizeH="0" baseline="0" noProof="0">
              <a:ln>
                <a:noFill/>
              </a:ln>
              <a:solidFill>
                <a:prstClr val="black"/>
              </a:solidFill>
              <a:effectLst/>
              <a:uLnTx/>
              <a:uFillTx/>
              <a:latin typeface="Arial" panose="020B0604020202020204"/>
              <a:ea typeface="+mn-ea"/>
              <a:cs typeface="Arial"/>
            </a:endParaRPr>
          </a:p>
        </p:txBody>
      </p:sp>
      <p:grpSp>
        <p:nvGrpSpPr>
          <p:cNvPr id="6" name="Group 5">
            <a:extLst>
              <a:ext uri="{FF2B5EF4-FFF2-40B4-BE49-F238E27FC236}">
                <a16:creationId xmlns:a16="http://schemas.microsoft.com/office/drawing/2014/main" id="{EBB19F12-CBCC-AA5E-CF49-EBF7570310A6}"/>
              </a:ext>
            </a:extLst>
          </p:cNvPr>
          <p:cNvGrpSpPr/>
          <p:nvPr/>
        </p:nvGrpSpPr>
        <p:grpSpPr>
          <a:xfrm>
            <a:off x="5562524" y="1656120"/>
            <a:ext cx="1480262" cy="1116168"/>
            <a:chOff x="3101313" y="1530816"/>
            <a:chExt cx="1659207" cy="1269273"/>
          </a:xfrm>
        </p:grpSpPr>
        <p:grpSp>
          <p:nvGrpSpPr>
            <p:cNvPr id="53" name="Group 52">
              <a:extLst>
                <a:ext uri="{FF2B5EF4-FFF2-40B4-BE49-F238E27FC236}">
                  <a16:creationId xmlns:a16="http://schemas.microsoft.com/office/drawing/2014/main" id="{610C0DE0-1B8C-B3BE-8883-1D7525E08123}"/>
                </a:ext>
              </a:extLst>
            </p:cNvPr>
            <p:cNvGrpSpPr/>
            <p:nvPr/>
          </p:nvGrpSpPr>
          <p:grpSpPr>
            <a:xfrm>
              <a:off x="3101313" y="1530816"/>
              <a:ext cx="1659207" cy="1269273"/>
              <a:chOff x="821940" y="1707869"/>
              <a:chExt cx="1659207" cy="1269273"/>
            </a:xfrm>
          </p:grpSpPr>
          <p:pic>
            <p:nvPicPr>
              <p:cNvPr id="56" name="Graphic 55">
                <a:extLst>
                  <a:ext uri="{FF2B5EF4-FFF2-40B4-BE49-F238E27FC236}">
                    <a16:creationId xmlns:a16="http://schemas.microsoft.com/office/drawing/2014/main" id="{62DD7805-3E5E-1A05-889A-9A69015266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940" y="1707869"/>
                <a:ext cx="1659207" cy="1269273"/>
              </a:xfrm>
              <a:prstGeom prst="rect">
                <a:avLst/>
              </a:prstGeom>
            </p:spPr>
          </p:pic>
          <p:sp>
            <p:nvSpPr>
              <p:cNvPr id="57" name="Rectangle 56">
                <a:extLst>
                  <a:ext uri="{FF2B5EF4-FFF2-40B4-BE49-F238E27FC236}">
                    <a16:creationId xmlns:a16="http://schemas.microsoft.com/office/drawing/2014/main" id="{F6A04C4D-A701-21B7-5FA4-86495E45D7D8}"/>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55" name="Rectangle: Rounded Corners 5">
              <a:extLst>
                <a:ext uri="{FF2B5EF4-FFF2-40B4-BE49-F238E27FC236}">
                  <a16:creationId xmlns:a16="http://schemas.microsoft.com/office/drawing/2014/main" id="{65D7F3D1-C4F3-72A3-126E-EB4B51F07C33}"/>
                </a:ext>
              </a:extLst>
            </p:cNvPr>
            <p:cNvSpPr/>
            <p:nvPr/>
          </p:nvSpPr>
          <p:spPr>
            <a:xfrm>
              <a:off x="3314173" y="1632373"/>
              <a:ext cx="1144038" cy="715084"/>
            </a:xfrm>
            <a:prstGeom prst="roundRect">
              <a:avLst/>
            </a:prstGeom>
            <a:solidFill>
              <a:srgbClr val="003087"/>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system</a:t>
              </a: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Arial"/>
              </a:endParaRPr>
            </a:p>
          </p:txBody>
        </p:sp>
      </p:grpSp>
      <p:sp>
        <p:nvSpPr>
          <p:cNvPr id="58" name="TextBox 57">
            <a:extLst>
              <a:ext uri="{FF2B5EF4-FFF2-40B4-BE49-F238E27FC236}">
                <a16:creationId xmlns:a16="http://schemas.microsoft.com/office/drawing/2014/main" id="{C2EA51DF-48A6-E35C-213E-ACFADF3E65D1}"/>
              </a:ext>
            </a:extLst>
          </p:cNvPr>
          <p:cNvSpPr txBox="1"/>
          <p:nvPr/>
        </p:nvSpPr>
        <p:spPr>
          <a:xfrm>
            <a:off x="235733" y="3923433"/>
            <a:ext cx="1157729" cy="769441"/>
          </a:xfrm>
          <a:prstGeom prst="rect">
            <a:avLst/>
          </a:prstGeom>
          <a:noFill/>
          <a:ln w="28575">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If Access Record: Structured is </a:t>
            </a:r>
            <a:r>
              <a:rPr kumimoji="0" lang="en-GB" sz="1100" b="1" i="0" u="none" strike="noStrike" kern="0" cap="none" spc="0" normalizeH="0" baseline="0" noProof="0">
                <a:ln>
                  <a:noFill/>
                </a:ln>
                <a:solidFill>
                  <a:srgbClr val="FF0000"/>
                </a:solidFill>
                <a:effectLst/>
                <a:uLnTx/>
                <a:uFillTx/>
                <a:latin typeface="Arial" panose="020B0604020202020204"/>
                <a:ea typeface="+mn-ea"/>
                <a:cs typeface="+mn-cs"/>
              </a:rPr>
              <a:t>OFF</a:t>
            </a: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 at the GP</a:t>
            </a:r>
            <a:endParaRPr kumimoji="0" lang="en-GB" sz="1100" b="0" i="0" u="none" strike="noStrike" kern="0" cap="none" spc="0" normalizeH="0" baseline="0" noProof="0">
              <a:ln>
                <a:noFill/>
              </a:ln>
              <a:solidFill>
                <a:prstClr val="black"/>
              </a:solidFill>
              <a:effectLst/>
              <a:uLnTx/>
              <a:uFillTx/>
              <a:latin typeface="Arial" panose="020B0604020202020204"/>
              <a:ea typeface="+mn-ea"/>
              <a:cs typeface="Arial"/>
            </a:endParaRPr>
          </a:p>
        </p:txBody>
      </p:sp>
      <p:sp>
        <p:nvSpPr>
          <p:cNvPr id="61" name="TextBox 60">
            <a:extLst>
              <a:ext uri="{FF2B5EF4-FFF2-40B4-BE49-F238E27FC236}">
                <a16:creationId xmlns:a16="http://schemas.microsoft.com/office/drawing/2014/main" id="{4FAB8D99-A296-CE3F-E832-FA99996F12B2}"/>
              </a:ext>
            </a:extLst>
          </p:cNvPr>
          <p:cNvSpPr txBox="1"/>
          <p:nvPr/>
        </p:nvSpPr>
        <p:spPr>
          <a:xfrm>
            <a:off x="1482558" y="2417787"/>
            <a:ext cx="1010864" cy="4308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231F20"/>
                </a:solidFill>
                <a:effectLst/>
                <a:uLnTx/>
                <a:uFillTx/>
                <a:latin typeface="Arial" panose="020B0604020202020204"/>
                <a:ea typeface="+mn-ea"/>
                <a:cs typeface="+mn-cs"/>
              </a:rPr>
              <a:t>Patient</a:t>
            </a: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seen by CP</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cxnSp>
        <p:nvCxnSpPr>
          <p:cNvPr id="76" name="Straight Arrow Connector 75">
            <a:extLst>
              <a:ext uri="{FF2B5EF4-FFF2-40B4-BE49-F238E27FC236}">
                <a16:creationId xmlns:a16="http://schemas.microsoft.com/office/drawing/2014/main" id="{BF816962-C820-C264-E1B5-7C860ADF0C0A}"/>
              </a:ext>
            </a:extLst>
          </p:cNvPr>
          <p:cNvCxnSpPr/>
          <p:nvPr/>
        </p:nvCxnSpPr>
        <p:spPr>
          <a:xfrm>
            <a:off x="3504041" y="2013681"/>
            <a:ext cx="1805378" cy="0"/>
          </a:xfrm>
          <a:prstGeom prst="straightConnector1">
            <a:avLst/>
          </a:prstGeom>
          <a:ln w="19050">
            <a:solidFill>
              <a:srgbClr val="003087"/>
            </a:solidFill>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User with solid fill">
            <a:extLst>
              <a:ext uri="{FF2B5EF4-FFF2-40B4-BE49-F238E27FC236}">
                <a16:creationId xmlns:a16="http://schemas.microsoft.com/office/drawing/2014/main" id="{8BC2796C-CC85-75C0-4F60-859F7DCBFA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8270" y="3643268"/>
            <a:ext cx="837237" cy="876340"/>
          </a:xfrm>
          <a:prstGeom prst="rect">
            <a:avLst/>
          </a:prstGeom>
        </p:spPr>
      </p:pic>
      <p:pic>
        <p:nvPicPr>
          <p:cNvPr id="78" name="Graphic 77" descr="User with solid fill">
            <a:extLst>
              <a:ext uri="{FF2B5EF4-FFF2-40B4-BE49-F238E27FC236}">
                <a16:creationId xmlns:a16="http://schemas.microsoft.com/office/drawing/2014/main" id="{AE441CB7-A1D2-8C95-A89E-9602F33222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3532" y="3681660"/>
            <a:ext cx="837237" cy="837237"/>
          </a:xfrm>
          <a:prstGeom prst="rect">
            <a:avLst/>
          </a:prstGeom>
        </p:spPr>
      </p:pic>
      <p:sp>
        <p:nvSpPr>
          <p:cNvPr id="79" name="TextBox 78">
            <a:extLst>
              <a:ext uri="{FF2B5EF4-FFF2-40B4-BE49-F238E27FC236}">
                <a16:creationId xmlns:a16="http://schemas.microsoft.com/office/drawing/2014/main" id="{6BAEB415-EC44-67AA-571D-E642146ED9D4}"/>
              </a:ext>
            </a:extLst>
          </p:cNvPr>
          <p:cNvSpPr txBox="1"/>
          <p:nvPr/>
        </p:nvSpPr>
        <p:spPr>
          <a:xfrm>
            <a:off x="2369020" y="4504384"/>
            <a:ext cx="1280442" cy="6001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CP professional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needs to access record info</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80" name="TextBox 79">
            <a:extLst>
              <a:ext uri="{FF2B5EF4-FFF2-40B4-BE49-F238E27FC236}">
                <a16:creationId xmlns:a16="http://schemas.microsoft.com/office/drawing/2014/main" id="{690FC4E2-5A7F-36D9-A65B-90E5A0E44AB9}"/>
              </a:ext>
            </a:extLst>
          </p:cNvPr>
          <p:cNvSpPr txBox="1"/>
          <p:nvPr/>
        </p:nvSpPr>
        <p:spPr>
          <a:xfrm>
            <a:off x="3510672" y="3784933"/>
            <a:ext cx="179874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Log in to CP system</a:t>
            </a:r>
          </a:p>
        </p:txBody>
      </p:sp>
      <p:grpSp>
        <p:nvGrpSpPr>
          <p:cNvPr id="82" name="Group 81">
            <a:extLst>
              <a:ext uri="{FF2B5EF4-FFF2-40B4-BE49-F238E27FC236}">
                <a16:creationId xmlns:a16="http://schemas.microsoft.com/office/drawing/2014/main" id="{F6B917EE-5F39-9BCF-635D-DC3BF0FA0756}"/>
              </a:ext>
            </a:extLst>
          </p:cNvPr>
          <p:cNvGrpSpPr/>
          <p:nvPr/>
        </p:nvGrpSpPr>
        <p:grpSpPr>
          <a:xfrm>
            <a:off x="5562524" y="3742717"/>
            <a:ext cx="1480262" cy="1116168"/>
            <a:chOff x="3101313" y="1530816"/>
            <a:chExt cx="1659207" cy="1269273"/>
          </a:xfrm>
        </p:grpSpPr>
        <p:grpSp>
          <p:nvGrpSpPr>
            <p:cNvPr id="83" name="Group 82">
              <a:extLst>
                <a:ext uri="{FF2B5EF4-FFF2-40B4-BE49-F238E27FC236}">
                  <a16:creationId xmlns:a16="http://schemas.microsoft.com/office/drawing/2014/main" id="{B30C8B98-72FE-9968-1B2E-17E34CBE9737}"/>
                </a:ext>
              </a:extLst>
            </p:cNvPr>
            <p:cNvGrpSpPr/>
            <p:nvPr/>
          </p:nvGrpSpPr>
          <p:grpSpPr>
            <a:xfrm>
              <a:off x="3101313" y="1530816"/>
              <a:ext cx="1659207" cy="1269273"/>
              <a:chOff x="821940" y="1707869"/>
              <a:chExt cx="1659207" cy="1269273"/>
            </a:xfrm>
          </p:grpSpPr>
          <p:pic>
            <p:nvPicPr>
              <p:cNvPr id="85" name="Graphic 84">
                <a:extLst>
                  <a:ext uri="{FF2B5EF4-FFF2-40B4-BE49-F238E27FC236}">
                    <a16:creationId xmlns:a16="http://schemas.microsoft.com/office/drawing/2014/main" id="{5EA0EA2D-871E-89B1-C389-B27F3252F0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940" y="1707869"/>
                <a:ext cx="1659207" cy="1269273"/>
              </a:xfrm>
              <a:prstGeom prst="rect">
                <a:avLst/>
              </a:prstGeom>
            </p:spPr>
          </p:pic>
          <p:sp>
            <p:nvSpPr>
              <p:cNvPr id="86" name="Rectangle 85">
                <a:extLst>
                  <a:ext uri="{FF2B5EF4-FFF2-40B4-BE49-F238E27FC236}">
                    <a16:creationId xmlns:a16="http://schemas.microsoft.com/office/drawing/2014/main" id="{90708D53-8B2E-DDAB-6270-025B32463A1D}"/>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84" name="Rectangle: Rounded Corners 5">
              <a:extLst>
                <a:ext uri="{FF2B5EF4-FFF2-40B4-BE49-F238E27FC236}">
                  <a16:creationId xmlns:a16="http://schemas.microsoft.com/office/drawing/2014/main" id="{F87EDD4D-3E13-05F5-6E0C-E442E1CC6B50}"/>
                </a:ext>
              </a:extLst>
            </p:cNvPr>
            <p:cNvSpPr/>
            <p:nvPr/>
          </p:nvSpPr>
          <p:spPr>
            <a:xfrm>
              <a:off x="3314173" y="1632373"/>
              <a:ext cx="1144038" cy="715084"/>
            </a:xfrm>
            <a:prstGeom prst="roundRect">
              <a:avLst/>
            </a:prstGeom>
            <a:solidFill>
              <a:srgbClr val="003087"/>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system</a:t>
              </a: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Arial"/>
              </a:endParaRPr>
            </a:p>
          </p:txBody>
        </p:sp>
      </p:grpSp>
      <p:sp>
        <p:nvSpPr>
          <p:cNvPr id="87" name="TextBox 86">
            <a:extLst>
              <a:ext uri="{FF2B5EF4-FFF2-40B4-BE49-F238E27FC236}">
                <a16:creationId xmlns:a16="http://schemas.microsoft.com/office/drawing/2014/main" id="{03E482F3-B22C-7405-FB68-217C28849064}"/>
              </a:ext>
            </a:extLst>
          </p:cNvPr>
          <p:cNvSpPr txBox="1"/>
          <p:nvPr/>
        </p:nvSpPr>
        <p:spPr>
          <a:xfrm>
            <a:off x="1482558" y="4504384"/>
            <a:ext cx="1010864" cy="4308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231F20"/>
                </a:solidFill>
                <a:effectLst/>
                <a:uLnTx/>
                <a:uFillTx/>
                <a:latin typeface="Arial" panose="020B0604020202020204"/>
                <a:ea typeface="+mn-ea"/>
                <a:cs typeface="+mn-cs"/>
              </a:rPr>
              <a:t>Patient</a:t>
            </a: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seen by CP</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cxnSp>
        <p:nvCxnSpPr>
          <p:cNvPr id="88" name="Straight Arrow Connector 87">
            <a:extLst>
              <a:ext uri="{FF2B5EF4-FFF2-40B4-BE49-F238E27FC236}">
                <a16:creationId xmlns:a16="http://schemas.microsoft.com/office/drawing/2014/main" id="{E22D1E70-A9D7-1EC1-063C-795CF0FAE9EE}"/>
              </a:ext>
            </a:extLst>
          </p:cNvPr>
          <p:cNvCxnSpPr/>
          <p:nvPr/>
        </p:nvCxnSpPr>
        <p:spPr>
          <a:xfrm>
            <a:off x="3504041" y="4100278"/>
            <a:ext cx="1805378" cy="0"/>
          </a:xfrm>
          <a:prstGeom prst="straightConnector1">
            <a:avLst/>
          </a:prstGeom>
          <a:ln w="19050">
            <a:solidFill>
              <a:srgbClr val="003087"/>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39BC435E-725B-51A5-9F30-8F912704BF60}"/>
              </a:ext>
            </a:extLst>
          </p:cNvPr>
          <p:cNvGrpSpPr/>
          <p:nvPr/>
        </p:nvGrpSpPr>
        <p:grpSpPr>
          <a:xfrm>
            <a:off x="9574441" y="1656120"/>
            <a:ext cx="1480262" cy="1116168"/>
            <a:chOff x="3101313" y="1530816"/>
            <a:chExt cx="1659207" cy="1269273"/>
          </a:xfrm>
        </p:grpSpPr>
        <p:grpSp>
          <p:nvGrpSpPr>
            <p:cNvPr id="97" name="Group 96">
              <a:extLst>
                <a:ext uri="{FF2B5EF4-FFF2-40B4-BE49-F238E27FC236}">
                  <a16:creationId xmlns:a16="http://schemas.microsoft.com/office/drawing/2014/main" id="{FF2DB9BB-581D-3903-17F4-6BF43364AB20}"/>
                </a:ext>
              </a:extLst>
            </p:cNvPr>
            <p:cNvGrpSpPr/>
            <p:nvPr/>
          </p:nvGrpSpPr>
          <p:grpSpPr>
            <a:xfrm>
              <a:off x="3101313" y="1530816"/>
              <a:ext cx="1659207" cy="1269273"/>
              <a:chOff x="821940" y="1707869"/>
              <a:chExt cx="1659207" cy="1269273"/>
            </a:xfrm>
          </p:grpSpPr>
          <p:pic>
            <p:nvPicPr>
              <p:cNvPr id="99" name="Graphic 98">
                <a:extLst>
                  <a:ext uri="{FF2B5EF4-FFF2-40B4-BE49-F238E27FC236}">
                    <a16:creationId xmlns:a16="http://schemas.microsoft.com/office/drawing/2014/main" id="{C0DF554F-4365-11AB-ACCF-1B01F69CBB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940" y="1707869"/>
                <a:ext cx="1659207" cy="1269273"/>
              </a:xfrm>
              <a:prstGeom prst="rect">
                <a:avLst/>
              </a:prstGeom>
            </p:spPr>
          </p:pic>
          <p:sp>
            <p:nvSpPr>
              <p:cNvPr id="100" name="Rectangle 99">
                <a:extLst>
                  <a:ext uri="{FF2B5EF4-FFF2-40B4-BE49-F238E27FC236}">
                    <a16:creationId xmlns:a16="http://schemas.microsoft.com/office/drawing/2014/main" id="{B6E39704-0CDB-65B1-D44A-91F7BEC16F12}"/>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98" name="Rectangle: Rounded Corners 5">
              <a:extLst>
                <a:ext uri="{FF2B5EF4-FFF2-40B4-BE49-F238E27FC236}">
                  <a16:creationId xmlns:a16="http://schemas.microsoft.com/office/drawing/2014/main" id="{1E779DB2-33D8-E427-02F8-A9FCB5EE62DE}"/>
                </a:ext>
              </a:extLst>
            </p:cNvPr>
            <p:cNvSpPr/>
            <p:nvPr/>
          </p:nvSpPr>
          <p:spPr>
            <a:xfrm>
              <a:off x="3314173" y="1632373"/>
              <a:ext cx="1144038" cy="715084"/>
            </a:xfrm>
            <a:prstGeom prst="roundRect">
              <a:avLst/>
            </a:prstGeom>
            <a:solidFill>
              <a:srgbClr val="00A499"/>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GP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ON</a:t>
              </a:r>
            </a:p>
          </p:txBody>
        </p:sp>
      </p:grpSp>
      <p:pic>
        <p:nvPicPr>
          <p:cNvPr id="103" name="Graphic 102" descr="User with solid fill">
            <a:extLst>
              <a:ext uri="{FF2B5EF4-FFF2-40B4-BE49-F238E27FC236}">
                <a16:creationId xmlns:a16="http://schemas.microsoft.com/office/drawing/2014/main" id="{A9DE7F62-8B2A-447E-F2AA-F2DE9D2F8A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56556" y="1604354"/>
            <a:ext cx="837237" cy="837237"/>
          </a:xfrm>
          <a:prstGeom prst="rect">
            <a:avLst/>
          </a:prstGeom>
        </p:spPr>
      </p:pic>
      <p:grpSp>
        <p:nvGrpSpPr>
          <p:cNvPr id="104" name="Group 103">
            <a:extLst>
              <a:ext uri="{FF2B5EF4-FFF2-40B4-BE49-F238E27FC236}">
                <a16:creationId xmlns:a16="http://schemas.microsoft.com/office/drawing/2014/main" id="{D82F142D-1861-ED7D-534C-A6B37BDDB31C}"/>
              </a:ext>
            </a:extLst>
          </p:cNvPr>
          <p:cNvGrpSpPr/>
          <p:nvPr/>
        </p:nvGrpSpPr>
        <p:grpSpPr>
          <a:xfrm>
            <a:off x="9668468" y="3764385"/>
            <a:ext cx="1480262" cy="1116168"/>
            <a:chOff x="3101313" y="1530816"/>
            <a:chExt cx="1659207" cy="1269273"/>
          </a:xfrm>
        </p:grpSpPr>
        <p:grpSp>
          <p:nvGrpSpPr>
            <p:cNvPr id="105" name="Group 104">
              <a:extLst>
                <a:ext uri="{FF2B5EF4-FFF2-40B4-BE49-F238E27FC236}">
                  <a16:creationId xmlns:a16="http://schemas.microsoft.com/office/drawing/2014/main" id="{2DF9C207-263A-0147-7B96-B28EC15B6FFC}"/>
                </a:ext>
              </a:extLst>
            </p:cNvPr>
            <p:cNvGrpSpPr/>
            <p:nvPr/>
          </p:nvGrpSpPr>
          <p:grpSpPr>
            <a:xfrm>
              <a:off x="3101313" y="1530816"/>
              <a:ext cx="1659207" cy="1269273"/>
              <a:chOff x="821940" y="1707869"/>
              <a:chExt cx="1659207" cy="1269273"/>
            </a:xfrm>
          </p:grpSpPr>
          <p:pic>
            <p:nvPicPr>
              <p:cNvPr id="107" name="Graphic 106">
                <a:extLst>
                  <a:ext uri="{FF2B5EF4-FFF2-40B4-BE49-F238E27FC236}">
                    <a16:creationId xmlns:a16="http://schemas.microsoft.com/office/drawing/2014/main" id="{2CB23046-B973-7627-DB21-458DC748FA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940" y="1707869"/>
                <a:ext cx="1659207" cy="1269273"/>
              </a:xfrm>
              <a:prstGeom prst="rect">
                <a:avLst/>
              </a:prstGeom>
            </p:spPr>
          </p:pic>
          <p:sp>
            <p:nvSpPr>
              <p:cNvPr id="108" name="Rectangle 107">
                <a:extLst>
                  <a:ext uri="{FF2B5EF4-FFF2-40B4-BE49-F238E27FC236}">
                    <a16:creationId xmlns:a16="http://schemas.microsoft.com/office/drawing/2014/main" id="{4D47131C-1D94-0B2C-8B26-3C18E1DD054B}"/>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106" name="Rectangle: Rounded Corners 5">
              <a:extLst>
                <a:ext uri="{FF2B5EF4-FFF2-40B4-BE49-F238E27FC236}">
                  <a16:creationId xmlns:a16="http://schemas.microsoft.com/office/drawing/2014/main" id="{228CE7D2-F4C3-B2B4-A57C-227CC9101AE3}"/>
                </a:ext>
              </a:extLst>
            </p:cNvPr>
            <p:cNvSpPr/>
            <p:nvPr/>
          </p:nvSpPr>
          <p:spPr>
            <a:xfrm>
              <a:off x="3314173" y="1632373"/>
              <a:ext cx="1144038" cy="715084"/>
            </a:xfrm>
            <a:prstGeom prst="roundRect">
              <a:avLst/>
            </a:prstGeom>
            <a:solidFill>
              <a:srgbClr val="00A499"/>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GP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OFF</a:t>
              </a:r>
            </a:p>
          </p:txBody>
        </p:sp>
      </p:grpSp>
      <p:pic>
        <p:nvPicPr>
          <p:cNvPr id="109" name="Graphic 108" descr="User with solid fill">
            <a:extLst>
              <a:ext uri="{FF2B5EF4-FFF2-40B4-BE49-F238E27FC236}">
                <a16:creationId xmlns:a16="http://schemas.microsoft.com/office/drawing/2014/main" id="{5E0ABF52-3068-1B40-5006-4B30FAE624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50583" y="3712619"/>
            <a:ext cx="837237" cy="837237"/>
          </a:xfrm>
          <a:prstGeom prst="rect">
            <a:avLst/>
          </a:prstGeom>
        </p:spPr>
      </p:pic>
      <p:sp>
        <p:nvSpPr>
          <p:cNvPr id="110" name="TextBox 109">
            <a:extLst>
              <a:ext uri="{FF2B5EF4-FFF2-40B4-BE49-F238E27FC236}">
                <a16:creationId xmlns:a16="http://schemas.microsoft.com/office/drawing/2014/main" id="{FABE1DB2-E973-9BF6-0847-A73A6620FD6A}"/>
              </a:ext>
            </a:extLst>
          </p:cNvPr>
          <p:cNvSpPr txBox="1"/>
          <p:nvPr/>
        </p:nvSpPr>
        <p:spPr>
          <a:xfrm>
            <a:off x="7152196" y="3774903"/>
            <a:ext cx="23040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Request available patient data</a:t>
            </a:r>
          </a:p>
        </p:txBody>
      </p:sp>
      <p:cxnSp>
        <p:nvCxnSpPr>
          <p:cNvPr id="111" name="Straight Arrow Connector 110">
            <a:extLst>
              <a:ext uri="{FF2B5EF4-FFF2-40B4-BE49-F238E27FC236}">
                <a16:creationId xmlns:a16="http://schemas.microsoft.com/office/drawing/2014/main" id="{8FAEBCDB-E703-9719-12F6-D49E04B2CA18}"/>
              </a:ext>
            </a:extLst>
          </p:cNvPr>
          <p:cNvCxnSpPr/>
          <p:nvPr/>
        </p:nvCxnSpPr>
        <p:spPr>
          <a:xfrm>
            <a:off x="7389271" y="4080219"/>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4894976A-F9E0-29E6-0F0F-1E7823E22BF3}"/>
              </a:ext>
            </a:extLst>
          </p:cNvPr>
          <p:cNvCxnSpPr>
            <a:cxnSpLocks/>
          </p:cNvCxnSpPr>
          <p:nvPr/>
        </p:nvCxnSpPr>
        <p:spPr>
          <a:xfrm flipH="1">
            <a:off x="7391592" y="4291943"/>
            <a:ext cx="18053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DAEB9E25-461B-F50A-1A9D-4B166C6224D8}"/>
              </a:ext>
            </a:extLst>
          </p:cNvPr>
          <p:cNvSpPr txBox="1"/>
          <p:nvPr/>
        </p:nvSpPr>
        <p:spPr>
          <a:xfrm>
            <a:off x="7165402" y="1765041"/>
            <a:ext cx="23040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Request available patient data</a:t>
            </a:r>
          </a:p>
        </p:txBody>
      </p:sp>
      <p:cxnSp>
        <p:nvCxnSpPr>
          <p:cNvPr id="115" name="Straight Arrow Connector 114">
            <a:extLst>
              <a:ext uri="{FF2B5EF4-FFF2-40B4-BE49-F238E27FC236}">
                <a16:creationId xmlns:a16="http://schemas.microsoft.com/office/drawing/2014/main" id="{1547DB5E-7A4F-0CD7-E8C3-E7A7ED791C6B}"/>
              </a:ext>
            </a:extLst>
          </p:cNvPr>
          <p:cNvCxnSpPr/>
          <p:nvPr/>
        </p:nvCxnSpPr>
        <p:spPr>
          <a:xfrm>
            <a:off x="7402477" y="2070357"/>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F7FCFCA-7EBC-68CB-4F49-D7751D64DE91}"/>
              </a:ext>
            </a:extLst>
          </p:cNvPr>
          <p:cNvCxnSpPr>
            <a:cxnSpLocks/>
          </p:cNvCxnSpPr>
          <p:nvPr/>
        </p:nvCxnSpPr>
        <p:spPr>
          <a:xfrm flipH="1">
            <a:off x="7404798" y="2282081"/>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0C5DE626-5909-3FB9-FEC3-65A353949CDF}"/>
              </a:ext>
            </a:extLst>
          </p:cNvPr>
          <p:cNvSpPr txBox="1"/>
          <p:nvPr/>
        </p:nvSpPr>
        <p:spPr>
          <a:xfrm>
            <a:off x="7306776" y="2324759"/>
            <a:ext cx="20428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a:ea typeface="+mn-ea"/>
                <a:cs typeface="Arial"/>
              </a:rPr>
              <a:t>Patient data available</a:t>
            </a:r>
          </a:p>
        </p:txBody>
      </p:sp>
      <p:cxnSp>
        <p:nvCxnSpPr>
          <p:cNvPr id="118" name="Straight Arrow Connector 117">
            <a:extLst>
              <a:ext uri="{FF2B5EF4-FFF2-40B4-BE49-F238E27FC236}">
                <a16:creationId xmlns:a16="http://schemas.microsoft.com/office/drawing/2014/main" id="{846E883F-77E8-2508-96C5-82B13E69A532}"/>
              </a:ext>
            </a:extLst>
          </p:cNvPr>
          <p:cNvCxnSpPr>
            <a:cxnSpLocks/>
          </p:cNvCxnSpPr>
          <p:nvPr/>
        </p:nvCxnSpPr>
        <p:spPr>
          <a:xfrm flipH="1">
            <a:off x="7389271" y="2833285"/>
            <a:ext cx="18053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82521278-012F-C0AD-D95A-727D2EC39BF7}"/>
              </a:ext>
            </a:extLst>
          </p:cNvPr>
          <p:cNvCxnSpPr>
            <a:cxnSpLocks/>
            <a:stCxn id="79" idx="2"/>
            <a:endCxn id="22" idx="0"/>
          </p:cNvCxnSpPr>
          <p:nvPr/>
        </p:nvCxnSpPr>
        <p:spPr>
          <a:xfrm rot="16200000" flipH="1">
            <a:off x="3075935" y="5037854"/>
            <a:ext cx="400712" cy="534100"/>
          </a:xfrm>
          <a:prstGeom prst="bentConnector3">
            <a:avLst>
              <a:gd name="adj1" fmla="val 50000"/>
            </a:avLst>
          </a:prstGeom>
          <a:ln w="19050">
            <a:solidFill>
              <a:srgbClr val="003087"/>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32E5AEC2-7EF8-60D1-2836-194B32084A8A}"/>
              </a:ext>
            </a:extLst>
          </p:cNvPr>
          <p:cNvSpPr txBox="1"/>
          <p:nvPr/>
        </p:nvSpPr>
        <p:spPr>
          <a:xfrm>
            <a:off x="3896235" y="5771935"/>
            <a:ext cx="180537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Use alternative sources</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cxnSp>
        <p:nvCxnSpPr>
          <p:cNvPr id="7" name="Connector: Elbow 6">
            <a:extLst>
              <a:ext uri="{FF2B5EF4-FFF2-40B4-BE49-F238E27FC236}">
                <a16:creationId xmlns:a16="http://schemas.microsoft.com/office/drawing/2014/main" id="{7CFBE6AC-2D3B-AAA1-57BD-CF9A365BC0AA}"/>
              </a:ext>
            </a:extLst>
          </p:cNvPr>
          <p:cNvCxnSpPr>
            <a:cxnSpLocks/>
            <a:endCxn id="109" idx="2"/>
          </p:cNvCxnSpPr>
          <p:nvPr/>
        </p:nvCxnSpPr>
        <p:spPr>
          <a:xfrm flipV="1">
            <a:off x="7245520" y="4549856"/>
            <a:ext cx="4423682" cy="554692"/>
          </a:xfrm>
          <a:prstGeom prst="bentConnector2">
            <a:avLst/>
          </a:prstGeom>
          <a:ln w="19050">
            <a:solidFill>
              <a:srgbClr val="00A499"/>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A26ED3-436A-35E0-57A6-C02AA1F38648}"/>
              </a:ext>
            </a:extLst>
          </p:cNvPr>
          <p:cNvCxnSpPr>
            <a:cxnSpLocks/>
          </p:cNvCxnSpPr>
          <p:nvPr/>
        </p:nvCxnSpPr>
        <p:spPr>
          <a:xfrm flipH="1">
            <a:off x="3510672" y="5104548"/>
            <a:ext cx="3654730" cy="0"/>
          </a:xfrm>
          <a:prstGeom prst="line">
            <a:avLst/>
          </a:prstGeom>
          <a:ln w="19050">
            <a:solidFill>
              <a:srgbClr val="003087"/>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37B1FC6-5EFC-15FD-65A9-638CEB127F47}"/>
              </a:ext>
            </a:extLst>
          </p:cNvPr>
          <p:cNvSpPr txBox="1"/>
          <p:nvPr/>
        </p:nvSpPr>
        <p:spPr>
          <a:xfrm>
            <a:off x="4514660" y="5165337"/>
            <a:ext cx="36547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May need to contact </a:t>
            </a:r>
            <a:r>
              <a:rPr lang="en-US" sz="1100">
                <a:solidFill>
                  <a:prstClr val="black"/>
                </a:solidFill>
                <a:latin typeface="Arial" panose="020B0604020202020204"/>
                <a:cs typeface="Arial"/>
              </a:rPr>
              <a:t>general practice </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for more information</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 name="TextBox 3">
            <a:extLst>
              <a:ext uri="{FF2B5EF4-FFF2-40B4-BE49-F238E27FC236}">
                <a16:creationId xmlns:a16="http://schemas.microsoft.com/office/drawing/2014/main" id="{24E7D757-C762-F1B0-F65F-3ADEDB6BBD26}"/>
              </a:ext>
            </a:extLst>
          </p:cNvPr>
          <p:cNvSpPr txBox="1"/>
          <p:nvPr/>
        </p:nvSpPr>
        <p:spPr>
          <a:xfrm>
            <a:off x="7203977" y="4378358"/>
            <a:ext cx="231661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Arial" panose="020B0604020202020204"/>
                <a:ea typeface="+mn-ea"/>
                <a:cs typeface="Arial"/>
              </a:rPr>
              <a:t>Data not available – error message sent </a:t>
            </a:r>
            <a:r>
              <a:rPr kumimoji="0" lang="en-US" sz="1100" b="0" i="0" u="none" strike="noStrike" kern="1200" cap="none" spc="0" normalizeH="0" baseline="0" noProof="0">
                <a:ln>
                  <a:noFill/>
                </a:ln>
                <a:solidFill>
                  <a:srgbClr val="231F20"/>
                </a:solidFill>
                <a:effectLst/>
                <a:uLnTx/>
                <a:uFillTx/>
                <a:latin typeface="Arial" panose="020B0604020202020204"/>
                <a:ea typeface="+mn-ea"/>
                <a:cs typeface="Arial"/>
              </a:rPr>
              <a:t>(or if patient has opted out of GP Connect)</a:t>
            </a:r>
            <a:endParaRPr kumimoji="0" lang="en-US" sz="1100" b="1" i="0" u="none" strike="noStrike" kern="1200" cap="none" spc="0" normalizeH="0" baseline="0" noProof="0">
              <a:ln>
                <a:noFill/>
              </a:ln>
              <a:solidFill>
                <a:srgbClr val="231F20"/>
              </a:solidFill>
              <a:effectLst/>
              <a:uLnTx/>
              <a:uFillTx/>
              <a:latin typeface="Arial" panose="020B0604020202020204"/>
              <a:ea typeface="+mn-ea"/>
              <a:cs typeface="Arial"/>
            </a:endParaRPr>
          </a:p>
        </p:txBody>
      </p:sp>
      <p:sp>
        <p:nvSpPr>
          <p:cNvPr id="5" name="TextBox 4">
            <a:extLst>
              <a:ext uri="{FF2B5EF4-FFF2-40B4-BE49-F238E27FC236}">
                <a16:creationId xmlns:a16="http://schemas.microsoft.com/office/drawing/2014/main" id="{FF10336E-E806-EA99-79EE-E4D6AD02C5EE}"/>
              </a:ext>
            </a:extLst>
          </p:cNvPr>
          <p:cNvSpPr txBox="1"/>
          <p:nvPr/>
        </p:nvSpPr>
        <p:spPr>
          <a:xfrm>
            <a:off x="7126872" y="2912785"/>
            <a:ext cx="2569417" cy="4308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Error message sent if patient has opted out of GP Connect</a:t>
            </a:r>
          </a:p>
        </p:txBody>
      </p:sp>
      <p:sp>
        <p:nvSpPr>
          <p:cNvPr id="8" name="Title 4">
            <a:extLst>
              <a:ext uri="{FF2B5EF4-FFF2-40B4-BE49-F238E27FC236}">
                <a16:creationId xmlns:a16="http://schemas.microsoft.com/office/drawing/2014/main" id="{42DCAAF9-2700-DB96-8DB3-881997A085EF}"/>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Data flow example – community pharmacy view</a:t>
            </a:r>
          </a:p>
        </p:txBody>
      </p:sp>
    </p:spTree>
    <p:extLst>
      <p:ext uri="{BB962C8B-B14F-4D97-AF65-F5344CB8AC3E}">
        <p14:creationId xmlns:p14="http://schemas.microsoft.com/office/powerpoint/2010/main" val="35891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34EC2-3188-8943-F2A3-3531D36098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C692D28-3794-7D5D-DA7D-6B48E5A92968}"/>
              </a:ext>
            </a:extLst>
          </p:cNvPr>
          <p:cNvSpPr txBox="1"/>
          <p:nvPr/>
        </p:nvSpPr>
        <p:spPr>
          <a:xfrm>
            <a:off x="300233" y="815405"/>
            <a:ext cx="11438883" cy="50167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 has started to roll out to community pharmacy for three areas of the patient’s GP record:</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Medications</a:t>
            </a:r>
            <a:b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b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Observation items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 </a:t>
            </a:r>
            <a:r>
              <a:rPr kumimoji="0" lang="en-GB" sz="1600" b="0" i="0" u="none" strike="noStrike" kern="1200" cap="none" spc="0" normalizeH="0" baseline="0" noProof="0">
                <a:ln>
                  <a:noFill/>
                </a:ln>
                <a:solidFill>
                  <a:srgbClr val="231F20"/>
                </a:solidFill>
                <a:effectLst/>
                <a:uLnTx/>
                <a:uFillTx/>
                <a:latin typeface="Arial" panose="020B0604020202020204"/>
                <a:ea typeface="+mn-lt"/>
                <a:cs typeface="Arial"/>
              </a:rPr>
              <a:t>weight, height, body mass index, pulse rate, smoking status, alcohol intake and blood pressure readings</a:t>
            </a:r>
            <a:b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b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Investigations</a:t>
            </a: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Information will only flow to community pharmacy if the system in enabled with the GP IT system and the patient has not withdrawn their consent. </a:t>
            </a: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a:defRPr/>
            </a:pPr>
            <a:endParaRPr kumimoji="0" lang="en-GB" sz="1600" b="1" i="0" u="none" strike="noStrike" kern="1200" cap="none" spc="0" normalizeH="0" baseline="0" noProof="0">
              <a:ln>
                <a:noFill/>
              </a:ln>
              <a:solidFill>
                <a:srgbClr val="003087"/>
              </a:solidFill>
              <a:effectLst/>
              <a:uLnTx/>
              <a:uFillTx/>
              <a:latin typeface="Arial" panose="020B0604020202020204"/>
              <a:ea typeface="+mn-ea"/>
              <a:cs typeface="+mn-cs"/>
            </a:endParaRPr>
          </a:p>
          <a:p>
            <a:pPr>
              <a:defRPr/>
            </a:pPr>
            <a:r>
              <a:rPr kumimoji="0" lang="en-GB" sz="1600" b="1" i="0" u="none" strike="noStrike" kern="1200" cap="none" spc="0" normalizeH="0" baseline="0" noProof="0">
                <a:ln>
                  <a:noFill/>
                </a:ln>
                <a:solidFill>
                  <a:srgbClr val="003087"/>
                </a:solidFill>
                <a:effectLst/>
                <a:uLnTx/>
                <a:uFillTx/>
                <a:latin typeface="Arial" panose="020B0604020202020204"/>
                <a:ea typeface="+mn-ea"/>
                <a:cs typeface="+mn-cs"/>
              </a:rPr>
              <a:t>Changes to the GP Contract in 2025/26 </a:t>
            </a:r>
          </a:p>
          <a:p>
            <a:pPr>
              <a:defRPr/>
            </a:pP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T</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he Department of Health and Social Care (DHSC) and NHS England consulted with the profession on changes to the GP contract for 25/26. The agreed changes are set out in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hlinkClick r:id="rId3"/>
              </a:rPr>
              <a:t>the contract announcement letter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which includes a requirement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hlinkClick r:id="rId3"/>
              </a:rPr>
              <a:t>(para 8)</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on </a:t>
            </a:r>
            <a:r>
              <a:rPr kumimoji="0" lang="en-GB" sz="1600" b="0" i="0" u="none" strike="noStrike" kern="1200" cap="none" spc="0" normalizeH="0" baseline="0" noProof="0">
                <a:ln>
                  <a:noFill/>
                </a:ln>
                <a:solidFill>
                  <a:srgbClr val="231F20"/>
                </a:solidFill>
                <a:effectLst/>
                <a:uLnTx/>
                <a:uFillTx/>
                <a:latin typeface="Arial"/>
                <a:ea typeface="+mn-ea"/>
                <a:cs typeface="Arial"/>
              </a:rPr>
              <a:t>general practices to ensure the functionality in GP Connect (Access Record: HTML, Access Record: Structured and Update Record: Structured) is enabled by 1 October 2025.</a:t>
            </a:r>
          </a:p>
        </p:txBody>
      </p:sp>
      <p:sp>
        <p:nvSpPr>
          <p:cNvPr id="8" name="Title 4">
            <a:extLst>
              <a:ext uri="{FF2B5EF4-FFF2-40B4-BE49-F238E27FC236}">
                <a16:creationId xmlns:a16="http://schemas.microsoft.com/office/drawing/2014/main" id="{21249C9E-CD58-BA8D-2DC9-AA080FFA7601}"/>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Accessible patient data</a:t>
            </a:r>
          </a:p>
        </p:txBody>
      </p:sp>
      <p:pic>
        <p:nvPicPr>
          <p:cNvPr id="16" name="Graphic 15" descr="Medicine with solid fill">
            <a:extLst>
              <a:ext uri="{FF2B5EF4-FFF2-40B4-BE49-F238E27FC236}">
                <a16:creationId xmlns:a16="http://schemas.microsoft.com/office/drawing/2014/main" id="{F3A0133D-EB98-CD80-1619-FD633F1809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822" y="1462054"/>
            <a:ext cx="560258" cy="560258"/>
          </a:xfrm>
          <a:prstGeom prst="rect">
            <a:avLst/>
          </a:prstGeom>
        </p:spPr>
      </p:pic>
      <p:pic>
        <p:nvPicPr>
          <p:cNvPr id="17" name="Graphic 16" descr="Female Profile with solid fill">
            <a:extLst>
              <a:ext uri="{FF2B5EF4-FFF2-40B4-BE49-F238E27FC236}">
                <a16:creationId xmlns:a16="http://schemas.microsoft.com/office/drawing/2014/main" id="{3AABD4E2-2A23-38F9-2ED1-79F1C1E5B7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253" y="2087217"/>
            <a:ext cx="564292" cy="564292"/>
          </a:xfrm>
          <a:prstGeom prst="rect">
            <a:avLst/>
          </a:prstGeom>
        </p:spPr>
      </p:pic>
      <p:pic>
        <p:nvPicPr>
          <p:cNvPr id="18" name="Graphic 17" descr="Stethoscope with solid fill">
            <a:extLst>
              <a:ext uri="{FF2B5EF4-FFF2-40B4-BE49-F238E27FC236}">
                <a16:creationId xmlns:a16="http://schemas.microsoft.com/office/drawing/2014/main" id="{B14D73C4-342A-D224-63D0-04C9E5C5D0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822" y="2759570"/>
            <a:ext cx="574589" cy="574589"/>
          </a:xfrm>
          <a:prstGeom prst="rect">
            <a:avLst/>
          </a:prstGeom>
        </p:spPr>
      </p:pic>
    </p:spTree>
    <p:extLst>
      <p:ext uri="{BB962C8B-B14F-4D97-AF65-F5344CB8AC3E}">
        <p14:creationId xmlns:p14="http://schemas.microsoft.com/office/powerpoint/2010/main" val="422241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2032F-BE96-9B92-B154-5FFE34150CEF}"/>
            </a:ext>
          </a:extLst>
        </p:cNvPr>
        <p:cNvGrpSpPr/>
        <p:nvPr/>
      </p:nvGrpSpPr>
      <p:grpSpPr>
        <a:xfrm>
          <a:off x="0" y="0"/>
          <a:ext cx="0" cy="0"/>
          <a:chOff x="0" y="0"/>
          <a:chExt cx="0" cy="0"/>
        </a:xfrm>
      </p:grpSpPr>
      <p:pic>
        <p:nvPicPr>
          <p:cNvPr id="2" name="Content Placeholder 4" descr="A screenshot of a medical record&#10;&#10;Description automatically generated">
            <a:extLst>
              <a:ext uri="{FF2B5EF4-FFF2-40B4-BE49-F238E27FC236}">
                <a16:creationId xmlns:a16="http://schemas.microsoft.com/office/drawing/2014/main" id="{E988BE8A-3CCD-8D31-7619-F5BAC3B8B9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369" t="57" r="2431" b="-57"/>
          <a:stretch/>
        </p:blipFill>
        <p:spPr>
          <a:xfrm>
            <a:off x="431957" y="2194761"/>
            <a:ext cx="3847045" cy="2651893"/>
          </a:xfrm>
          <a:prstGeom prst="rect">
            <a:avLst/>
          </a:prstGeom>
          <a:ln>
            <a:solidFill>
              <a:schemeClr val="tx1"/>
            </a:solidFill>
          </a:ln>
        </p:spPr>
      </p:pic>
      <p:sp>
        <p:nvSpPr>
          <p:cNvPr id="7" name="TextBox 6">
            <a:extLst>
              <a:ext uri="{FF2B5EF4-FFF2-40B4-BE49-F238E27FC236}">
                <a16:creationId xmlns:a16="http://schemas.microsoft.com/office/drawing/2014/main" id="{0E00772C-B946-EA7B-3020-71844AA28914}"/>
              </a:ext>
            </a:extLst>
          </p:cNvPr>
          <p:cNvSpPr txBox="1"/>
          <p:nvPr/>
        </p:nvSpPr>
        <p:spPr>
          <a:xfrm>
            <a:off x="639775" y="4855646"/>
            <a:ext cx="3281877"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31F20"/>
                </a:solidFill>
                <a:effectLst/>
                <a:uLnTx/>
                <a:uFillTx/>
                <a:latin typeface="Arial"/>
                <a:ea typeface="+mn-ea"/>
                <a:cs typeface="Arial"/>
              </a:rPr>
              <a:t>Integrated within pharmacy system at the point of consultation</a:t>
            </a:r>
            <a:endParaRPr kumimoji="0" lang="en-GB" sz="1400" b="0" i="0" u="none" strike="noStrike" kern="1200" cap="none" spc="0" normalizeH="0" baseline="0" noProof="0">
              <a:ln>
                <a:noFill/>
              </a:ln>
              <a:solidFill>
                <a:srgbClr val="231F20"/>
              </a:solidFill>
              <a:effectLst/>
              <a:uLnTx/>
              <a:uFillTx/>
              <a:latin typeface="Arial"/>
              <a:ea typeface="+mn-ea"/>
              <a:cs typeface="Arial"/>
            </a:endParaRPr>
          </a:p>
        </p:txBody>
      </p:sp>
      <p:sp>
        <p:nvSpPr>
          <p:cNvPr id="13" name="TextBox 12">
            <a:extLst>
              <a:ext uri="{FF2B5EF4-FFF2-40B4-BE49-F238E27FC236}">
                <a16:creationId xmlns:a16="http://schemas.microsoft.com/office/drawing/2014/main" id="{712ACDD5-AA51-FDBB-3EBF-6760B78E66D0}"/>
              </a:ext>
            </a:extLst>
          </p:cNvPr>
          <p:cNvSpPr txBox="1"/>
          <p:nvPr/>
        </p:nvSpPr>
        <p:spPr>
          <a:xfrm>
            <a:off x="4373611" y="4868316"/>
            <a:ext cx="372772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The initial view will display data from the past 15 months, but it can be extended to show all available data</a:t>
            </a:r>
          </a:p>
        </p:txBody>
      </p:sp>
      <p:pic>
        <p:nvPicPr>
          <p:cNvPr id="14" name="Picture 13" descr="A screenshot of a medical test&#10;&#10;Description automatically generated">
            <a:extLst>
              <a:ext uri="{FF2B5EF4-FFF2-40B4-BE49-F238E27FC236}">
                <a16:creationId xmlns:a16="http://schemas.microsoft.com/office/drawing/2014/main" id="{611CE0AD-3C28-C9E1-6DCF-306B7586C01A}"/>
              </a:ext>
            </a:extLst>
          </p:cNvPr>
          <p:cNvPicPr>
            <a:picLocks noChangeAspect="1"/>
          </p:cNvPicPr>
          <p:nvPr/>
        </p:nvPicPr>
        <p:blipFill>
          <a:blip r:embed="rId3">
            <a:extLst>
              <a:ext uri="{28A0092B-C50C-407E-A947-70E740481C1C}">
                <a14:useLocalDpi xmlns:a14="http://schemas.microsoft.com/office/drawing/2010/main" val="0"/>
              </a:ext>
            </a:extLst>
          </a:blip>
          <a:srcRect l="-292" t="1395" r="2632" b="4186"/>
          <a:stretch/>
        </p:blipFill>
        <p:spPr>
          <a:xfrm>
            <a:off x="4373611" y="2197731"/>
            <a:ext cx="3935610" cy="2655531"/>
          </a:xfrm>
          <a:prstGeom prst="rect">
            <a:avLst/>
          </a:prstGeom>
          <a:ln>
            <a:solidFill>
              <a:schemeClr val="tx1"/>
            </a:solidFill>
          </a:ln>
        </p:spPr>
      </p:pic>
      <p:pic>
        <p:nvPicPr>
          <p:cNvPr id="15" name="Picture 2">
            <a:extLst>
              <a:ext uri="{FF2B5EF4-FFF2-40B4-BE49-F238E27FC236}">
                <a16:creationId xmlns:a16="http://schemas.microsoft.com/office/drawing/2014/main" id="{E92CEF52-AAEC-4FC1-45F1-BF1F8D0846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6770" y="1455728"/>
            <a:ext cx="2429930" cy="2647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3C3EB69D-588E-9F71-3F96-57C60A949C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475" b="-394"/>
          <a:stretch/>
        </p:blipFill>
        <p:spPr bwMode="auto">
          <a:xfrm>
            <a:off x="10287617" y="2951449"/>
            <a:ext cx="1708110" cy="26555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EC2D557-B423-043F-FAC0-F3E23398B680}"/>
              </a:ext>
            </a:extLst>
          </p:cNvPr>
          <p:cNvSpPr txBox="1"/>
          <p:nvPr/>
        </p:nvSpPr>
        <p:spPr>
          <a:xfrm>
            <a:off x="8613902" y="5765522"/>
            <a:ext cx="284107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Examples view of medications and investigations</a:t>
            </a:r>
          </a:p>
        </p:txBody>
      </p:sp>
      <p:sp>
        <p:nvSpPr>
          <p:cNvPr id="20" name="Rectangle: Rounded Corners 19">
            <a:extLst>
              <a:ext uri="{FF2B5EF4-FFF2-40B4-BE49-F238E27FC236}">
                <a16:creationId xmlns:a16="http://schemas.microsoft.com/office/drawing/2014/main" id="{A927B05A-F9FB-2E78-3BD6-3408AB0682E2}"/>
              </a:ext>
            </a:extLst>
          </p:cNvPr>
          <p:cNvSpPr/>
          <p:nvPr/>
        </p:nvSpPr>
        <p:spPr>
          <a:xfrm>
            <a:off x="432000" y="1195918"/>
            <a:ext cx="4476922" cy="688411"/>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71600" marR="0" lvl="3" indent="0" algn="l" defTabSz="914400" rtl="0" eaLnBrk="1" fontAlgn="base" latinLnBrk="0" hangingPunct="1">
              <a:lnSpc>
                <a:spcPct val="100000"/>
              </a:lnSpc>
              <a:spcBef>
                <a:spcPts val="0"/>
              </a:spcBef>
              <a:spcAft>
                <a:spcPts val="1125"/>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Zoom in to view in more detail</a:t>
            </a: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8" name="Graphic 17" descr="Magnifying glass with solid fill">
            <a:extLst>
              <a:ext uri="{FF2B5EF4-FFF2-40B4-BE49-F238E27FC236}">
                <a16:creationId xmlns:a16="http://schemas.microsoft.com/office/drawing/2014/main" id="{DAC77259-795C-9572-CB8A-AA6F176238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7759" y="1283455"/>
            <a:ext cx="559518" cy="559518"/>
          </a:xfrm>
          <a:prstGeom prst="rect">
            <a:avLst/>
          </a:prstGeom>
        </p:spPr>
      </p:pic>
      <p:sp>
        <p:nvSpPr>
          <p:cNvPr id="5" name="TextBox 4">
            <a:extLst>
              <a:ext uri="{FF2B5EF4-FFF2-40B4-BE49-F238E27FC236}">
                <a16:creationId xmlns:a16="http://schemas.microsoft.com/office/drawing/2014/main" id="{9FB0D57B-4348-5FB6-09C9-2E479BCB0B1E}"/>
              </a:ext>
            </a:extLst>
          </p:cNvPr>
          <p:cNvSpPr txBox="1"/>
          <p:nvPr/>
        </p:nvSpPr>
        <p:spPr>
          <a:xfrm>
            <a:off x="323801" y="5897443"/>
            <a:ext cx="814296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panose="020B0604020202020204"/>
                <a:ea typeface="+mn-ea"/>
                <a:cs typeface="+mn-cs"/>
              </a:rPr>
              <a:t>Please note, this example is from a pilot site using Cegedim Rx. User views will vary between </a:t>
            </a:r>
            <a:br>
              <a:rPr kumimoji="0" lang="en-GB" sz="1200" b="0" i="0" u="none" strike="noStrike" kern="1200" cap="none" spc="0" normalizeH="0" baseline="0" noProof="0">
                <a:ln>
                  <a:noFill/>
                </a:ln>
                <a:effectLst/>
                <a:uLnTx/>
                <a:uFillTx/>
                <a:latin typeface="Arial" panose="020B0604020202020204"/>
                <a:ea typeface="+mn-ea"/>
                <a:cs typeface="+mn-cs"/>
              </a:rPr>
            </a:br>
            <a:r>
              <a:rPr kumimoji="0" lang="en-GB" sz="1200" b="0" i="0" u="none" strike="noStrike" kern="1200" cap="none" spc="0" normalizeH="0" baseline="0" noProof="0">
                <a:ln>
                  <a:noFill/>
                </a:ln>
                <a:effectLst/>
                <a:uLnTx/>
                <a:uFillTx/>
                <a:latin typeface="Arial" panose="020B0604020202020204"/>
                <a:ea typeface="+mn-ea"/>
                <a:cs typeface="+mn-cs"/>
              </a:rPr>
              <a:t>different supplier's systems</a:t>
            </a:r>
            <a:r>
              <a:rPr lang="en-GB" sz="1200">
                <a:latin typeface="Arial" panose="020B0604020202020204"/>
              </a:rPr>
              <a:t> -</a:t>
            </a:r>
            <a:r>
              <a:rPr kumimoji="0" lang="en-GB" sz="1200" b="0" i="0" u="none" strike="noStrike" kern="1200" cap="none" spc="0" normalizeH="0" baseline="0" noProof="0">
                <a:ln>
                  <a:noFill/>
                </a:ln>
                <a:effectLst/>
                <a:uLnTx/>
                <a:uFillTx/>
                <a:latin typeface="Arial" panose="020B0604020202020204"/>
                <a:ea typeface="+mn-ea"/>
                <a:cs typeface="+mn-cs"/>
              </a:rPr>
              <a:t> </a:t>
            </a:r>
            <a:r>
              <a:rPr lang="en-GB" sz="1200">
                <a:hlinkClick r:id="rId8"/>
              </a:rPr>
              <a:t>Cegedim Rx GP Connect Access Record: Structured</a:t>
            </a:r>
            <a:endParaRPr kumimoji="0" lang="en-GB" sz="1200" b="0" i="0" u="none" strike="noStrike" kern="1200" cap="none" spc="0" normalizeH="0" baseline="0" noProof="0">
              <a:ln>
                <a:noFill/>
              </a:ln>
              <a:solidFill>
                <a:srgbClr val="003087"/>
              </a:solidFill>
              <a:effectLst/>
              <a:uLnTx/>
              <a:uFillTx/>
              <a:latin typeface="Arial" panose="020B0604020202020204"/>
              <a:ea typeface="+mn-ea"/>
              <a:cs typeface="+mn-cs"/>
            </a:endParaRPr>
          </a:p>
        </p:txBody>
      </p:sp>
      <p:sp>
        <p:nvSpPr>
          <p:cNvPr id="8" name="Title 4">
            <a:extLst>
              <a:ext uri="{FF2B5EF4-FFF2-40B4-BE49-F238E27FC236}">
                <a16:creationId xmlns:a16="http://schemas.microsoft.com/office/drawing/2014/main" id="{A125A44B-C16E-F669-5A14-32F5C925293A}"/>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An example of what community pharmacy will see</a:t>
            </a:r>
          </a:p>
        </p:txBody>
      </p:sp>
    </p:spTree>
    <p:extLst>
      <p:ext uri="{BB962C8B-B14F-4D97-AF65-F5344CB8AC3E}">
        <p14:creationId xmlns:p14="http://schemas.microsoft.com/office/powerpoint/2010/main" val="36109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CC7A2-1752-DD62-939F-948ECDF371E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8DAB51F-933E-B7B2-C251-AB55340AF2BA}"/>
              </a:ext>
            </a:extLst>
          </p:cNvPr>
          <p:cNvSpPr>
            <a:spLocks noGrp="1"/>
          </p:cNvSpPr>
          <p:nvPr>
            <p:ph type="ctrTitle"/>
          </p:nvPr>
        </p:nvSpPr>
        <p:spPr>
          <a:xfrm>
            <a:off x="432000" y="1964293"/>
            <a:ext cx="5073450" cy="2507695"/>
          </a:xfrm>
        </p:spPr>
        <p:txBody>
          <a:bodyPr/>
          <a:lstStyle/>
          <a:p>
            <a:r>
              <a:rPr lang="en-GB" sz="4800">
                <a:latin typeface="Arial"/>
                <a:cs typeface="Arial"/>
              </a:rPr>
              <a:t>Updating the patient’s GP record</a:t>
            </a:r>
            <a:endParaRPr lang="en-US" sz="4400">
              <a:latin typeface="Arial"/>
              <a:cs typeface="Arial"/>
            </a:endParaRPr>
          </a:p>
        </p:txBody>
      </p:sp>
      <p:sp>
        <p:nvSpPr>
          <p:cNvPr id="11" name="Subtitle 2">
            <a:extLst>
              <a:ext uri="{FF2B5EF4-FFF2-40B4-BE49-F238E27FC236}">
                <a16:creationId xmlns:a16="http://schemas.microsoft.com/office/drawing/2014/main" id="{4A4FA7B5-EE2A-BA6C-B89C-15DE30E7CFC9}"/>
              </a:ext>
            </a:extLst>
          </p:cNvPr>
          <p:cNvSpPr>
            <a:spLocks noGrp="1"/>
          </p:cNvSpPr>
          <p:nvPr>
            <p:ph type="subTitle" idx="1"/>
          </p:nvPr>
        </p:nvSpPr>
        <p:spPr>
          <a:xfrm>
            <a:off x="432000" y="4979432"/>
            <a:ext cx="6187875" cy="520730"/>
          </a:xfrm>
        </p:spPr>
        <p:txBody>
          <a:bodyPr vert="horz" lIns="0" tIns="0" rIns="0" bIns="0" rtlCol="0" anchor="t">
            <a:normAutofit/>
          </a:bodyPr>
          <a:lstStyle/>
          <a:p>
            <a:r>
              <a:rPr lang="en-GB">
                <a:solidFill>
                  <a:schemeClr val="tx1"/>
                </a:solidFill>
                <a:latin typeface="Arial"/>
                <a:cs typeface="Arial"/>
              </a:rPr>
              <a:t>GP </a:t>
            </a:r>
            <a:r>
              <a:rPr lang="en-GB" sz="2600">
                <a:solidFill>
                  <a:schemeClr val="tx1"/>
                </a:solidFill>
                <a:latin typeface="Arial"/>
                <a:cs typeface="Arial"/>
              </a:rPr>
              <a:t>Connect Update Record: Structured</a:t>
            </a:r>
            <a:endParaRPr lang="en-GB">
              <a:solidFill>
                <a:schemeClr val="tx1"/>
              </a:solidFill>
              <a:latin typeface="Arial"/>
              <a:cs typeface="Arial"/>
            </a:endParaRPr>
          </a:p>
        </p:txBody>
      </p:sp>
    </p:spTree>
    <p:extLst>
      <p:ext uri="{BB962C8B-B14F-4D97-AF65-F5344CB8AC3E}">
        <p14:creationId xmlns:p14="http://schemas.microsoft.com/office/powerpoint/2010/main" val="122540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C9BCB-DF8C-007A-3FAC-1617B395D3E6}"/>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9B3265C-4B7C-4F23-2C6F-67C7E117E88B}"/>
              </a:ext>
            </a:extLst>
          </p:cNvPr>
          <p:cNvSpPr txBox="1"/>
          <p:nvPr/>
        </p:nvSpPr>
        <p:spPr>
          <a:xfrm>
            <a:off x="983226" y="998715"/>
            <a:ext cx="10755891" cy="4278094"/>
          </a:xfrm>
          <a:prstGeom prst="rect">
            <a:avLst/>
          </a:prstGeom>
          <a:noFill/>
        </p:spPr>
        <p:txBody>
          <a:bodyPr wrap="square" lIns="91440" tIns="45720" rIns="91440" bIns="45720" anchor="t">
            <a:spAutoFit/>
          </a:bodyPr>
          <a:lstStyle/>
          <a:p>
            <a:r>
              <a:rPr lang="en-GB" sz="1600">
                <a:latin typeface="Arial"/>
                <a:ea typeface="+mn-lt"/>
                <a:cs typeface="Arial"/>
              </a:rPr>
              <a:t>Allows registered community </a:t>
            </a:r>
            <a:r>
              <a:rPr lang="en-GB" sz="1600">
                <a:solidFill>
                  <a:srgbClr val="212B32"/>
                </a:solidFill>
                <a:ea typeface="+mn-lt"/>
                <a:cs typeface="+mn-lt"/>
              </a:rPr>
              <a:t>pharmacy professionals to send pharmacy consultation summaries in a </a:t>
            </a:r>
            <a:r>
              <a:rPr lang="en-GB" sz="1600" b="1">
                <a:solidFill>
                  <a:srgbClr val="212B32"/>
                </a:solidFill>
                <a:ea typeface="+mn-lt"/>
                <a:cs typeface="+mn-lt"/>
              </a:rPr>
              <a:t>structured </a:t>
            </a:r>
            <a:r>
              <a:rPr lang="en-GB" sz="1600">
                <a:solidFill>
                  <a:srgbClr val="212B32"/>
                </a:solidFill>
                <a:ea typeface="+mn-lt"/>
                <a:cs typeface="+mn-lt"/>
              </a:rPr>
              <a:t>format, including details of any medicines supplied. This goes directly into general practice workflows for filing, rather than via </a:t>
            </a:r>
            <a:r>
              <a:rPr lang="en-GB" sz="1600" err="1">
                <a:solidFill>
                  <a:srgbClr val="212B32"/>
                </a:solidFill>
                <a:ea typeface="+mn-lt"/>
                <a:cs typeface="+mn-lt"/>
              </a:rPr>
              <a:t>NHSmail</a:t>
            </a:r>
            <a:r>
              <a:rPr lang="en-GB" sz="1600">
                <a:solidFill>
                  <a:srgbClr val="212B32"/>
                </a:solidFill>
                <a:ea typeface="+mn-lt"/>
                <a:cs typeface="+mn-lt"/>
              </a:rPr>
              <a:t> or letter.</a:t>
            </a:r>
            <a:endParaRPr lang="en-GB" sz="1600">
              <a:latin typeface="Arial"/>
              <a:ea typeface="+mn-lt"/>
              <a:cs typeface="Arial"/>
            </a:endParaRPr>
          </a:p>
          <a:p>
            <a:pPr>
              <a:spcAft>
                <a:spcPts val="0"/>
              </a:spcAft>
            </a:pPr>
            <a:endParaRPr lang="en-GB" sz="1600">
              <a:latin typeface="Arial"/>
              <a:ea typeface="+mn-lt"/>
              <a:cs typeface="Arial" panose="020B0604020202020204" pitchFamily="34" charset="0"/>
            </a:endParaRPr>
          </a:p>
          <a:p>
            <a:pPr>
              <a:spcAft>
                <a:spcPts val="0"/>
              </a:spcAft>
            </a:pPr>
            <a:r>
              <a:rPr lang="en-GB" sz="1600">
                <a:solidFill>
                  <a:srgbClr val="212B32"/>
                </a:solidFill>
                <a:ea typeface="+mn-lt"/>
                <a:cs typeface="+mn-lt"/>
              </a:rPr>
              <a:t>Been technically and clinically assured </a:t>
            </a:r>
            <a:r>
              <a:rPr lang="en-GB" sz="1600" b="1">
                <a:solidFill>
                  <a:srgbClr val="212B32"/>
                </a:solidFill>
                <a:ea typeface="+mn-lt"/>
                <a:cs typeface="+mn-lt"/>
              </a:rPr>
              <a:t>for use between registered community pharmacy professionals* and general practice and can only be used for three services</a:t>
            </a:r>
            <a:r>
              <a:rPr lang="en-GB" sz="1600">
                <a:solidFill>
                  <a:srgbClr val="212B32"/>
                </a:solidFill>
                <a:ea typeface="+mn-lt"/>
                <a:cs typeface="+mn-lt"/>
              </a:rPr>
              <a:t>:</a:t>
            </a:r>
          </a:p>
          <a:p>
            <a:pPr marL="285750" indent="-285750">
              <a:buFont typeface="Arial" panose="020B0604020202020204" pitchFamily="34" charset="0"/>
              <a:buChar char="•"/>
            </a:pPr>
            <a:r>
              <a:rPr lang="en-GB" sz="1600">
                <a:ea typeface="+mn-lt"/>
                <a:cs typeface="+mn-lt"/>
              </a:rPr>
              <a:t>NHS Pharmacy First Service</a:t>
            </a:r>
          </a:p>
          <a:p>
            <a:pPr marL="285750" indent="-285750">
              <a:buFont typeface="Arial" panose="020B0604020202020204" pitchFamily="34" charset="0"/>
              <a:buChar char="•"/>
            </a:pPr>
            <a:r>
              <a:rPr lang="en-GB" sz="1600">
                <a:ea typeface="+mn-lt"/>
                <a:cs typeface="+mn-lt"/>
              </a:rPr>
              <a:t>NHS Community Pharmacy Blood Pressure Check Service</a:t>
            </a:r>
          </a:p>
          <a:p>
            <a:pPr marL="285750" indent="-285750">
              <a:buFont typeface="Arial" panose="020B0604020202020204" pitchFamily="34" charset="0"/>
              <a:buChar char="•"/>
            </a:pPr>
            <a:r>
              <a:rPr lang="en-GB" sz="1600">
                <a:ea typeface="+mn-lt"/>
                <a:cs typeface="+mn-lt"/>
              </a:rPr>
              <a:t>NHS Pharmacy Contraception Service</a:t>
            </a:r>
          </a:p>
          <a:p>
            <a:pPr>
              <a:spcAft>
                <a:spcPts val="0"/>
              </a:spcAft>
            </a:pPr>
            <a:endParaRPr lang="en-GB" sz="1600">
              <a:solidFill>
                <a:srgbClr val="212B32"/>
              </a:solidFill>
              <a:ea typeface="+mn-lt"/>
              <a:cs typeface="+mn-lt"/>
            </a:endParaRPr>
          </a:p>
          <a:p>
            <a:pPr>
              <a:spcAft>
                <a:spcPts val="0"/>
              </a:spcAft>
            </a:pPr>
            <a:r>
              <a:rPr lang="en-GB" sz="1600" b="1">
                <a:solidFill>
                  <a:srgbClr val="212B32"/>
                </a:solidFill>
                <a:ea typeface="+mn-lt"/>
                <a:cs typeface="+mn-lt"/>
              </a:rPr>
              <a:t>Not used </a:t>
            </a:r>
            <a:r>
              <a:rPr lang="en-GB" sz="1600">
                <a:solidFill>
                  <a:srgbClr val="212B32"/>
                </a:solidFill>
                <a:ea typeface="+mn-lt"/>
                <a:cs typeface="+mn-lt"/>
              </a:rPr>
              <a:t>for community pharmacy to communicate urgent actions, referrals or safeguarding concerns to general practice. Community pharmacy will continue to communicate urgent actions or referrals directly to general practice following local processes, for example </a:t>
            </a:r>
            <a:r>
              <a:rPr lang="en-GB" sz="1600" err="1">
                <a:solidFill>
                  <a:srgbClr val="212B32"/>
                </a:solidFill>
                <a:ea typeface="+mn-lt"/>
                <a:cs typeface="+mn-lt"/>
              </a:rPr>
              <a:t>NHSmail</a:t>
            </a:r>
            <a:r>
              <a:rPr lang="en-GB" sz="1600">
                <a:solidFill>
                  <a:srgbClr val="212B32"/>
                </a:solidFill>
                <a:ea typeface="+mn-lt"/>
                <a:cs typeface="+mn-lt"/>
              </a:rPr>
              <a:t> or telephone.</a:t>
            </a:r>
          </a:p>
          <a:p>
            <a:pPr>
              <a:spcAft>
                <a:spcPts val="0"/>
              </a:spcAft>
            </a:pPr>
            <a:endParaRPr lang="en-GB" sz="1600">
              <a:solidFill>
                <a:srgbClr val="212B32"/>
              </a:solidFill>
              <a:latin typeface="Arial"/>
              <a:ea typeface="+mn-lt"/>
              <a:cs typeface="+mn-lt"/>
            </a:endParaRPr>
          </a:p>
          <a:p>
            <a:pPr>
              <a:spcAft>
                <a:spcPts val="0"/>
              </a:spcAft>
            </a:pPr>
            <a:r>
              <a:rPr lang="en-GB" sz="1600">
                <a:solidFill>
                  <a:srgbClr val="212B32"/>
                </a:solidFill>
                <a:latin typeface="Arial"/>
                <a:ea typeface="+mn-lt"/>
                <a:cs typeface="+mn-lt"/>
              </a:rPr>
              <a:t>Designed to make it easier for general practices and their teams to support the safe, accurate and timely update of patient GP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p:txBody>
      </p:sp>
      <p:pic>
        <p:nvPicPr>
          <p:cNvPr id="9" name="Graphic 8" descr="Document with solid fill">
            <a:extLst>
              <a:ext uri="{FF2B5EF4-FFF2-40B4-BE49-F238E27FC236}">
                <a16:creationId xmlns:a16="http://schemas.microsoft.com/office/drawing/2014/main" id="{24A5A9FB-39CE-7057-A678-12DFE80C8E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885" y="1054702"/>
            <a:ext cx="648264" cy="648264"/>
          </a:xfrm>
          <a:prstGeom prst="rect">
            <a:avLst/>
          </a:prstGeom>
        </p:spPr>
      </p:pic>
      <p:pic>
        <p:nvPicPr>
          <p:cNvPr id="13" name="Graphic 12" descr="Checkmark with solid fill">
            <a:extLst>
              <a:ext uri="{FF2B5EF4-FFF2-40B4-BE49-F238E27FC236}">
                <a16:creationId xmlns:a16="http://schemas.microsoft.com/office/drawing/2014/main" id="{226C175D-AFF2-0C5C-4AC7-3C34356C3C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932" y="4444087"/>
            <a:ext cx="532109" cy="532109"/>
          </a:xfrm>
          <a:prstGeom prst="rect">
            <a:avLst/>
          </a:prstGeom>
        </p:spPr>
      </p:pic>
      <p:sp>
        <p:nvSpPr>
          <p:cNvPr id="4" name="Title 4">
            <a:extLst>
              <a:ext uri="{FF2B5EF4-FFF2-40B4-BE49-F238E27FC236}">
                <a16:creationId xmlns:a16="http://schemas.microsoft.com/office/drawing/2014/main" id="{0F3C946B-9BDA-137C-9D37-7A9F3720E42D}"/>
              </a:ext>
            </a:extLst>
          </p:cNvPr>
          <p:cNvSpPr>
            <a:spLocks noGrp="1"/>
          </p:cNvSpPr>
          <p:nvPr>
            <p:ph type="title"/>
          </p:nvPr>
        </p:nvSpPr>
        <p:spPr>
          <a:xfrm>
            <a:off x="334963" y="63673"/>
            <a:ext cx="11404154" cy="865186"/>
          </a:xfrm>
        </p:spPr>
        <p:txBody>
          <a:bodyPr anchor="ctr">
            <a:normAutofit/>
          </a:bodyPr>
          <a:lstStyle/>
          <a:p>
            <a:r>
              <a:rPr lang="en-GB" sz="2800" spc="-40"/>
              <a:t>GP Connect Update Record: Structured</a:t>
            </a:r>
          </a:p>
        </p:txBody>
      </p:sp>
      <p:sp>
        <p:nvSpPr>
          <p:cNvPr id="3" name="Rectangle: Rounded Corners 2">
            <a:extLst>
              <a:ext uri="{FF2B5EF4-FFF2-40B4-BE49-F238E27FC236}">
                <a16:creationId xmlns:a16="http://schemas.microsoft.com/office/drawing/2014/main" id="{FDE2FE03-0D29-5899-67A2-E54131C0CB24}"/>
              </a:ext>
            </a:extLst>
          </p:cNvPr>
          <p:cNvSpPr/>
          <p:nvPr/>
        </p:nvSpPr>
        <p:spPr>
          <a:xfrm>
            <a:off x="2746178" y="5222490"/>
            <a:ext cx="7049839" cy="865186"/>
          </a:xfrm>
          <a:prstGeom prst="roundRect">
            <a:avLst/>
          </a:prstGeom>
          <a:solidFill>
            <a:srgbClr val="005EB8"/>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3" fontAlgn="base">
              <a:spcAft>
                <a:spcPts val="1125"/>
              </a:spcAft>
            </a:pPr>
            <a:r>
              <a:rPr lang="en-GB" sz="1400" b="1">
                <a:solidFill>
                  <a:schemeClr val="bg1"/>
                </a:solidFill>
                <a:latin typeface="Arial"/>
                <a:cs typeface="Arial"/>
              </a:rPr>
              <a:t>More information is available at:</a:t>
            </a:r>
          </a:p>
          <a:p>
            <a:pPr lvl="3" fontAlgn="base">
              <a:spcAft>
                <a:spcPts val="1125"/>
              </a:spcAft>
            </a:pPr>
            <a:r>
              <a:rPr lang="en-GB" sz="1400">
                <a:solidFill>
                  <a:schemeClr val="bg1"/>
                </a:solidFill>
                <a:hlinkClick r:id="rId7">
                  <a:extLst>
                    <a:ext uri="{A12FA001-AC4F-418D-AE19-62706E023703}">
                      <ahyp:hlinkClr xmlns:ahyp="http://schemas.microsoft.com/office/drawing/2018/hyperlinkcolor" val="tx"/>
                    </a:ext>
                  </a:extLst>
                </a:hlinkClick>
              </a:rPr>
              <a:t>GP Connect: Update Record: Structured - NHS England Digital</a:t>
            </a:r>
            <a:endParaRPr lang="en-GB" sz="1400">
              <a:solidFill>
                <a:schemeClr val="bg1"/>
              </a:solidFill>
            </a:endParaRPr>
          </a:p>
        </p:txBody>
      </p:sp>
      <p:pic>
        <p:nvPicPr>
          <p:cNvPr id="5" name="Graphic 4" descr="Magnifying glass with solid fill">
            <a:extLst>
              <a:ext uri="{FF2B5EF4-FFF2-40B4-BE49-F238E27FC236}">
                <a16:creationId xmlns:a16="http://schemas.microsoft.com/office/drawing/2014/main" id="{EBCC8E1D-1650-5741-9B4E-BC336BD832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58754" y="5309435"/>
            <a:ext cx="702020" cy="691295"/>
          </a:xfrm>
          <a:prstGeom prst="rect">
            <a:avLst/>
          </a:prstGeom>
        </p:spPr>
      </p:pic>
      <p:sp>
        <p:nvSpPr>
          <p:cNvPr id="7" name="TextBox 6">
            <a:extLst>
              <a:ext uri="{FF2B5EF4-FFF2-40B4-BE49-F238E27FC236}">
                <a16:creationId xmlns:a16="http://schemas.microsoft.com/office/drawing/2014/main" id="{F546B50B-E6E6-C84A-900A-07E70EA2AA6C}"/>
              </a:ext>
            </a:extLst>
          </p:cNvPr>
          <p:cNvSpPr txBox="1"/>
          <p:nvPr/>
        </p:nvSpPr>
        <p:spPr>
          <a:xfrm>
            <a:off x="334963" y="6333274"/>
            <a:ext cx="8915400" cy="261610"/>
          </a:xfrm>
          <a:prstGeom prst="rect">
            <a:avLst/>
          </a:prstGeom>
          <a:noFill/>
        </p:spPr>
        <p:txBody>
          <a:bodyPr wrap="square">
            <a:spAutoFit/>
          </a:bodyPr>
          <a:lstStyle/>
          <a:p>
            <a:pPr>
              <a:defRPr/>
            </a:pPr>
            <a:r>
              <a:rPr lang="en-US" sz="1100">
                <a:solidFill>
                  <a:srgbClr val="231F20"/>
                </a:solidFill>
                <a:latin typeface="Arial" panose="020B0604020202020204"/>
              </a:rPr>
              <a:t>* </a:t>
            </a:r>
            <a:r>
              <a:rPr lang="en-GB" sz="1100">
                <a:solidFill>
                  <a:srgbClr val="231F20"/>
                </a:solidFill>
                <a:latin typeface="Arial" panose="020B0604020202020204"/>
              </a:rPr>
              <a:t>Pharmacists and Pharmacy Technicians (General Pharmaceutical Council registered clinical professionals)</a:t>
            </a:r>
            <a:endParaRPr kumimoji="0" lang="en-US"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18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8CBB6-6E5D-41C7-6A0B-73DE94BE5E7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77ECB8E-B003-773D-6398-814F758B8869}"/>
              </a:ext>
            </a:extLst>
          </p:cNvPr>
          <p:cNvSpPr/>
          <p:nvPr/>
        </p:nvSpPr>
        <p:spPr>
          <a:xfrm>
            <a:off x="334963" y="1836063"/>
            <a:ext cx="3420000" cy="1800000"/>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Saves administrative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Less time managing, transcribing and processing information from </a:t>
            </a:r>
            <a:r>
              <a:rPr kumimoji="0" lang="en-GB" sz="14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NHSmail</a:t>
            </a: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and letters for general practice staff</a:t>
            </a:r>
          </a:p>
        </p:txBody>
      </p:sp>
      <p:sp>
        <p:nvSpPr>
          <p:cNvPr id="6" name="Rectangle: Rounded Corners 5">
            <a:extLst>
              <a:ext uri="{FF2B5EF4-FFF2-40B4-BE49-F238E27FC236}">
                <a16:creationId xmlns:a16="http://schemas.microsoft.com/office/drawing/2014/main" id="{58F326BC-7166-70B6-A62E-CE647F1E1C24}"/>
              </a:ext>
            </a:extLst>
          </p:cNvPr>
          <p:cNvSpPr/>
          <p:nvPr/>
        </p:nvSpPr>
        <p:spPr>
          <a:xfrm>
            <a:off x="334963" y="3929158"/>
            <a:ext cx="3420000" cy="1800000"/>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756"/>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Faster information sharing</a:t>
            </a:r>
          </a:p>
          <a:p>
            <a:pPr marL="0" marR="0" lvl="0" indent="0" algn="ctr" defTabSz="914400" rtl="0" eaLnBrk="1" fontAlgn="auto" latinLnBrk="0" hangingPunct="1">
              <a:lnSpc>
                <a:spcPct val="100000"/>
              </a:lnSpc>
              <a:spcBef>
                <a:spcPct val="0"/>
              </a:spcBef>
              <a:spcAft>
                <a:spcPts val="756"/>
              </a:spcAft>
              <a:buClrTx/>
              <a:buSzTx/>
              <a:buFontTx/>
              <a:buNone/>
              <a:tabLst/>
              <a:defRPr/>
            </a:pPr>
            <a:r>
              <a:rPr kumimoji="0" lang="en-GB" sz="14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Faster access to patient information in general practice</a:t>
            </a:r>
          </a:p>
        </p:txBody>
      </p:sp>
      <p:sp>
        <p:nvSpPr>
          <p:cNvPr id="8" name="Rectangle: Rounded Corners 7">
            <a:extLst>
              <a:ext uri="{FF2B5EF4-FFF2-40B4-BE49-F238E27FC236}">
                <a16:creationId xmlns:a16="http://schemas.microsoft.com/office/drawing/2014/main" id="{150C6766-2E1C-1331-4DC6-FFB390274A96}"/>
              </a:ext>
            </a:extLst>
          </p:cNvPr>
          <p:cNvSpPr/>
          <p:nvPr/>
        </p:nvSpPr>
        <p:spPr>
          <a:xfrm>
            <a:off x="4238696" y="3899929"/>
            <a:ext cx="3420000" cy="1800000"/>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cs typeface="Arial"/>
              </a:rPr>
              <a:t>Patient safety</a:t>
            </a:r>
          </a:p>
          <a:p>
            <a:pPr marL="0" marR="0" lvl="0" indent="0" algn="ctr" defTabSz="800100" rtl="0" eaLnBrk="1" fontAlgn="auto" latinLnBrk="0" hangingPunct="1">
              <a:lnSpc>
                <a:spcPct val="90000"/>
              </a:lnSpc>
              <a:spcBef>
                <a:spcPct val="0"/>
              </a:spcBef>
              <a:spcAft>
                <a:spcPct val="35000"/>
              </a:spcAft>
              <a:buClrTx/>
              <a:buSzTx/>
              <a:buFontTx/>
              <a:buNone/>
              <a:tabLst/>
              <a:defRPr/>
            </a:pPr>
            <a:r>
              <a:rPr lang="en-GB" sz="1400">
                <a:solidFill>
                  <a:srgbClr val="FFFFFF"/>
                </a:solidFill>
                <a:latin typeface="Arial"/>
                <a:cs typeface="Arial"/>
              </a:rPr>
              <a:t>General practice have access to the accurate, up to date information for patient care</a:t>
            </a:r>
            <a:r>
              <a:rPr kumimoji="0" lang="en-GB" sz="1400" i="0" u="none" strike="noStrike" kern="1200" cap="none" spc="0" normalizeH="0" baseline="0" noProof="0">
                <a:ln>
                  <a:noFill/>
                </a:ln>
                <a:solidFill>
                  <a:srgbClr val="FFFFFF"/>
                </a:solidFill>
                <a:effectLst/>
                <a:uLnTx/>
                <a:uFillTx/>
                <a:latin typeface="Arial"/>
                <a:cs typeface="Arial"/>
              </a:rPr>
              <a:t>, reducing the risk of over prescribing and improving clinical </a:t>
            </a:r>
            <a:r>
              <a:rPr lang="en-GB" sz="1400">
                <a:solidFill>
                  <a:srgbClr val="FFFFFF"/>
                </a:solidFill>
                <a:latin typeface="Arial"/>
                <a:cs typeface="Arial"/>
              </a:rPr>
              <a:t>decision-making</a:t>
            </a:r>
            <a:endParaRPr lang="en-GB" sz="14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5431245-F7C0-8EB7-B9B7-7D20A13FE2FE}"/>
              </a:ext>
            </a:extLst>
          </p:cNvPr>
          <p:cNvSpPr/>
          <p:nvPr/>
        </p:nvSpPr>
        <p:spPr>
          <a:xfrm>
            <a:off x="8053283" y="1836063"/>
            <a:ext cx="3420000" cy="1800000"/>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FFFFFF"/>
                </a:solidFill>
                <a:latin typeface="Arial" panose="020B0604020202020204" pitchFamily="34" charset="0"/>
                <a:cs typeface="Arial" panose="020B0604020202020204" pitchFamily="34" charset="0"/>
              </a:rPr>
              <a:t>Trusted communication</a:t>
            </a:r>
            <a:endPar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Update Record is clinically and technically assured and only for communication between community pharmacies and general practice</a:t>
            </a:r>
          </a:p>
        </p:txBody>
      </p:sp>
      <p:sp>
        <p:nvSpPr>
          <p:cNvPr id="10" name="Rectangle: Rounded Corners 9">
            <a:extLst>
              <a:ext uri="{FF2B5EF4-FFF2-40B4-BE49-F238E27FC236}">
                <a16:creationId xmlns:a16="http://schemas.microsoft.com/office/drawing/2014/main" id="{C21DA375-7913-9DCF-FC56-27A7EA64F0A9}"/>
              </a:ext>
            </a:extLst>
          </p:cNvPr>
          <p:cNvSpPr/>
          <p:nvPr/>
        </p:nvSpPr>
        <p:spPr>
          <a:xfrm>
            <a:off x="4238696" y="1836063"/>
            <a:ext cx="3420000" cy="1800000"/>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FFFFFF"/>
                </a:solidFill>
                <a:latin typeface="Arial" panose="020B0604020202020204" pitchFamily="34" charset="0"/>
                <a:cs typeface="Arial" panose="020B0604020202020204" pitchFamily="34" charset="0"/>
              </a:rPr>
              <a:t>User friendly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Arial" panose="020B0604020202020204" pitchFamily="34" charset="0"/>
                <a:cs typeface="Arial" panose="020B0604020202020204" pitchFamily="34" charset="0"/>
              </a:rPr>
              <a:t>Community pharmacy consultations are shared with general practice in a structured format, making it quick and easy to review</a:t>
            </a:r>
            <a:endParaRPr kumimoji="0" lang="en-GB" sz="14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40E5B2C6-0E1F-DDAC-7CA8-9BED311EC4E9}"/>
              </a:ext>
            </a:extLst>
          </p:cNvPr>
          <p:cNvSpPr/>
          <p:nvPr/>
        </p:nvSpPr>
        <p:spPr>
          <a:xfrm>
            <a:off x="8053283" y="3899929"/>
            <a:ext cx="3420000" cy="1800000"/>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GB" sz="1400" b="1">
                <a:solidFill>
                  <a:srgbClr val="FFFFFF"/>
                </a:solidFill>
                <a:latin typeface="Arial"/>
                <a:cs typeface="Arial"/>
              </a:rPr>
              <a:t>Patient-centric</a:t>
            </a:r>
            <a:r>
              <a:rPr kumimoji="0" lang="en-GB" sz="1400" b="1" i="0" u="none" strike="noStrike" kern="1200" cap="none" spc="0" normalizeH="0" baseline="0" noProof="0">
                <a:ln>
                  <a:noFill/>
                </a:ln>
                <a:solidFill>
                  <a:srgbClr val="FFFFFF"/>
                </a:solidFill>
                <a:effectLst/>
                <a:uLnTx/>
                <a:uFillTx/>
                <a:latin typeface="Arial"/>
                <a:cs typeface="Arial"/>
              </a:rPr>
              <a:t> care</a:t>
            </a:r>
          </a:p>
          <a:p>
            <a:pPr marL="0" marR="0" lvl="0" indent="0" algn="ctr" defTabSz="800100" rtl="0" eaLnBrk="1" fontAlgn="auto" latinLnBrk="0" hangingPunct="1">
              <a:lnSpc>
                <a:spcPct val="90000"/>
              </a:lnSpc>
              <a:spcBef>
                <a:spcPct val="0"/>
              </a:spcBef>
              <a:spcAft>
                <a:spcPct val="35000"/>
              </a:spcAft>
              <a:buClrTx/>
              <a:buSzTx/>
              <a:buFontTx/>
              <a:buNone/>
              <a:tabLst/>
              <a:defRPr/>
            </a:pPr>
            <a:r>
              <a:rPr lang="en-GB" sz="1400" kern="100">
                <a:solidFill>
                  <a:schemeClr val="bg1"/>
                </a:solidFill>
                <a:latin typeface="Arial"/>
                <a:ea typeface="Aptos" panose="020B0004020202020204" pitchFamily="34" charset="0"/>
                <a:cs typeface="Arial"/>
              </a:rPr>
              <a:t>With updates visible in the NHS App and other patient-facing services, patients have a clearer understanding of their care journey, increasing trust and transparency.</a:t>
            </a:r>
          </a:p>
        </p:txBody>
      </p:sp>
      <p:sp>
        <p:nvSpPr>
          <p:cNvPr id="3" name="TextBox 2">
            <a:extLst>
              <a:ext uri="{FF2B5EF4-FFF2-40B4-BE49-F238E27FC236}">
                <a16:creationId xmlns:a16="http://schemas.microsoft.com/office/drawing/2014/main" id="{830D4E81-0255-84BF-752E-36B3AED2CE13}"/>
              </a:ext>
            </a:extLst>
          </p:cNvPr>
          <p:cNvSpPr txBox="1"/>
          <p:nvPr/>
        </p:nvSpPr>
        <p:spPr>
          <a:xfrm>
            <a:off x="334963" y="1207500"/>
            <a:ext cx="7374000"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General practice</a:t>
            </a:r>
            <a:endParaRPr lang="en-US" sz="1600">
              <a:solidFill>
                <a:schemeClr val="bg1"/>
              </a:solidFill>
            </a:endParaRPr>
          </a:p>
        </p:txBody>
      </p:sp>
      <p:sp>
        <p:nvSpPr>
          <p:cNvPr id="11" name="TextBox 10">
            <a:extLst>
              <a:ext uri="{FF2B5EF4-FFF2-40B4-BE49-F238E27FC236}">
                <a16:creationId xmlns:a16="http://schemas.microsoft.com/office/drawing/2014/main" id="{ADCE88AA-5FDD-9150-0DCA-82F9F41A0BBB}"/>
              </a:ext>
            </a:extLst>
          </p:cNvPr>
          <p:cNvSpPr txBox="1"/>
          <p:nvPr/>
        </p:nvSpPr>
        <p:spPr>
          <a:xfrm>
            <a:off x="8053284" y="1202866"/>
            <a:ext cx="3419999" cy="338554"/>
          </a:xfrm>
          <a:prstGeom prst="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Patients</a:t>
            </a:r>
            <a:endParaRPr lang="en-US" sz="1600">
              <a:solidFill>
                <a:schemeClr val="bg1"/>
              </a:solidFill>
            </a:endParaRPr>
          </a:p>
        </p:txBody>
      </p:sp>
      <p:sp>
        <p:nvSpPr>
          <p:cNvPr id="13" name="Title 4">
            <a:extLst>
              <a:ext uri="{FF2B5EF4-FFF2-40B4-BE49-F238E27FC236}">
                <a16:creationId xmlns:a16="http://schemas.microsoft.com/office/drawing/2014/main" id="{96EC4801-7338-FEA2-86EE-EBAD887EBF27}"/>
              </a:ext>
            </a:extLst>
          </p:cNvPr>
          <p:cNvSpPr>
            <a:spLocks noGrp="1"/>
          </p:cNvSpPr>
          <p:nvPr>
            <p:ph type="title"/>
          </p:nvPr>
        </p:nvSpPr>
        <p:spPr>
          <a:xfrm>
            <a:off x="334963" y="63673"/>
            <a:ext cx="11404154" cy="865186"/>
          </a:xfrm>
        </p:spPr>
        <p:txBody>
          <a:bodyPr anchor="ctr">
            <a:normAutofit/>
          </a:bodyPr>
          <a:lstStyle/>
          <a:p>
            <a:r>
              <a:rPr lang="en-GB" sz="2800" spc="-40"/>
              <a:t>Benefits of GP Connect Update Record: Structured</a:t>
            </a:r>
          </a:p>
        </p:txBody>
      </p:sp>
    </p:spTree>
    <p:extLst>
      <p:ext uri="{BB962C8B-B14F-4D97-AF65-F5344CB8AC3E}">
        <p14:creationId xmlns:p14="http://schemas.microsoft.com/office/powerpoint/2010/main" val="36480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78B735-575F-73CF-C5E1-66A82F854014}"/>
              </a:ext>
            </a:extLst>
          </p:cNvPr>
          <p:cNvSpPr/>
          <p:nvPr/>
        </p:nvSpPr>
        <p:spPr>
          <a:xfrm>
            <a:off x="355846" y="1098532"/>
            <a:ext cx="5258509" cy="516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FB87F90-88C1-30F8-2228-6070E515250B}"/>
              </a:ext>
            </a:extLst>
          </p:cNvPr>
          <p:cNvSpPr/>
          <p:nvPr/>
        </p:nvSpPr>
        <p:spPr>
          <a:xfrm>
            <a:off x="6034113" y="1098532"/>
            <a:ext cx="5802041" cy="516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8D4C53-E8E8-A480-9AFB-7926BAD4F1B8}"/>
              </a:ext>
            </a:extLst>
          </p:cNvPr>
          <p:cNvSpPr/>
          <p:nvPr/>
        </p:nvSpPr>
        <p:spPr>
          <a:xfrm>
            <a:off x="670092" y="3745381"/>
            <a:ext cx="4596492"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a:solidFill>
                  <a:schemeClr val="bg1"/>
                </a:solidFill>
              </a:rPr>
              <a:t>About the practice</a:t>
            </a:r>
            <a:endParaRPr lang="en-GB">
              <a:solidFill>
                <a:schemeClr val="bg1"/>
              </a:solidFill>
            </a:endParaRPr>
          </a:p>
        </p:txBody>
      </p:sp>
      <p:sp>
        <p:nvSpPr>
          <p:cNvPr id="10" name="Content Placeholder 9">
            <a:extLst>
              <a:ext uri="{FF2B5EF4-FFF2-40B4-BE49-F238E27FC236}">
                <a16:creationId xmlns:a16="http://schemas.microsoft.com/office/drawing/2014/main" id="{6672DA9A-3D74-A087-F061-9AB16B9F7D66}"/>
              </a:ext>
            </a:extLst>
          </p:cNvPr>
          <p:cNvSpPr>
            <a:spLocks noGrp="1"/>
          </p:cNvSpPr>
          <p:nvPr>
            <p:ph idx="1"/>
          </p:nvPr>
        </p:nvSpPr>
        <p:spPr>
          <a:xfrm>
            <a:off x="751115" y="4228003"/>
            <a:ext cx="4596492" cy="2257651"/>
          </a:xfrm>
        </p:spPr>
        <p:txBody>
          <a:bodyPr>
            <a:normAutofit/>
          </a:bodyPr>
          <a:lstStyle/>
          <a:p>
            <a:r>
              <a:rPr lang="en-GB" sz="1600" b="1"/>
              <a:t>Practice size:</a:t>
            </a:r>
            <a:r>
              <a:rPr lang="en-GB" sz="1600"/>
              <a:t> 16,000 patients, 5 GPs</a:t>
            </a:r>
          </a:p>
          <a:p>
            <a:pPr>
              <a:lnSpc>
                <a:spcPct val="120000"/>
              </a:lnSpc>
            </a:pPr>
            <a:r>
              <a:rPr lang="en-GB" sz="1600" b="1"/>
              <a:t>Demographic:</a:t>
            </a:r>
            <a:r>
              <a:rPr lang="en-GB" sz="1600"/>
              <a:t> Suburban location with deprived patient population</a:t>
            </a:r>
          </a:p>
          <a:p>
            <a:pPr>
              <a:lnSpc>
                <a:spcPct val="120000"/>
              </a:lnSpc>
            </a:pPr>
            <a:r>
              <a:rPr lang="en-GB" sz="1600" b="1"/>
              <a:t>Admin team size:</a:t>
            </a:r>
            <a:r>
              <a:rPr lang="en-GB" sz="1600"/>
              <a:t> 6 reception staff and 4 admin office staff</a:t>
            </a:r>
          </a:p>
          <a:p>
            <a:pPr>
              <a:lnSpc>
                <a:spcPct val="120000"/>
              </a:lnSpc>
            </a:pPr>
            <a:r>
              <a:rPr lang="en-GB" sz="1600" b="1"/>
              <a:t>GP Connect: Update Record: </a:t>
            </a:r>
            <a:r>
              <a:rPr lang="en-GB" sz="1600">
                <a:solidFill>
                  <a:schemeClr val="accent6">
                    <a:lumMod val="75000"/>
                  </a:schemeClr>
                </a:solidFill>
              </a:rPr>
              <a:t>Switched on</a:t>
            </a:r>
          </a:p>
          <a:p>
            <a:pPr>
              <a:lnSpc>
                <a:spcPct val="120000"/>
              </a:lnSpc>
            </a:pPr>
            <a:endParaRPr lang="en-GB" sz="1600"/>
          </a:p>
          <a:p>
            <a:pPr>
              <a:lnSpc>
                <a:spcPct val="120000"/>
              </a:lnSpc>
            </a:pPr>
            <a:endParaRPr lang="en-GB" sz="1600"/>
          </a:p>
          <a:p>
            <a:endParaRPr lang="en-US" sz="1100"/>
          </a:p>
        </p:txBody>
      </p:sp>
      <p:sp>
        <p:nvSpPr>
          <p:cNvPr id="9" name="Rectangle 8">
            <a:extLst>
              <a:ext uri="{FF2B5EF4-FFF2-40B4-BE49-F238E27FC236}">
                <a16:creationId xmlns:a16="http://schemas.microsoft.com/office/drawing/2014/main" id="{BA99F93A-DAEE-AA0D-2FC7-0CC821072285}"/>
              </a:ext>
            </a:extLst>
          </p:cNvPr>
          <p:cNvSpPr/>
          <p:nvPr/>
        </p:nvSpPr>
        <p:spPr>
          <a:xfrm>
            <a:off x="6226064" y="1198849"/>
            <a:ext cx="5204679"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bg1"/>
                </a:solidFill>
              </a:rPr>
              <a:t>Pharmacy First</a:t>
            </a:r>
          </a:p>
        </p:txBody>
      </p:sp>
      <p:sp>
        <p:nvSpPr>
          <p:cNvPr id="11" name="Content Placeholder 9">
            <a:extLst>
              <a:ext uri="{FF2B5EF4-FFF2-40B4-BE49-F238E27FC236}">
                <a16:creationId xmlns:a16="http://schemas.microsoft.com/office/drawing/2014/main" id="{2B823D8D-3093-BBFD-285F-60772E561C82}"/>
              </a:ext>
            </a:extLst>
          </p:cNvPr>
          <p:cNvSpPr txBox="1">
            <a:spLocks/>
          </p:cNvSpPr>
          <p:nvPr/>
        </p:nvSpPr>
        <p:spPr>
          <a:xfrm>
            <a:off x="6299544" y="1607055"/>
            <a:ext cx="5385172" cy="4878599"/>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a:t>The general practice team are trained ‘care navigators’ and refer patients, whenever possible, to community pharmacy if they meet the age and condition criteria.</a:t>
            </a:r>
          </a:p>
          <a:p>
            <a:pPr marL="285750" indent="-285750">
              <a:lnSpc>
                <a:spcPct val="120000"/>
              </a:lnSpc>
              <a:buFont typeface="Arial" panose="020B0604020202020204" pitchFamily="34" charset="0"/>
              <a:buChar char="•"/>
            </a:pPr>
            <a:r>
              <a:rPr lang="en-GB" sz="1600"/>
              <a:t>It takes time to refer to a pharmacy, but they see the benefit as saving that 10-minute GP appointment slot for those that really need to see a GP.</a:t>
            </a:r>
          </a:p>
          <a:p>
            <a:pPr marL="285750" indent="-285750">
              <a:lnSpc>
                <a:spcPct val="120000"/>
              </a:lnSpc>
              <a:buFont typeface="Arial" panose="020B0604020202020204" pitchFamily="34" charset="0"/>
              <a:buChar char="•"/>
            </a:pPr>
            <a:r>
              <a:rPr lang="en-GB" sz="1600"/>
              <a:t>They refer digitally through the practice IT system, as this enables the pharmacist to be better informed by receiving the patient’s NHS number and the reason for the referral.</a:t>
            </a:r>
          </a:p>
          <a:p>
            <a:pPr>
              <a:lnSpc>
                <a:spcPct val="120000"/>
              </a:lnSpc>
            </a:pPr>
            <a:r>
              <a:rPr lang="en-GB" sz="1600" b="1"/>
              <a:t>Engagement</a:t>
            </a:r>
          </a:p>
          <a:p>
            <a:pPr marL="285750" indent="-285750">
              <a:lnSpc>
                <a:spcPct val="120000"/>
              </a:lnSpc>
              <a:buFont typeface="Arial" panose="020B0604020202020204" pitchFamily="34" charset="0"/>
              <a:buChar char="•"/>
            </a:pPr>
            <a:r>
              <a:rPr lang="en-GB" sz="1600"/>
              <a:t>Work closely with the local pharmacists and meet regularly to discuss what’s working well and what can be improved to help make best use of the service for the patients.</a:t>
            </a:r>
          </a:p>
        </p:txBody>
      </p:sp>
      <p:sp>
        <p:nvSpPr>
          <p:cNvPr id="2" name="Speech Bubble: Rectangle 5">
            <a:extLst>
              <a:ext uri="{FF2B5EF4-FFF2-40B4-BE49-F238E27FC236}">
                <a16:creationId xmlns:a16="http://schemas.microsoft.com/office/drawing/2014/main" id="{14DD3418-7F8A-CEAD-8DE9-66077AB8E4D4}"/>
              </a:ext>
            </a:extLst>
          </p:cNvPr>
          <p:cNvSpPr/>
          <p:nvPr/>
        </p:nvSpPr>
        <p:spPr>
          <a:xfrm>
            <a:off x="3372581" y="1798990"/>
            <a:ext cx="2755159" cy="1425515"/>
          </a:xfrm>
          <a:prstGeom prst="wedgeRectCallout">
            <a:avLst>
              <a:gd name="adj1" fmla="val -25144"/>
              <a:gd name="adj2" fmla="val 73583"/>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chemeClr val="bg1"/>
                </a:solidFill>
                <a:effectLst/>
              </a:rPr>
              <a:t>"If the summaries come straight in as tasks, they are picked up and actioned much more quickly”</a:t>
            </a:r>
          </a:p>
        </p:txBody>
      </p:sp>
      <p:pic>
        <p:nvPicPr>
          <p:cNvPr id="13" name="Graphic 12" descr="Users outline">
            <a:extLst>
              <a:ext uri="{FF2B5EF4-FFF2-40B4-BE49-F238E27FC236}">
                <a16:creationId xmlns:a16="http://schemas.microsoft.com/office/drawing/2014/main" id="{3237F37D-BF53-7DBB-9AC0-48FE0F569A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963" y="870329"/>
            <a:ext cx="3046502" cy="3046502"/>
          </a:xfrm>
          <a:prstGeom prst="rect">
            <a:avLst/>
          </a:prstGeom>
        </p:spPr>
      </p:pic>
      <p:sp>
        <p:nvSpPr>
          <p:cNvPr id="16" name="Title 4">
            <a:extLst>
              <a:ext uri="{FF2B5EF4-FFF2-40B4-BE49-F238E27FC236}">
                <a16:creationId xmlns:a16="http://schemas.microsoft.com/office/drawing/2014/main" id="{50F151A8-D019-FC68-A347-1FDA670E6B55}"/>
              </a:ext>
            </a:extLst>
          </p:cNvPr>
          <p:cNvSpPr txBox="1">
            <a:spLocks/>
          </p:cNvSpPr>
          <p:nvPr/>
        </p:nvSpPr>
        <p:spPr>
          <a:xfrm>
            <a:off x="340963" y="119245"/>
            <a:ext cx="8666850"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Case study GP Connect Update Record: Structured in general practice </a:t>
            </a:r>
            <a:r>
              <a:rPr lang="en-GB" sz="1800" b="0" spc="-40"/>
              <a:t>(page 1 of 3)</a:t>
            </a:r>
            <a:endParaRPr lang="en-GB" sz="1600" b="0" spc="-40"/>
          </a:p>
        </p:txBody>
      </p:sp>
    </p:spTree>
    <p:extLst>
      <p:ext uri="{BB962C8B-B14F-4D97-AF65-F5344CB8AC3E}">
        <p14:creationId xmlns:p14="http://schemas.microsoft.com/office/powerpoint/2010/main" val="331825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51B9-368E-8823-4C31-95A10C5154C3}"/>
            </a:ext>
          </a:extLst>
        </p:cNvPr>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F01E2D76-5980-A066-73FD-0598B177894E}"/>
              </a:ext>
            </a:extLst>
          </p:cNvPr>
          <p:cNvSpPr/>
          <p:nvPr/>
        </p:nvSpPr>
        <p:spPr>
          <a:xfrm>
            <a:off x="7210829" y="4288778"/>
            <a:ext cx="4891629" cy="1950097"/>
          </a:xfrm>
          <a:prstGeom prst="round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FF86517-5786-B75B-EA6E-D9F8237EDA95}"/>
              </a:ext>
            </a:extLst>
          </p:cNvPr>
          <p:cNvSpPr/>
          <p:nvPr/>
        </p:nvSpPr>
        <p:spPr>
          <a:xfrm>
            <a:off x="325497" y="3458385"/>
            <a:ext cx="6669898" cy="2105891"/>
          </a:xfrm>
          <a:prstGeom prst="roundRect">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7" name="Title 4">
            <a:extLst>
              <a:ext uri="{FF2B5EF4-FFF2-40B4-BE49-F238E27FC236}">
                <a16:creationId xmlns:a16="http://schemas.microsoft.com/office/drawing/2014/main" id="{EBFDDFED-6C06-FE96-F547-12C75E0212FB}"/>
              </a:ext>
            </a:extLst>
          </p:cNvPr>
          <p:cNvSpPr>
            <a:spLocks noGrp="1"/>
          </p:cNvSpPr>
          <p:nvPr>
            <p:ph type="title"/>
          </p:nvPr>
        </p:nvSpPr>
        <p:spPr>
          <a:xfrm>
            <a:off x="196288" y="8884"/>
            <a:ext cx="11404154" cy="865186"/>
          </a:xfrm>
        </p:spPr>
        <p:txBody>
          <a:bodyPr anchor="ctr">
            <a:normAutofit/>
          </a:bodyPr>
          <a:lstStyle/>
          <a:p>
            <a:r>
              <a:rPr lang="en-GB" sz="2800" spc="-40"/>
              <a:t>Scale of transformation to improve patient care</a:t>
            </a:r>
          </a:p>
        </p:txBody>
      </p:sp>
      <p:sp>
        <p:nvSpPr>
          <p:cNvPr id="2" name="Rectangle: Rounded Corners 1">
            <a:extLst>
              <a:ext uri="{FF2B5EF4-FFF2-40B4-BE49-F238E27FC236}">
                <a16:creationId xmlns:a16="http://schemas.microsoft.com/office/drawing/2014/main" id="{68BC4937-2109-F0E4-3155-6F6EF628C1AA}"/>
              </a:ext>
            </a:extLst>
          </p:cNvPr>
          <p:cNvSpPr/>
          <p:nvPr/>
        </p:nvSpPr>
        <p:spPr>
          <a:xfrm>
            <a:off x="335266" y="914435"/>
            <a:ext cx="1374264" cy="1471513"/>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Live Clinical Services</a:t>
            </a:r>
          </a:p>
        </p:txBody>
      </p:sp>
      <p:sp>
        <p:nvSpPr>
          <p:cNvPr id="4" name="Rectangle: Rounded Corners 3">
            <a:extLst>
              <a:ext uri="{FF2B5EF4-FFF2-40B4-BE49-F238E27FC236}">
                <a16:creationId xmlns:a16="http://schemas.microsoft.com/office/drawing/2014/main" id="{CBE6ECED-2E85-2C9F-FDDB-47E27F6D76D7}"/>
              </a:ext>
            </a:extLst>
          </p:cNvPr>
          <p:cNvSpPr/>
          <p:nvPr/>
        </p:nvSpPr>
        <p:spPr>
          <a:xfrm>
            <a:off x="1825891" y="914436"/>
            <a:ext cx="4252021" cy="435598"/>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Pharmacy First Service</a:t>
            </a:r>
            <a:r>
              <a:rPr lang="en-GB">
                <a:solidFill>
                  <a:srgbClr val="FFFFFF"/>
                </a:solidFill>
                <a:latin typeface="Arial" panose="020B0604020202020204"/>
              </a:rPr>
              <a:t>*</a:t>
            </a:r>
            <a:endParaRPr lang="en-US"/>
          </a:p>
        </p:txBody>
      </p:sp>
      <p:sp>
        <p:nvSpPr>
          <p:cNvPr id="8" name="Rectangle: Rounded Corners 7">
            <a:extLst>
              <a:ext uri="{FF2B5EF4-FFF2-40B4-BE49-F238E27FC236}">
                <a16:creationId xmlns:a16="http://schemas.microsoft.com/office/drawing/2014/main" id="{6F0FE336-3587-5F16-5602-41643224D53A}"/>
              </a:ext>
            </a:extLst>
          </p:cNvPr>
          <p:cNvSpPr/>
          <p:nvPr/>
        </p:nvSpPr>
        <p:spPr>
          <a:xfrm>
            <a:off x="1825891" y="1432223"/>
            <a:ext cx="4252021" cy="435598"/>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Blood Pressure (BP) Check Service</a:t>
            </a:r>
          </a:p>
        </p:txBody>
      </p:sp>
      <p:sp>
        <p:nvSpPr>
          <p:cNvPr id="9" name="Rectangle: Rounded Corners 8">
            <a:extLst>
              <a:ext uri="{FF2B5EF4-FFF2-40B4-BE49-F238E27FC236}">
                <a16:creationId xmlns:a16="http://schemas.microsoft.com/office/drawing/2014/main" id="{54E1F9FD-3CFF-13A0-9262-2A25B4C86465}"/>
              </a:ext>
            </a:extLst>
          </p:cNvPr>
          <p:cNvSpPr/>
          <p:nvPr/>
        </p:nvSpPr>
        <p:spPr>
          <a:xfrm>
            <a:off x="1825891" y="1950351"/>
            <a:ext cx="4252022" cy="435598"/>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Pharmacy Contraception Service</a:t>
            </a:r>
          </a:p>
        </p:txBody>
      </p:sp>
      <p:sp>
        <p:nvSpPr>
          <p:cNvPr id="12" name="Rectangle: Rounded Corners 11">
            <a:extLst>
              <a:ext uri="{FF2B5EF4-FFF2-40B4-BE49-F238E27FC236}">
                <a16:creationId xmlns:a16="http://schemas.microsoft.com/office/drawing/2014/main" id="{A88F338C-E823-A2F8-0851-7D552058E51E}"/>
              </a:ext>
            </a:extLst>
          </p:cNvPr>
          <p:cNvSpPr/>
          <p:nvPr/>
        </p:nvSpPr>
        <p:spPr>
          <a:xfrm>
            <a:off x="7640784" y="934917"/>
            <a:ext cx="1473904" cy="1462118"/>
          </a:xfrm>
          <a:prstGeom prst="roundRect">
            <a:avLst/>
          </a:prstGeom>
          <a:solidFill>
            <a:srgbClr val="00A4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c6,250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GP practices</a:t>
            </a:r>
          </a:p>
        </p:txBody>
      </p:sp>
      <p:sp>
        <p:nvSpPr>
          <p:cNvPr id="22" name="Right Brace 21">
            <a:extLst>
              <a:ext uri="{FF2B5EF4-FFF2-40B4-BE49-F238E27FC236}">
                <a16:creationId xmlns:a16="http://schemas.microsoft.com/office/drawing/2014/main" id="{A23F0F7D-5B26-D18C-4249-C3F084F6C4A0}"/>
              </a:ext>
            </a:extLst>
          </p:cNvPr>
          <p:cNvSpPr/>
          <p:nvPr/>
        </p:nvSpPr>
        <p:spPr>
          <a:xfrm>
            <a:off x="9098872" y="835050"/>
            <a:ext cx="224898" cy="1661852"/>
          </a:xfrm>
          <a:prstGeom prst="rightBrac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38CE8ADF-C8B8-B2C8-4CCF-E29B8DB815F0}"/>
              </a:ext>
            </a:extLst>
          </p:cNvPr>
          <p:cNvSpPr/>
          <p:nvPr/>
        </p:nvSpPr>
        <p:spPr>
          <a:xfrm>
            <a:off x="9410354" y="920653"/>
            <a:ext cx="2342470" cy="977659"/>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5 suppliers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6 clinical systems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16,250+ sites</a:t>
            </a:r>
          </a:p>
        </p:txBody>
      </p:sp>
      <p:pic>
        <p:nvPicPr>
          <p:cNvPr id="27" name="Graphic 26" descr="Shield Tick outline">
            <a:extLst>
              <a:ext uri="{FF2B5EF4-FFF2-40B4-BE49-F238E27FC236}">
                <a16:creationId xmlns:a16="http://schemas.microsoft.com/office/drawing/2014/main" id="{F90B4360-9C26-F890-DF8B-09B74F3FD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0709" y="1956227"/>
            <a:ext cx="472719" cy="472719"/>
          </a:xfrm>
          <a:prstGeom prst="rect">
            <a:avLst/>
          </a:prstGeom>
        </p:spPr>
      </p:pic>
      <p:pic>
        <p:nvPicPr>
          <p:cNvPr id="29" name="Graphic 28" descr="Lock outline">
            <a:extLst>
              <a:ext uri="{FF2B5EF4-FFF2-40B4-BE49-F238E27FC236}">
                <a16:creationId xmlns:a16="http://schemas.microsoft.com/office/drawing/2014/main" id="{4F8EE3BA-E7E3-06B4-893C-AD0B0F4882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9756" y="1956019"/>
            <a:ext cx="472719" cy="472719"/>
          </a:xfrm>
          <a:prstGeom prst="rect">
            <a:avLst/>
          </a:prstGeom>
        </p:spPr>
      </p:pic>
      <p:pic>
        <p:nvPicPr>
          <p:cNvPr id="35" name="Graphic 34" descr="Court outline">
            <a:extLst>
              <a:ext uri="{FF2B5EF4-FFF2-40B4-BE49-F238E27FC236}">
                <a16:creationId xmlns:a16="http://schemas.microsoft.com/office/drawing/2014/main" id="{4FD36FA7-6BF9-DDA9-7A27-4CB3558E9D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7119" y="1958068"/>
            <a:ext cx="469036" cy="469036"/>
          </a:xfrm>
          <a:prstGeom prst="rect">
            <a:avLst/>
          </a:prstGeom>
        </p:spPr>
      </p:pic>
      <p:sp>
        <p:nvSpPr>
          <p:cNvPr id="7" name="TextBox 6">
            <a:extLst>
              <a:ext uri="{FF2B5EF4-FFF2-40B4-BE49-F238E27FC236}">
                <a16:creationId xmlns:a16="http://schemas.microsoft.com/office/drawing/2014/main" id="{359ED79D-472C-6A71-C7BE-259525895CC0}"/>
              </a:ext>
            </a:extLst>
          </p:cNvPr>
          <p:cNvSpPr txBox="1"/>
          <p:nvPr/>
        </p:nvSpPr>
        <p:spPr>
          <a:xfrm>
            <a:off x="7498577" y="3226584"/>
            <a:ext cx="4419673" cy="923330"/>
          </a:xfrm>
          <a:prstGeom prst="rect">
            <a:avLst/>
          </a:prstGeom>
          <a:noFill/>
        </p:spPr>
        <p:txBody>
          <a:bodyPr wrap="square" lIns="91440" tIns="45720" rIns="91440" bIns="45720" rtlCol="0" anchor="t">
            <a:spAutoFit/>
          </a:bodyPr>
          <a:lstStyle/>
          <a:p>
            <a:pPr algn="ctr">
              <a:defRPr/>
            </a:pPr>
            <a:r>
              <a:rPr lang="en-GB" b="1">
                <a:latin typeface="Arial" panose="020B0604020202020204"/>
              </a:rPr>
              <a:t>Impact </a:t>
            </a:r>
            <a:r>
              <a:rPr kumimoji="0" lang="en-GB" sz="1800" b="1" i="0" u="none" strike="noStrike" kern="1200" cap="none" spc="0" normalizeH="0" baseline="0" noProof="0">
                <a:ln>
                  <a:noFill/>
                </a:ln>
                <a:effectLst/>
                <a:uLnTx/>
                <a:uFillTx/>
                <a:latin typeface="Arial" panose="020B0604020202020204"/>
                <a:ea typeface="+mn-ea"/>
                <a:cs typeface="+mn-cs"/>
              </a:rPr>
              <a:t> </a:t>
            </a:r>
            <a:endParaRPr lang="en-GB" sz="1800" b="1" i="0" u="none" strike="noStrike" kern="1200" cap="none" spc="0" normalizeH="0" baseline="0" noProof="0">
              <a:ln>
                <a:noFill/>
              </a:ln>
              <a:effectLst/>
              <a:uLnTx/>
              <a:uFillTx/>
              <a:latin typeface="Arial" panose="020B0604020202020204"/>
              <a:cs typeface="Arial"/>
            </a:endParaRPr>
          </a:p>
          <a:p>
            <a:pPr algn="ctr">
              <a:defRPr/>
            </a:pPr>
            <a:r>
              <a:rPr lang="en-GB">
                <a:latin typeface="Arial" panose="020B0604020202020204"/>
              </a:rPr>
              <a:t>Reduced</a:t>
            </a:r>
            <a:r>
              <a:rPr kumimoji="0" lang="en-GB" sz="1800" i="0" u="none" strike="noStrike" kern="1200" cap="none" spc="0" normalizeH="0" baseline="0" noProof="0">
                <a:ln>
                  <a:noFill/>
                </a:ln>
                <a:effectLst/>
                <a:uLnTx/>
                <a:uFillTx/>
                <a:latin typeface="Arial" panose="020B0604020202020204"/>
                <a:ea typeface="+mn-ea"/>
                <a:cs typeface="+mn-cs"/>
              </a:rPr>
              <a:t> frontline burden and </a:t>
            </a:r>
            <a:r>
              <a:rPr lang="en-GB">
                <a:latin typeface="Arial" panose="020B0604020202020204"/>
              </a:rPr>
              <a:t>improved</a:t>
            </a:r>
            <a:r>
              <a:rPr kumimoji="0" lang="en-GB" sz="1800" i="0" u="none" strike="noStrike" kern="1200" cap="none" spc="0" normalizeH="0" baseline="0" noProof="0">
                <a:ln>
                  <a:noFill/>
                </a:ln>
                <a:effectLst/>
                <a:uLnTx/>
                <a:uFillTx/>
                <a:latin typeface="Arial" panose="020B0604020202020204"/>
                <a:ea typeface="+mn-ea"/>
                <a:cs typeface="+mn-cs"/>
              </a:rPr>
              <a:t> access and services for patients</a:t>
            </a:r>
            <a:endParaRPr lang="en-GB" sz="1800" i="0" u="none" strike="noStrike" kern="1200" cap="none" spc="0" normalizeH="0" baseline="0" noProof="0">
              <a:ln>
                <a:noFill/>
              </a:ln>
              <a:effectLst/>
              <a:uLnTx/>
              <a:uFillTx/>
              <a:latin typeface="Arial" panose="020B0604020202020204"/>
              <a:cs typeface="Arial"/>
            </a:endParaRPr>
          </a:p>
        </p:txBody>
      </p:sp>
      <p:sp>
        <p:nvSpPr>
          <p:cNvPr id="14" name="Rectangle: Rounded Corners 13">
            <a:extLst>
              <a:ext uri="{FF2B5EF4-FFF2-40B4-BE49-F238E27FC236}">
                <a16:creationId xmlns:a16="http://schemas.microsoft.com/office/drawing/2014/main" id="{5D6319A0-283A-7791-9DE4-C0AEEE6B42EA}"/>
              </a:ext>
            </a:extLst>
          </p:cNvPr>
          <p:cNvSpPr/>
          <p:nvPr/>
        </p:nvSpPr>
        <p:spPr>
          <a:xfrm>
            <a:off x="531162" y="4224227"/>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Consultation Record</a:t>
            </a:r>
          </a:p>
        </p:txBody>
      </p:sp>
      <p:sp>
        <p:nvSpPr>
          <p:cNvPr id="47" name="TextBox 46">
            <a:extLst>
              <a:ext uri="{FF2B5EF4-FFF2-40B4-BE49-F238E27FC236}">
                <a16:creationId xmlns:a16="http://schemas.microsoft.com/office/drawing/2014/main" id="{F7BA8E8B-4981-61DF-B513-CD7A6A587647}"/>
              </a:ext>
            </a:extLst>
          </p:cNvPr>
          <p:cNvSpPr txBox="1"/>
          <p:nvPr/>
        </p:nvSpPr>
        <p:spPr>
          <a:xfrm>
            <a:off x="9129581" y="2408513"/>
            <a:ext cx="7891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Safe</a:t>
            </a:r>
          </a:p>
        </p:txBody>
      </p:sp>
      <p:sp>
        <p:nvSpPr>
          <p:cNvPr id="48" name="TextBox 47">
            <a:extLst>
              <a:ext uri="{FF2B5EF4-FFF2-40B4-BE49-F238E27FC236}">
                <a16:creationId xmlns:a16="http://schemas.microsoft.com/office/drawing/2014/main" id="{02EDE962-A767-D889-6A97-C48E6D39AF79}"/>
              </a:ext>
            </a:extLst>
          </p:cNvPr>
          <p:cNvSpPr txBox="1"/>
          <p:nvPr/>
        </p:nvSpPr>
        <p:spPr>
          <a:xfrm>
            <a:off x="9775758" y="2408513"/>
            <a:ext cx="7891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Secure</a:t>
            </a:r>
          </a:p>
        </p:txBody>
      </p:sp>
      <p:sp>
        <p:nvSpPr>
          <p:cNvPr id="49" name="TextBox 48">
            <a:extLst>
              <a:ext uri="{FF2B5EF4-FFF2-40B4-BE49-F238E27FC236}">
                <a16:creationId xmlns:a16="http://schemas.microsoft.com/office/drawing/2014/main" id="{8C0DFF42-6AFF-B0C6-4913-3DD229F34B40}"/>
              </a:ext>
            </a:extLst>
          </p:cNvPr>
          <p:cNvSpPr txBox="1"/>
          <p:nvPr/>
        </p:nvSpPr>
        <p:spPr>
          <a:xfrm>
            <a:off x="10435028" y="2408513"/>
            <a:ext cx="93848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Resilient</a:t>
            </a:r>
          </a:p>
        </p:txBody>
      </p:sp>
      <p:sp>
        <p:nvSpPr>
          <p:cNvPr id="50" name="TextBox 49">
            <a:extLst>
              <a:ext uri="{FF2B5EF4-FFF2-40B4-BE49-F238E27FC236}">
                <a16:creationId xmlns:a16="http://schemas.microsoft.com/office/drawing/2014/main" id="{9B426884-DD5C-77AF-D45B-3A650BE654BA}"/>
              </a:ext>
            </a:extLst>
          </p:cNvPr>
          <p:cNvSpPr txBox="1"/>
          <p:nvPr/>
        </p:nvSpPr>
        <p:spPr>
          <a:xfrm>
            <a:off x="11163976" y="2406480"/>
            <a:ext cx="93848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Compliant</a:t>
            </a:r>
          </a:p>
        </p:txBody>
      </p:sp>
      <p:pic>
        <p:nvPicPr>
          <p:cNvPr id="20" name="Graphic 19" descr="Hammer1 outline">
            <a:extLst>
              <a:ext uri="{FF2B5EF4-FFF2-40B4-BE49-F238E27FC236}">
                <a16:creationId xmlns:a16="http://schemas.microsoft.com/office/drawing/2014/main" id="{6023E903-F700-7622-105C-AB9ADEF002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08496" y="1965398"/>
            <a:ext cx="538244" cy="538244"/>
          </a:xfrm>
          <a:prstGeom prst="rect">
            <a:avLst/>
          </a:prstGeom>
        </p:spPr>
      </p:pic>
      <p:sp>
        <p:nvSpPr>
          <p:cNvPr id="3" name="Rectangle: Rounded Corners 2">
            <a:extLst>
              <a:ext uri="{FF2B5EF4-FFF2-40B4-BE49-F238E27FC236}">
                <a16:creationId xmlns:a16="http://schemas.microsoft.com/office/drawing/2014/main" id="{CBA610D4-E6F0-CCE4-365B-7432B0CD1E2C}"/>
              </a:ext>
            </a:extLst>
          </p:cNvPr>
          <p:cNvSpPr/>
          <p:nvPr/>
        </p:nvSpPr>
        <p:spPr>
          <a:xfrm>
            <a:off x="6131334" y="934917"/>
            <a:ext cx="1478404" cy="14621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10,000+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pharmacy (opt-in)</a:t>
            </a:r>
          </a:p>
        </p:txBody>
      </p:sp>
      <p:sp>
        <p:nvSpPr>
          <p:cNvPr id="15" name="Rectangle: Rounded Corners 14">
            <a:extLst>
              <a:ext uri="{FF2B5EF4-FFF2-40B4-BE49-F238E27FC236}">
                <a16:creationId xmlns:a16="http://schemas.microsoft.com/office/drawing/2014/main" id="{B0F55F97-8DD2-1A36-48E3-32481C28EEBC}"/>
              </a:ext>
            </a:extLst>
          </p:cNvPr>
          <p:cNvSpPr/>
          <p:nvPr/>
        </p:nvSpPr>
        <p:spPr>
          <a:xfrm>
            <a:off x="518088" y="4864545"/>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Update Record: Structured</a:t>
            </a:r>
            <a:endParaRPr lang="en-GB" sz="1100" b="0" i="0" u="none" strike="noStrike" kern="1200" cap="none" spc="0" normalizeH="0" baseline="0" noProof="0">
              <a:ln>
                <a:noFill/>
              </a:ln>
              <a:solidFill>
                <a:srgbClr val="231F20"/>
              </a:solidFill>
              <a:effectLst/>
              <a:uLnTx/>
              <a:uFillTx/>
              <a:latin typeface="Arial" panose="020B0604020202020204"/>
              <a:cs typeface="Arial"/>
            </a:endParaRPr>
          </a:p>
        </p:txBody>
      </p:sp>
      <p:sp>
        <p:nvSpPr>
          <p:cNvPr id="13" name="Rectangle: Rounded Corners 12">
            <a:extLst>
              <a:ext uri="{FF2B5EF4-FFF2-40B4-BE49-F238E27FC236}">
                <a16:creationId xmlns:a16="http://schemas.microsoft.com/office/drawing/2014/main" id="{62284AC5-D596-7D2B-DF40-077EF8A2233D}"/>
              </a:ext>
            </a:extLst>
          </p:cNvPr>
          <p:cNvSpPr/>
          <p:nvPr/>
        </p:nvSpPr>
        <p:spPr>
          <a:xfrm>
            <a:off x="534769" y="3895965"/>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DoS &amp; Bookings &amp; Referrals</a:t>
            </a:r>
          </a:p>
        </p:txBody>
      </p:sp>
      <p:sp>
        <p:nvSpPr>
          <p:cNvPr id="5" name="Rectangle: Rounded Corners 4">
            <a:extLst>
              <a:ext uri="{FF2B5EF4-FFF2-40B4-BE49-F238E27FC236}">
                <a16:creationId xmlns:a16="http://schemas.microsoft.com/office/drawing/2014/main" id="{B09248F6-FF2F-D881-C6B8-EE63CBD16100}"/>
              </a:ext>
            </a:extLst>
          </p:cNvPr>
          <p:cNvSpPr/>
          <p:nvPr/>
        </p:nvSpPr>
        <p:spPr>
          <a:xfrm>
            <a:off x="516531" y="4550075"/>
            <a:ext cx="6270725"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a:t>
            </a: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8" name="Rectangle: Rounded Corners 57">
            <a:extLst>
              <a:ext uri="{FF2B5EF4-FFF2-40B4-BE49-F238E27FC236}">
                <a16:creationId xmlns:a16="http://schemas.microsoft.com/office/drawing/2014/main" id="{83AEABDE-05EE-055F-6884-B432BD61C854}"/>
              </a:ext>
            </a:extLst>
          </p:cNvPr>
          <p:cNvSpPr/>
          <p:nvPr/>
        </p:nvSpPr>
        <p:spPr>
          <a:xfrm>
            <a:off x="537150" y="3585771"/>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Navigation</a:t>
            </a: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9" name="Rectangle: Rounded Corners 58">
            <a:extLst>
              <a:ext uri="{FF2B5EF4-FFF2-40B4-BE49-F238E27FC236}">
                <a16:creationId xmlns:a16="http://schemas.microsoft.com/office/drawing/2014/main" id="{DC0F2CF4-7C26-89D3-BAAB-7474449BF0DC}"/>
              </a:ext>
            </a:extLst>
          </p:cNvPr>
          <p:cNvSpPr/>
          <p:nvPr/>
        </p:nvSpPr>
        <p:spPr>
          <a:xfrm>
            <a:off x="513134" y="5177752"/>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Payment &amp; Data API</a:t>
            </a:r>
          </a:p>
        </p:txBody>
      </p:sp>
      <p:sp>
        <p:nvSpPr>
          <p:cNvPr id="60" name="Rectangle: Rounded Corners 59">
            <a:extLst>
              <a:ext uri="{FF2B5EF4-FFF2-40B4-BE49-F238E27FC236}">
                <a16:creationId xmlns:a16="http://schemas.microsoft.com/office/drawing/2014/main" id="{CFE9F524-5305-4A9A-29E4-6D12D923A593}"/>
              </a:ext>
            </a:extLst>
          </p:cNvPr>
          <p:cNvSpPr/>
          <p:nvPr/>
        </p:nvSpPr>
        <p:spPr>
          <a:xfrm>
            <a:off x="2678170" y="4224227"/>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Consultation Record</a:t>
            </a:r>
          </a:p>
        </p:txBody>
      </p:sp>
      <p:sp>
        <p:nvSpPr>
          <p:cNvPr id="61" name="Rectangle: Rounded Corners 60">
            <a:extLst>
              <a:ext uri="{FF2B5EF4-FFF2-40B4-BE49-F238E27FC236}">
                <a16:creationId xmlns:a16="http://schemas.microsoft.com/office/drawing/2014/main" id="{FC7A7335-1FE3-9766-6037-8E22E2B15A6C}"/>
              </a:ext>
            </a:extLst>
          </p:cNvPr>
          <p:cNvSpPr/>
          <p:nvPr/>
        </p:nvSpPr>
        <p:spPr>
          <a:xfrm>
            <a:off x="2665096" y="4864545"/>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Update Record: Structured</a:t>
            </a:r>
            <a:endParaRPr lang="en-GB" sz="1100" b="0" i="0" u="none" strike="noStrike" kern="1200" cap="none" spc="0" normalizeH="0" baseline="0" noProof="0">
              <a:ln>
                <a:noFill/>
              </a:ln>
              <a:solidFill>
                <a:srgbClr val="231F20"/>
              </a:solidFill>
              <a:effectLst/>
              <a:uLnTx/>
              <a:uFillTx/>
              <a:latin typeface="Arial" panose="020B0604020202020204"/>
              <a:cs typeface="Arial"/>
            </a:endParaRPr>
          </a:p>
        </p:txBody>
      </p:sp>
      <p:sp>
        <p:nvSpPr>
          <p:cNvPr id="64" name="Rectangle: Rounded Corners 63">
            <a:extLst>
              <a:ext uri="{FF2B5EF4-FFF2-40B4-BE49-F238E27FC236}">
                <a16:creationId xmlns:a16="http://schemas.microsoft.com/office/drawing/2014/main" id="{7690CA12-D646-111F-77CC-DE233A930F4F}"/>
              </a:ext>
            </a:extLst>
          </p:cNvPr>
          <p:cNvSpPr/>
          <p:nvPr/>
        </p:nvSpPr>
        <p:spPr>
          <a:xfrm>
            <a:off x="2684158" y="3585771"/>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Navigation</a:t>
            </a: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5" name="Rectangle: Rounded Corners 64">
            <a:extLst>
              <a:ext uri="{FF2B5EF4-FFF2-40B4-BE49-F238E27FC236}">
                <a16:creationId xmlns:a16="http://schemas.microsoft.com/office/drawing/2014/main" id="{9686307B-086A-9D45-2E48-490BBCB2E42A}"/>
              </a:ext>
            </a:extLst>
          </p:cNvPr>
          <p:cNvSpPr/>
          <p:nvPr/>
        </p:nvSpPr>
        <p:spPr>
          <a:xfrm>
            <a:off x="2660142" y="5177752"/>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Payment &amp; Data API</a:t>
            </a:r>
          </a:p>
        </p:txBody>
      </p:sp>
      <p:sp>
        <p:nvSpPr>
          <p:cNvPr id="66" name="Rectangle: Rounded Corners 65">
            <a:extLst>
              <a:ext uri="{FF2B5EF4-FFF2-40B4-BE49-F238E27FC236}">
                <a16:creationId xmlns:a16="http://schemas.microsoft.com/office/drawing/2014/main" id="{C2773DC7-94EA-EAA9-170A-0690C8C3CE99}"/>
              </a:ext>
            </a:extLst>
          </p:cNvPr>
          <p:cNvSpPr/>
          <p:nvPr/>
        </p:nvSpPr>
        <p:spPr>
          <a:xfrm>
            <a:off x="4816649" y="4224227"/>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Consultation Record</a:t>
            </a:r>
          </a:p>
        </p:txBody>
      </p:sp>
      <p:sp>
        <p:nvSpPr>
          <p:cNvPr id="67" name="Rectangle: Rounded Corners 66">
            <a:extLst>
              <a:ext uri="{FF2B5EF4-FFF2-40B4-BE49-F238E27FC236}">
                <a16:creationId xmlns:a16="http://schemas.microsoft.com/office/drawing/2014/main" id="{9509AC19-974E-B867-20CB-5F29E2AA93D5}"/>
              </a:ext>
            </a:extLst>
          </p:cNvPr>
          <p:cNvSpPr/>
          <p:nvPr/>
        </p:nvSpPr>
        <p:spPr>
          <a:xfrm>
            <a:off x="4803575" y="4864545"/>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Update Record: Structured</a:t>
            </a:r>
            <a:endParaRPr lang="en-GB" sz="1100" b="0" i="0" u="none" strike="noStrike" kern="1200" cap="none" spc="0" normalizeH="0" baseline="0" noProof="0">
              <a:ln>
                <a:noFill/>
              </a:ln>
              <a:solidFill>
                <a:srgbClr val="231F20"/>
              </a:solidFill>
              <a:effectLst/>
              <a:uLnTx/>
              <a:uFillTx/>
              <a:latin typeface="Arial" panose="020B0604020202020204"/>
              <a:cs typeface="Arial"/>
            </a:endParaRPr>
          </a:p>
        </p:txBody>
      </p:sp>
      <p:sp>
        <p:nvSpPr>
          <p:cNvPr id="70" name="Rectangle: Rounded Corners 69">
            <a:extLst>
              <a:ext uri="{FF2B5EF4-FFF2-40B4-BE49-F238E27FC236}">
                <a16:creationId xmlns:a16="http://schemas.microsoft.com/office/drawing/2014/main" id="{981162F3-8D41-C7F4-7287-0D5DE6224C39}"/>
              </a:ext>
            </a:extLst>
          </p:cNvPr>
          <p:cNvSpPr/>
          <p:nvPr/>
        </p:nvSpPr>
        <p:spPr>
          <a:xfrm>
            <a:off x="4822637" y="3585771"/>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Navigation</a:t>
            </a: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1" name="Rectangle: Rounded Corners 70">
            <a:extLst>
              <a:ext uri="{FF2B5EF4-FFF2-40B4-BE49-F238E27FC236}">
                <a16:creationId xmlns:a16="http://schemas.microsoft.com/office/drawing/2014/main" id="{72A22DA8-9019-5AE2-A594-2D73DBF7FD0A}"/>
              </a:ext>
            </a:extLst>
          </p:cNvPr>
          <p:cNvSpPr/>
          <p:nvPr/>
        </p:nvSpPr>
        <p:spPr>
          <a:xfrm>
            <a:off x="4798621" y="5177752"/>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Payment &amp; Data API</a:t>
            </a:r>
          </a:p>
        </p:txBody>
      </p:sp>
      <p:sp>
        <p:nvSpPr>
          <p:cNvPr id="73" name="Rectangle: Rounded Corners 72">
            <a:extLst>
              <a:ext uri="{FF2B5EF4-FFF2-40B4-BE49-F238E27FC236}">
                <a16:creationId xmlns:a16="http://schemas.microsoft.com/office/drawing/2014/main" id="{8C9503FD-9F16-865B-96DB-915D495B4A12}"/>
              </a:ext>
            </a:extLst>
          </p:cNvPr>
          <p:cNvSpPr/>
          <p:nvPr/>
        </p:nvSpPr>
        <p:spPr>
          <a:xfrm>
            <a:off x="462432" y="3236916"/>
            <a:ext cx="2098409" cy="284527"/>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Pharmacy First Service</a:t>
            </a:r>
          </a:p>
        </p:txBody>
      </p:sp>
      <p:sp>
        <p:nvSpPr>
          <p:cNvPr id="74" name="Rectangle: Rounded Corners 73">
            <a:extLst>
              <a:ext uri="{FF2B5EF4-FFF2-40B4-BE49-F238E27FC236}">
                <a16:creationId xmlns:a16="http://schemas.microsoft.com/office/drawing/2014/main" id="{D1D941F5-2DCB-0823-CA23-255C41E0FAC5}"/>
              </a:ext>
            </a:extLst>
          </p:cNvPr>
          <p:cNvSpPr/>
          <p:nvPr/>
        </p:nvSpPr>
        <p:spPr>
          <a:xfrm>
            <a:off x="2641542" y="3237555"/>
            <a:ext cx="2084096" cy="277211"/>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BP Check Service</a:t>
            </a:r>
          </a:p>
        </p:txBody>
      </p:sp>
      <p:sp>
        <p:nvSpPr>
          <p:cNvPr id="75" name="Rectangle: Rounded Corners 74">
            <a:extLst>
              <a:ext uri="{FF2B5EF4-FFF2-40B4-BE49-F238E27FC236}">
                <a16:creationId xmlns:a16="http://schemas.microsoft.com/office/drawing/2014/main" id="{5A67B38E-6120-1831-F467-FC245F21E8A2}"/>
              </a:ext>
            </a:extLst>
          </p:cNvPr>
          <p:cNvSpPr/>
          <p:nvPr/>
        </p:nvSpPr>
        <p:spPr>
          <a:xfrm>
            <a:off x="4791044" y="3239527"/>
            <a:ext cx="2084095" cy="271030"/>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Contraception Service</a:t>
            </a:r>
          </a:p>
        </p:txBody>
      </p:sp>
      <p:sp>
        <p:nvSpPr>
          <p:cNvPr id="11" name="TextBox 10">
            <a:extLst>
              <a:ext uri="{FF2B5EF4-FFF2-40B4-BE49-F238E27FC236}">
                <a16:creationId xmlns:a16="http://schemas.microsoft.com/office/drawing/2014/main" id="{35BC64B2-D188-2E16-2CAD-7088D69A971F}"/>
              </a:ext>
            </a:extLst>
          </p:cNvPr>
          <p:cNvSpPr txBox="1"/>
          <p:nvPr/>
        </p:nvSpPr>
        <p:spPr>
          <a:xfrm>
            <a:off x="190286" y="6437250"/>
            <a:ext cx="11695869" cy="230832"/>
          </a:xfrm>
          <a:prstGeom prst="rect">
            <a:avLst/>
          </a:prstGeom>
          <a:noFill/>
        </p:spPr>
        <p:txBody>
          <a:bodyPr wrap="square" lIns="91440" tIns="45720" rIns="91440" bIns="45720" rtlCol="0" anchor="t">
            <a:spAutoFit/>
          </a:bodyPr>
          <a:lstStyle/>
          <a:p>
            <a:r>
              <a:rPr lang="en-GB" sz="900" dirty="0"/>
              <a:t>* Covers 3 flows of patients: 1) GP, NHS111 and Urgent Treatment Centre referrals for minor illness 2) NHS111 referrals for Emergency Supply of Medicines 3) GP and NHS111 referrals or walk-ins for seven conditions</a:t>
            </a:r>
            <a:endParaRPr lang="en-GB" sz="900" dirty="0">
              <a:cs typeface="Arial"/>
            </a:endParaRPr>
          </a:p>
        </p:txBody>
      </p:sp>
      <p:sp>
        <p:nvSpPr>
          <p:cNvPr id="55" name="TextBox 54">
            <a:extLst>
              <a:ext uri="{FF2B5EF4-FFF2-40B4-BE49-F238E27FC236}">
                <a16:creationId xmlns:a16="http://schemas.microsoft.com/office/drawing/2014/main" id="{4D8A1DBE-A176-194B-7E38-D0372A13B252}"/>
              </a:ext>
            </a:extLst>
          </p:cNvPr>
          <p:cNvSpPr txBox="1"/>
          <p:nvPr/>
        </p:nvSpPr>
        <p:spPr>
          <a:xfrm>
            <a:off x="7640783" y="4418152"/>
            <a:ext cx="4225719" cy="369332"/>
          </a:xfrm>
          <a:prstGeom prst="rect">
            <a:avLst/>
          </a:prstGeom>
          <a:noFill/>
        </p:spPr>
        <p:txBody>
          <a:bodyPr wrap="square" lIns="91440" tIns="45720" rIns="91440" bIns="45720" rtlCol="0" anchor="t">
            <a:spAutoFit/>
          </a:bodyPr>
          <a:lstStyle/>
          <a:p>
            <a:r>
              <a:rPr lang="en-GB" dirty="0">
                <a:solidFill>
                  <a:schemeClr val="bg1"/>
                </a:solidFill>
              </a:rPr>
              <a:t>Scale, once fully rolled per month:</a:t>
            </a:r>
          </a:p>
        </p:txBody>
      </p:sp>
      <p:sp>
        <p:nvSpPr>
          <p:cNvPr id="56" name="TextBox 55">
            <a:extLst>
              <a:ext uri="{FF2B5EF4-FFF2-40B4-BE49-F238E27FC236}">
                <a16:creationId xmlns:a16="http://schemas.microsoft.com/office/drawing/2014/main" id="{8BB3E4E0-AB95-BB1B-6CAE-B754DD1A9712}"/>
              </a:ext>
            </a:extLst>
          </p:cNvPr>
          <p:cNvSpPr txBox="1"/>
          <p:nvPr/>
        </p:nvSpPr>
        <p:spPr>
          <a:xfrm>
            <a:off x="7210829" y="4930246"/>
            <a:ext cx="4891629"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kumimoji="0" lang="en-GB" sz="1800" b="0" i="0" u="none" strike="noStrike" kern="1200" cap="none" spc="0" normalizeH="0" baseline="0" noProof="0" dirty="0">
                <a:ln>
                  <a:noFill/>
                </a:ln>
                <a:solidFill>
                  <a:schemeClr val="bg1"/>
                </a:solidFill>
                <a:effectLst/>
                <a:uLnTx/>
                <a:uFillTx/>
                <a:latin typeface="Arial" panose="020B0604020202020204"/>
                <a:ea typeface="+mn-ea"/>
                <a:cs typeface="+mn-cs"/>
              </a:rPr>
              <a:t>170k referrals into pharmacy workflows</a:t>
            </a:r>
          </a:p>
          <a:p>
            <a:pPr marL="285750" indent="-285750">
              <a:buFont typeface="Arial" panose="020B0604020202020204" pitchFamily="34" charset="0"/>
              <a:buChar char="•"/>
              <a:defRPr/>
            </a:pPr>
            <a:r>
              <a:rPr lang="en-GB" sz="1800" dirty="0">
                <a:solidFill>
                  <a:schemeClr val="bg1"/>
                </a:solidFill>
                <a:latin typeface="Arial" panose="020B0604020202020204"/>
              </a:rPr>
              <a:t>660k views of real-time clinical information</a:t>
            </a:r>
          </a:p>
          <a:p>
            <a:pPr marL="285750" indent="-285750">
              <a:buFont typeface="Arial" panose="020B0604020202020204" pitchFamily="34" charset="0"/>
              <a:buChar char="•"/>
              <a:defRPr/>
            </a:pPr>
            <a:r>
              <a:rPr lang="en-GB" sz="1800" dirty="0">
                <a:solidFill>
                  <a:schemeClr val="bg1"/>
                </a:solidFill>
                <a:latin typeface="Arial" panose="020B0604020202020204"/>
              </a:rPr>
              <a:t>660k structured updates into GP workflows, and into patient’s hands in the </a:t>
            </a:r>
            <a:r>
              <a:rPr lang="en-GB" dirty="0">
                <a:solidFill>
                  <a:schemeClr val="bg1"/>
                </a:solidFill>
                <a:latin typeface="Arial" panose="020B0604020202020204"/>
              </a:rPr>
              <a:t>NHS</a:t>
            </a:r>
            <a:r>
              <a:rPr lang="en-GB" sz="1800" dirty="0">
                <a:solidFill>
                  <a:schemeClr val="bg1"/>
                </a:solidFill>
                <a:latin typeface="Arial" panose="020B0604020202020204"/>
              </a:rPr>
              <a:t> App</a:t>
            </a:r>
            <a:endParaRPr lang="en-GB" sz="1800" dirty="0">
              <a:solidFill>
                <a:schemeClr val="bg1"/>
              </a:solidFill>
              <a:latin typeface="Arial" panose="020B0604020202020204"/>
              <a:cs typeface="Arial"/>
            </a:endParaRPr>
          </a:p>
        </p:txBody>
      </p:sp>
    </p:spTree>
    <p:extLst>
      <p:ext uri="{BB962C8B-B14F-4D97-AF65-F5344CB8AC3E}">
        <p14:creationId xmlns:p14="http://schemas.microsoft.com/office/powerpoint/2010/main" val="374091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B87F90-88C1-30F8-2228-6070E515250B}"/>
              </a:ext>
            </a:extLst>
          </p:cNvPr>
          <p:cNvSpPr/>
          <p:nvPr/>
        </p:nvSpPr>
        <p:spPr>
          <a:xfrm>
            <a:off x="5955795" y="1098532"/>
            <a:ext cx="5880359" cy="516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B78B735-575F-73CF-C5E1-66A82F854014}"/>
              </a:ext>
            </a:extLst>
          </p:cNvPr>
          <p:cNvSpPr/>
          <p:nvPr/>
        </p:nvSpPr>
        <p:spPr>
          <a:xfrm>
            <a:off x="431999" y="1102181"/>
            <a:ext cx="5240820" cy="516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8D4C53-E8E8-A480-9AFB-7926BAD4F1B8}"/>
              </a:ext>
            </a:extLst>
          </p:cNvPr>
          <p:cNvSpPr/>
          <p:nvPr/>
        </p:nvSpPr>
        <p:spPr>
          <a:xfrm>
            <a:off x="554466" y="1140583"/>
            <a:ext cx="4708780"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solidFill>
                  <a:schemeClr val="bg1"/>
                </a:solidFill>
              </a:rPr>
              <a:t>Pharmacy First summaries by email</a:t>
            </a:r>
          </a:p>
        </p:txBody>
      </p:sp>
      <p:sp>
        <p:nvSpPr>
          <p:cNvPr id="10" name="Content Placeholder 9">
            <a:extLst>
              <a:ext uri="{FF2B5EF4-FFF2-40B4-BE49-F238E27FC236}">
                <a16:creationId xmlns:a16="http://schemas.microsoft.com/office/drawing/2014/main" id="{6672DA9A-3D74-A087-F061-9AB16B9F7D66}"/>
              </a:ext>
            </a:extLst>
          </p:cNvPr>
          <p:cNvSpPr>
            <a:spLocks noGrp="1"/>
          </p:cNvSpPr>
          <p:nvPr>
            <p:ph idx="1"/>
          </p:nvPr>
        </p:nvSpPr>
        <p:spPr>
          <a:xfrm>
            <a:off x="751114" y="1701422"/>
            <a:ext cx="4708780" cy="4698456"/>
          </a:xfrm>
        </p:spPr>
        <p:txBody>
          <a:bodyPr>
            <a:normAutofit/>
          </a:bodyPr>
          <a:lstStyle/>
          <a:p>
            <a:r>
              <a:rPr lang="en-GB" sz="1600" b="1"/>
              <a:t>Previous process for managing Pharmacy First summaries</a:t>
            </a:r>
          </a:p>
          <a:p>
            <a:pPr marL="285750" indent="-285750">
              <a:buFont typeface="Arial" panose="020B0604020202020204" pitchFamily="34" charset="0"/>
              <a:buChar char="•"/>
            </a:pPr>
            <a:r>
              <a:rPr lang="en-GB" sz="1400"/>
              <a:t>The practice received many Pharmacy First patient updates each day and they wanted to make sure patient records were updated as soon as possible.</a:t>
            </a:r>
          </a:p>
          <a:p>
            <a:pPr marL="285750" indent="-285750">
              <a:buFont typeface="Arial" panose="020B0604020202020204" pitchFamily="34" charset="0"/>
              <a:buChar char="•"/>
            </a:pPr>
            <a:r>
              <a:rPr lang="en-GB" sz="1400"/>
              <a:t>They had a target of 48 hours to add care details to records, but would like to do this more quickly.</a:t>
            </a:r>
          </a:p>
          <a:p>
            <a:pPr marL="285750" indent="-285750">
              <a:buFont typeface="Arial" panose="020B0604020202020204" pitchFamily="34" charset="0"/>
              <a:buChar char="•"/>
            </a:pPr>
            <a:r>
              <a:rPr lang="en-GB" sz="1400"/>
              <a:t>Pharmacy First summaries came into the practice NHSmail inbox, which was monitored regularly, but not constantly throughout the day. This could cause delays in the time taken for patient information to be added to the record.</a:t>
            </a:r>
          </a:p>
          <a:p>
            <a:pPr marL="285750" indent="-285750">
              <a:buFont typeface="Arial" panose="020B0604020202020204" pitchFamily="34" charset="0"/>
              <a:buChar char="•"/>
            </a:pPr>
            <a:r>
              <a:rPr lang="en-GB" sz="1400"/>
              <a:t>They would print the emailed pharmacy consultation summary, place it in a filing tray to be scanned, coded and then filed in the patient’s GP record.</a:t>
            </a:r>
          </a:p>
          <a:p>
            <a:pPr marL="285750" indent="-285750">
              <a:buFont typeface="Arial" panose="020B0604020202020204" pitchFamily="34" charset="0"/>
              <a:buChar char="•"/>
            </a:pPr>
            <a:r>
              <a:rPr lang="en-GB" sz="1400"/>
              <a:t>This process could take up to 3 days to complete and could take longer if there were staff absences.</a:t>
            </a:r>
            <a:br>
              <a:rPr lang="en-GB" sz="1600"/>
            </a:b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endParaRPr lang="en-US" sz="1100"/>
          </a:p>
        </p:txBody>
      </p:sp>
      <p:sp>
        <p:nvSpPr>
          <p:cNvPr id="9" name="Rectangle 8">
            <a:extLst>
              <a:ext uri="{FF2B5EF4-FFF2-40B4-BE49-F238E27FC236}">
                <a16:creationId xmlns:a16="http://schemas.microsoft.com/office/drawing/2014/main" id="{BA99F93A-DAEE-AA0D-2FC7-0CC821072285}"/>
              </a:ext>
            </a:extLst>
          </p:cNvPr>
          <p:cNvSpPr/>
          <p:nvPr/>
        </p:nvSpPr>
        <p:spPr>
          <a:xfrm>
            <a:off x="6236206" y="1066333"/>
            <a:ext cx="5204679"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bg1"/>
                </a:solidFill>
              </a:rPr>
              <a:t>GP Connect: Update Record </a:t>
            </a:r>
          </a:p>
        </p:txBody>
      </p:sp>
      <p:sp>
        <p:nvSpPr>
          <p:cNvPr id="11" name="Content Placeholder 9">
            <a:extLst>
              <a:ext uri="{FF2B5EF4-FFF2-40B4-BE49-F238E27FC236}">
                <a16:creationId xmlns:a16="http://schemas.microsoft.com/office/drawing/2014/main" id="{2B823D8D-3093-BBFD-285F-60772E561C82}"/>
              </a:ext>
            </a:extLst>
          </p:cNvPr>
          <p:cNvSpPr txBox="1">
            <a:spLocks/>
          </p:cNvSpPr>
          <p:nvPr/>
        </p:nvSpPr>
        <p:spPr>
          <a:xfrm>
            <a:off x="6299542" y="1553478"/>
            <a:ext cx="5350893" cy="4846400"/>
          </a:xfrm>
          <a:prstGeom prst="rect">
            <a:avLst/>
          </a:prstGeom>
        </p:spPr>
        <p:txBody>
          <a:bodyPr vert="horz" lIns="0" tIns="0" rIns="0" bIns="0" rtlCol="0" anchor="t">
            <a:normAutofit fontScale="85000" lnSpcReduction="2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900" b="1"/>
              <a:t>Current process: summaries sent directly to the system workflow</a:t>
            </a:r>
          </a:p>
          <a:p>
            <a:pPr>
              <a:lnSpc>
                <a:spcPct val="120000"/>
              </a:lnSpc>
            </a:pPr>
            <a:r>
              <a:rPr lang="en-GB" sz="1600"/>
              <a:t>Decided to trial </a:t>
            </a:r>
            <a:r>
              <a:rPr lang="en-GB" sz="1600" i="1"/>
              <a:t>GP Connect: Update Record </a:t>
            </a:r>
            <a:r>
              <a:rPr lang="en-GB" sz="1600"/>
              <a:t>for 2 weeks and made the decision to continue, based on the benefits it brought</a:t>
            </a:r>
            <a:endParaRPr lang="en-GB" sz="1600">
              <a:cs typeface="Arial"/>
            </a:endParaRPr>
          </a:p>
          <a:p>
            <a:pPr marL="285750" indent="-285750">
              <a:lnSpc>
                <a:spcPct val="120000"/>
              </a:lnSpc>
              <a:buFontTx/>
              <a:buChar char="-"/>
            </a:pPr>
            <a:r>
              <a:rPr lang="en-GB" sz="1600"/>
              <a:t>All Pharmacy First consultation </a:t>
            </a:r>
            <a:r>
              <a:rPr lang="en-GB" sz="1600" b="1"/>
              <a:t>summaries now come directly into the IT system workflow,</a:t>
            </a:r>
            <a:r>
              <a:rPr lang="en-GB" sz="1600"/>
              <a:t> within half an hour of the patient’s consultation</a:t>
            </a:r>
            <a:endParaRPr lang="en-GB" sz="1600">
              <a:cs typeface="Arial"/>
            </a:endParaRPr>
          </a:p>
          <a:p>
            <a:pPr marL="285750" indent="-285750">
              <a:lnSpc>
                <a:spcPct val="120000"/>
              </a:lnSpc>
              <a:buFontTx/>
              <a:buChar char="-"/>
            </a:pPr>
            <a:r>
              <a:rPr lang="en-GB" sz="1600"/>
              <a:t>As the summary comes into the workflow, it </a:t>
            </a:r>
            <a:r>
              <a:rPr lang="en-GB" sz="1600" b="1"/>
              <a:t>can be picked up straightaway, reviewed </a:t>
            </a:r>
            <a:r>
              <a:rPr lang="en-GB" sz="1600"/>
              <a:t>and filed</a:t>
            </a:r>
            <a:endParaRPr lang="en-GB" sz="1600">
              <a:cs typeface="Arial"/>
            </a:endParaRPr>
          </a:p>
          <a:p>
            <a:pPr marL="285750" indent="-285750">
              <a:lnSpc>
                <a:spcPct val="120000"/>
              </a:lnSpc>
              <a:buFontTx/>
              <a:buChar char="-"/>
            </a:pPr>
            <a:r>
              <a:rPr lang="en-GB" sz="1600"/>
              <a:t>No attachments – </a:t>
            </a:r>
            <a:r>
              <a:rPr lang="en-GB" sz="1600" b="1"/>
              <a:t>all details easily viewable in the record</a:t>
            </a:r>
            <a:endParaRPr lang="en-GB" sz="1600" b="1">
              <a:cs typeface="Arial"/>
            </a:endParaRPr>
          </a:p>
          <a:p>
            <a:pPr marL="285750" indent="-285750">
              <a:lnSpc>
                <a:spcPct val="120000"/>
              </a:lnSpc>
              <a:buFontTx/>
              <a:buChar char="-"/>
            </a:pPr>
            <a:r>
              <a:rPr lang="en-GB" sz="1600" b="1"/>
              <a:t>Already matched to the patient </a:t>
            </a:r>
            <a:r>
              <a:rPr lang="en-GB" sz="1600"/>
              <a:t>– no admin effort</a:t>
            </a:r>
            <a:endParaRPr lang="en-GB" sz="1600">
              <a:cs typeface="Arial"/>
            </a:endParaRPr>
          </a:p>
          <a:p>
            <a:pPr marL="285750" indent="-285750">
              <a:lnSpc>
                <a:spcPct val="120000"/>
              </a:lnSpc>
              <a:buFontTx/>
              <a:buChar char="-"/>
            </a:pPr>
            <a:r>
              <a:rPr lang="en-GB" sz="1600" b="1"/>
              <a:t>Pharmacy details </a:t>
            </a:r>
            <a:r>
              <a:rPr lang="en-GB" sz="1600"/>
              <a:t>included </a:t>
            </a:r>
            <a:endParaRPr lang="en-GB" sz="1600">
              <a:cs typeface="Arial"/>
            </a:endParaRPr>
          </a:p>
          <a:p>
            <a:pPr marL="285750" indent="-285750">
              <a:lnSpc>
                <a:spcPct val="120000"/>
              </a:lnSpc>
              <a:buFontTx/>
              <a:buChar char="-"/>
            </a:pPr>
            <a:r>
              <a:rPr lang="en-GB" sz="1600" b="1"/>
              <a:t>Condition</a:t>
            </a:r>
            <a:r>
              <a:rPr lang="en-GB" sz="1600"/>
              <a:t> treated included – </a:t>
            </a:r>
            <a:r>
              <a:rPr lang="en-GB" sz="1600" b="1"/>
              <a:t>no manual coding</a:t>
            </a:r>
            <a:endParaRPr lang="en-GB" sz="1600" b="1">
              <a:cs typeface="Arial"/>
            </a:endParaRPr>
          </a:p>
          <a:p>
            <a:pPr marL="285750" indent="-285750">
              <a:lnSpc>
                <a:spcPct val="120000"/>
              </a:lnSpc>
              <a:buFontTx/>
              <a:buChar char="-"/>
            </a:pPr>
            <a:r>
              <a:rPr lang="en-GB" sz="1600" b="1"/>
              <a:t>Medications prescribed or supplied show automatically </a:t>
            </a:r>
            <a:r>
              <a:rPr lang="en-GB" sz="1600"/>
              <a:t>in the medications tab</a:t>
            </a:r>
            <a:endParaRPr lang="en-GB" sz="1600">
              <a:cs typeface="Arial"/>
            </a:endParaRPr>
          </a:p>
          <a:p>
            <a:pPr marL="285750" indent="-285750">
              <a:lnSpc>
                <a:spcPct val="120000"/>
              </a:lnSpc>
              <a:buFontTx/>
              <a:buChar char="-"/>
            </a:pPr>
            <a:r>
              <a:rPr lang="en-GB" sz="1600"/>
              <a:t>Just need to </a:t>
            </a:r>
            <a:r>
              <a:rPr lang="en-GB" sz="1600" b="1"/>
              <a:t>review and file/save</a:t>
            </a:r>
            <a:endParaRPr lang="en-GB" sz="1600" b="1">
              <a:cs typeface="Arial"/>
            </a:endParaRPr>
          </a:p>
          <a:p>
            <a:pPr marL="285750" indent="-285750">
              <a:lnSpc>
                <a:spcPct val="120000"/>
              </a:lnSpc>
              <a:buFontTx/>
              <a:buChar char="-"/>
            </a:pPr>
            <a:r>
              <a:rPr lang="en-GB" sz="1600"/>
              <a:t>Patient can see the </a:t>
            </a:r>
            <a:r>
              <a:rPr lang="en-GB" sz="1600" b="1"/>
              <a:t>summary details in the NHS App </a:t>
            </a:r>
            <a:r>
              <a:rPr lang="en-GB" sz="1600"/>
              <a:t>once approved by their GP</a:t>
            </a:r>
            <a:endParaRPr lang="en-GB" sz="1600">
              <a:cs typeface="Arial"/>
            </a:endParaRPr>
          </a:p>
          <a:p>
            <a:pPr marL="285750" indent="-285750">
              <a:lnSpc>
                <a:spcPct val="120000"/>
              </a:lnSpc>
              <a:buFont typeface="Arial" panose="020B0604020202020204" pitchFamily="34" charset="0"/>
              <a:buChar char="•"/>
            </a:pPr>
            <a:endParaRPr lang="en-GB" sz="1600"/>
          </a:p>
          <a:p>
            <a:pPr marL="285750" indent="-285750">
              <a:lnSpc>
                <a:spcPct val="120000"/>
              </a:lnSpc>
              <a:buFont typeface="Arial" panose="020B0604020202020204" pitchFamily="34" charset="0"/>
              <a:buChar char="•"/>
            </a:pPr>
            <a:endParaRPr lang="en-GB" sz="1600"/>
          </a:p>
        </p:txBody>
      </p:sp>
      <p:grpSp>
        <p:nvGrpSpPr>
          <p:cNvPr id="4" name="Group 3">
            <a:extLst>
              <a:ext uri="{FF2B5EF4-FFF2-40B4-BE49-F238E27FC236}">
                <a16:creationId xmlns:a16="http://schemas.microsoft.com/office/drawing/2014/main" id="{9380DB30-00E7-8643-B11D-FF8C2683CE20}"/>
              </a:ext>
            </a:extLst>
          </p:cNvPr>
          <p:cNvGrpSpPr/>
          <p:nvPr/>
        </p:nvGrpSpPr>
        <p:grpSpPr>
          <a:xfrm>
            <a:off x="11207097" y="803545"/>
            <a:ext cx="862846" cy="621512"/>
            <a:chOff x="6491673" y="2601133"/>
            <a:chExt cx="1659207" cy="1269273"/>
          </a:xfrm>
        </p:grpSpPr>
        <p:pic>
          <p:nvPicPr>
            <p:cNvPr id="12" name="Graphic 11">
              <a:extLst>
                <a:ext uri="{FF2B5EF4-FFF2-40B4-BE49-F238E27FC236}">
                  <a16:creationId xmlns:a16="http://schemas.microsoft.com/office/drawing/2014/main" id="{CB8F108B-B9BE-9253-3A3C-8B132C6C81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1673" y="2601133"/>
              <a:ext cx="1659207" cy="1269273"/>
            </a:xfrm>
            <a:prstGeom prst="rect">
              <a:avLst/>
            </a:prstGeom>
          </p:spPr>
        </p:pic>
        <p:sp>
          <p:nvSpPr>
            <p:cNvPr id="13" name="Rectangle 12">
              <a:extLst>
                <a:ext uri="{FF2B5EF4-FFF2-40B4-BE49-F238E27FC236}">
                  <a16:creationId xmlns:a16="http://schemas.microsoft.com/office/drawing/2014/main" id="{DF99A43C-60AA-2D77-0A4C-65CC03F5CC21}"/>
                </a:ext>
              </a:extLst>
            </p:cNvPr>
            <p:cNvSpPr/>
            <p:nvPr/>
          </p:nvSpPr>
          <p:spPr>
            <a:xfrm>
              <a:off x="6536508" y="2642689"/>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pic>
        <p:nvPicPr>
          <p:cNvPr id="16" name="Graphic 15" descr="Open envelope with solid fill">
            <a:extLst>
              <a:ext uri="{FF2B5EF4-FFF2-40B4-BE49-F238E27FC236}">
                <a16:creationId xmlns:a16="http://schemas.microsoft.com/office/drawing/2014/main" id="{9C92A22F-99F7-C550-6A6D-A074F97F90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5201" y="902157"/>
            <a:ext cx="621512" cy="621512"/>
          </a:xfrm>
          <a:prstGeom prst="rect">
            <a:avLst/>
          </a:prstGeom>
        </p:spPr>
      </p:pic>
      <p:sp>
        <p:nvSpPr>
          <p:cNvPr id="19" name="Title 4">
            <a:extLst>
              <a:ext uri="{FF2B5EF4-FFF2-40B4-BE49-F238E27FC236}">
                <a16:creationId xmlns:a16="http://schemas.microsoft.com/office/drawing/2014/main" id="{E2503746-E8CF-C2E5-C241-EE2B989DBA9D}"/>
              </a:ext>
            </a:extLst>
          </p:cNvPr>
          <p:cNvSpPr txBox="1">
            <a:spLocks/>
          </p:cNvSpPr>
          <p:nvPr/>
        </p:nvSpPr>
        <p:spPr>
          <a:xfrm>
            <a:off x="340963" y="119245"/>
            <a:ext cx="8598756"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Case study GP Connect Update Record: Structured in general practice </a:t>
            </a:r>
            <a:r>
              <a:rPr lang="en-GB" sz="1800" b="0" spc="-40"/>
              <a:t>(page 2 of 3)</a:t>
            </a:r>
            <a:endParaRPr lang="en-GB" sz="1600" b="0" spc="-40"/>
          </a:p>
        </p:txBody>
      </p:sp>
    </p:spTree>
    <p:extLst>
      <p:ext uri="{BB962C8B-B14F-4D97-AF65-F5344CB8AC3E}">
        <p14:creationId xmlns:p14="http://schemas.microsoft.com/office/powerpoint/2010/main" val="153633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78B735-575F-73CF-C5E1-66A82F854014}"/>
              </a:ext>
            </a:extLst>
          </p:cNvPr>
          <p:cNvSpPr/>
          <p:nvPr/>
        </p:nvSpPr>
        <p:spPr>
          <a:xfrm>
            <a:off x="386431" y="1098531"/>
            <a:ext cx="11482617" cy="51034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5">
            <a:extLst>
              <a:ext uri="{FF2B5EF4-FFF2-40B4-BE49-F238E27FC236}">
                <a16:creationId xmlns:a16="http://schemas.microsoft.com/office/drawing/2014/main" id="{22D8C760-3E64-EC40-B976-2815E790FC9F}"/>
              </a:ext>
            </a:extLst>
          </p:cNvPr>
          <p:cNvSpPr/>
          <p:nvPr/>
        </p:nvSpPr>
        <p:spPr>
          <a:xfrm>
            <a:off x="8492140" y="1600822"/>
            <a:ext cx="2718035" cy="1607430"/>
          </a:xfrm>
          <a:prstGeom prst="wedgeRectCallout">
            <a:avLst>
              <a:gd name="adj1" fmla="val -61063"/>
              <a:gd name="adj2" fmla="val -5503"/>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effectLst/>
              </a:rPr>
              <a:t>“It’s miles quicker! [Previously] we were reliant on someone picking up the email and adding it to Docman and that could take up to 48 hours depending on staffing”</a:t>
            </a:r>
          </a:p>
        </p:txBody>
      </p:sp>
      <p:sp>
        <p:nvSpPr>
          <p:cNvPr id="6" name="Speech Bubble: Rectangle 5">
            <a:extLst>
              <a:ext uri="{FF2B5EF4-FFF2-40B4-BE49-F238E27FC236}">
                <a16:creationId xmlns:a16="http://schemas.microsoft.com/office/drawing/2014/main" id="{3CFCDB5A-8465-66EF-56E8-B9FF5A9AA51A}"/>
              </a:ext>
            </a:extLst>
          </p:cNvPr>
          <p:cNvSpPr/>
          <p:nvPr/>
        </p:nvSpPr>
        <p:spPr>
          <a:xfrm>
            <a:off x="868618" y="2048647"/>
            <a:ext cx="2610729" cy="1913524"/>
          </a:xfrm>
          <a:prstGeom prst="wedgeRectCallout">
            <a:avLst>
              <a:gd name="adj1" fmla="val 59957"/>
              <a:gd name="adj2" fmla="val 8237"/>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effectLst/>
              </a:rPr>
              <a:t>"The ones that come into the workflow, they're dead easy for us and save a lot of time, because it's already matched to the patient. Everything's already been entered. We just double check the details match and file it"</a:t>
            </a:r>
          </a:p>
        </p:txBody>
      </p:sp>
      <p:sp>
        <p:nvSpPr>
          <p:cNvPr id="10" name="Speech Bubble: Rectangle 5">
            <a:extLst>
              <a:ext uri="{FF2B5EF4-FFF2-40B4-BE49-F238E27FC236}">
                <a16:creationId xmlns:a16="http://schemas.microsoft.com/office/drawing/2014/main" id="{CCCD617F-19EB-5231-F0BB-CF96AD59DBB1}"/>
              </a:ext>
            </a:extLst>
          </p:cNvPr>
          <p:cNvSpPr/>
          <p:nvPr/>
        </p:nvSpPr>
        <p:spPr>
          <a:xfrm>
            <a:off x="8286130" y="3939034"/>
            <a:ext cx="3101737" cy="2136957"/>
          </a:xfrm>
          <a:prstGeom prst="wedgeRectCallout">
            <a:avLst>
              <a:gd name="adj1" fmla="val -58981"/>
              <a:gd name="adj2" fmla="val -26610"/>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rPr>
              <a:t>“If </a:t>
            </a:r>
            <a:r>
              <a:rPr lang="en-GB" sz="1400">
                <a:solidFill>
                  <a:schemeClr val="bg1"/>
                </a:solidFill>
                <a:effectLst/>
              </a:rPr>
              <a:t>a patient has been seen by the pharmacy, we get a document into workflow manager. Go into ‘consultations’ and everything's come through and been coded. The medications are in the medications tab. All we have to do, which is great, is just press file”</a:t>
            </a:r>
            <a:endParaRPr lang="en-GB" sz="2000">
              <a:solidFill>
                <a:schemeClr val="bg1"/>
              </a:solidFill>
            </a:endParaRPr>
          </a:p>
        </p:txBody>
      </p:sp>
      <p:sp>
        <p:nvSpPr>
          <p:cNvPr id="15" name="Rectangle 14">
            <a:extLst>
              <a:ext uri="{FF2B5EF4-FFF2-40B4-BE49-F238E27FC236}">
                <a16:creationId xmlns:a16="http://schemas.microsoft.com/office/drawing/2014/main" id="{D774F32D-0F27-2F8D-3A08-A8F1AF596FAC}"/>
              </a:ext>
            </a:extLst>
          </p:cNvPr>
          <p:cNvSpPr/>
          <p:nvPr/>
        </p:nvSpPr>
        <p:spPr>
          <a:xfrm>
            <a:off x="527629" y="1257922"/>
            <a:ext cx="5204679"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bg1"/>
                </a:solidFill>
              </a:rPr>
              <a:t>In their words</a:t>
            </a:r>
          </a:p>
        </p:txBody>
      </p:sp>
      <p:sp>
        <p:nvSpPr>
          <p:cNvPr id="16" name="Speech Bubble: Rectangle 15">
            <a:extLst>
              <a:ext uri="{FF2B5EF4-FFF2-40B4-BE49-F238E27FC236}">
                <a16:creationId xmlns:a16="http://schemas.microsoft.com/office/drawing/2014/main" id="{C5B1A6C8-0BCE-6BDD-04EA-0CB198BBDABA}"/>
              </a:ext>
            </a:extLst>
          </p:cNvPr>
          <p:cNvSpPr/>
          <p:nvPr/>
        </p:nvSpPr>
        <p:spPr>
          <a:xfrm>
            <a:off x="1371294" y="4823201"/>
            <a:ext cx="2610729" cy="1252790"/>
          </a:xfrm>
          <a:prstGeom prst="wedgeRectCallout">
            <a:avLst>
              <a:gd name="adj1" fmla="val 38638"/>
              <a:gd name="adj2" fmla="val -78504"/>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effectLst/>
              </a:rPr>
              <a:t>“If they come straight in as tasks, they’re picked up and actioned much more quickly”</a:t>
            </a:r>
          </a:p>
        </p:txBody>
      </p:sp>
      <p:pic>
        <p:nvPicPr>
          <p:cNvPr id="8" name="Graphic 7" descr="Users with solid fill">
            <a:extLst>
              <a:ext uri="{FF2B5EF4-FFF2-40B4-BE49-F238E27FC236}">
                <a16:creationId xmlns:a16="http://schemas.microsoft.com/office/drawing/2014/main" id="{372BA9E8-36CF-0488-CC13-F2E18516FB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5627" y="1443233"/>
            <a:ext cx="4464242" cy="4464242"/>
          </a:xfrm>
          <a:prstGeom prst="rect">
            <a:avLst/>
          </a:prstGeom>
        </p:spPr>
      </p:pic>
      <p:sp>
        <p:nvSpPr>
          <p:cNvPr id="17" name="Title 4">
            <a:extLst>
              <a:ext uri="{FF2B5EF4-FFF2-40B4-BE49-F238E27FC236}">
                <a16:creationId xmlns:a16="http://schemas.microsoft.com/office/drawing/2014/main" id="{C35A7C85-527C-E7FA-9CE0-98BC3EE2A704}"/>
              </a:ext>
            </a:extLst>
          </p:cNvPr>
          <p:cNvSpPr txBox="1">
            <a:spLocks/>
          </p:cNvSpPr>
          <p:nvPr/>
        </p:nvSpPr>
        <p:spPr>
          <a:xfrm>
            <a:off x="340963" y="119245"/>
            <a:ext cx="8657122"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Case study GP Connect Update Record: Structured in general practice </a:t>
            </a:r>
            <a:r>
              <a:rPr lang="en-GB" sz="1800" b="0" spc="-40"/>
              <a:t>(page 3 of 3)</a:t>
            </a:r>
            <a:endParaRPr lang="en-GB" sz="1600" b="0" spc="-40"/>
          </a:p>
        </p:txBody>
      </p:sp>
    </p:spTree>
    <p:extLst>
      <p:ext uri="{BB962C8B-B14F-4D97-AF65-F5344CB8AC3E}">
        <p14:creationId xmlns:p14="http://schemas.microsoft.com/office/powerpoint/2010/main" val="170389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EFE3-6F1A-5A52-5B22-9F6D4C00A2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5F14AD-24C4-FA89-B5FB-69598DC3DBD6}"/>
              </a:ext>
            </a:extLst>
          </p:cNvPr>
          <p:cNvSpPr>
            <a:spLocks noGrp="1"/>
          </p:cNvSpPr>
          <p:nvPr>
            <p:ph type="body" sz="quarter" idx="13"/>
          </p:nvPr>
        </p:nvSpPr>
        <p:spPr>
          <a:xfrm>
            <a:off x="882931" y="4301420"/>
            <a:ext cx="5026255" cy="896938"/>
          </a:xfrm>
        </p:spPr>
        <p:txBody>
          <a:bodyPr/>
          <a:lstStyle/>
          <a:p>
            <a:r>
              <a:rPr lang="en-GB"/>
              <a:t>GP Connect Update Record: Structured</a:t>
            </a:r>
          </a:p>
        </p:txBody>
      </p:sp>
      <p:sp>
        <p:nvSpPr>
          <p:cNvPr id="3" name="Text Placeholder 2">
            <a:extLst>
              <a:ext uri="{FF2B5EF4-FFF2-40B4-BE49-F238E27FC236}">
                <a16:creationId xmlns:a16="http://schemas.microsoft.com/office/drawing/2014/main" id="{05DBC774-6698-BE8A-3A67-A32DA6DA1D2F}"/>
              </a:ext>
            </a:extLst>
          </p:cNvPr>
          <p:cNvSpPr>
            <a:spLocks noGrp="1"/>
          </p:cNvSpPr>
          <p:nvPr>
            <p:ph type="body" sz="quarter" idx="14"/>
          </p:nvPr>
        </p:nvSpPr>
        <p:spPr/>
        <p:txBody>
          <a:bodyPr/>
          <a:lstStyle/>
          <a:p>
            <a:r>
              <a:rPr lang="en-GB"/>
              <a:t>Information for general practice</a:t>
            </a:r>
          </a:p>
        </p:txBody>
      </p:sp>
    </p:spTree>
    <p:extLst>
      <p:ext uri="{BB962C8B-B14F-4D97-AF65-F5344CB8AC3E}">
        <p14:creationId xmlns:p14="http://schemas.microsoft.com/office/powerpoint/2010/main" val="336493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8CB0-67FE-ADEE-A485-126C050D897F}"/>
            </a:ext>
          </a:extLst>
        </p:cNvPr>
        <p:cNvGrpSpPr/>
        <p:nvPr/>
      </p:nvGrpSpPr>
      <p:grpSpPr>
        <a:xfrm>
          <a:off x="0" y="0"/>
          <a:ext cx="0" cy="0"/>
          <a:chOff x="0" y="0"/>
          <a:chExt cx="0" cy="0"/>
        </a:xfrm>
      </p:grpSpPr>
      <p:sp>
        <p:nvSpPr>
          <p:cNvPr id="5" name="Text Placeholder 6">
            <a:extLst>
              <a:ext uri="{FF2B5EF4-FFF2-40B4-BE49-F238E27FC236}">
                <a16:creationId xmlns:a16="http://schemas.microsoft.com/office/drawing/2014/main" id="{1A268AB2-7D2D-B8CA-BDF9-114CA8391005}"/>
              </a:ext>
            </a:extLst>
          </p:cNvPr>
          <p:cNvSpPr>
            <a:spLocks noGrp="1"/>
          </p:cNvSpPr>
          <p:nvPr>
            <p:ph type="body" sz="quarter" idx="13"/>
          </p:nvPr>
        </p:nvSpPr>
        <p:spPr>
          <a:xfrm>
            <a:off x="1398010" y="1006187"/>
            <a:ext cx="10341107" cy="5129142"/>
          </a:xfrm>
        </p:spPr>
        <p:txBody>
          <a:bodyPr numCol="1"/>
          <a:lstStyle/>
          <a:p>
            <a:pPr algn="l"/>
            <a:r>
              <a:rPr lang="en-GB" sz="1600" b="0" i="0" dirty="0">
                <a:solidFill>
                  <a:schemeClr val="tx1"/>
                </a:solidFill>
                <a:effectLst/>
              </a:rPr>
              <a:t>Community pharmacy consultation summaries (including observations, notes and any medicines supplied) arrive in the general practice workflow in GP IT systems for filing in the patient’s GP record.</a:t>
            </a:r>
          </a:p>
          <a:p>
            <a:pPr algn="l"/>
            <a:endParaRPr lang="en-GB" sz="1600" b="0" dirty="0">
              <a:solidFill>
                <a:schemeClr val="tx1"/>
              </a:solidFill>
            </a:endParaRPr>
          </a:p>
          <a:p>
            <a:r>
              <a:rPr lang="en-GB" sz="1600" b="0" i="0" dirty="0">
                <a:solidFill>
                  <a:schemeClr val="tx1"/>
                </a:solidFill>
                <a:effectLst/>
              </a:rPr>
              <a:t>A workflow task is created in the GP IT system for every community pharmacy consultation summary received, so it is visible to the practice before filing into the patient’s </a:t>
            </a:r>
            <a:r>
              <a:rPr lang="en-GB" sz="1600" b="0" dirty="0">
                <a:solidFill>
                  <a:schemeClr val="tx1"/>
                </a:solidFill>
              </a:rPr>
              <a:t>GP </a:t>
            </a:r>
            <a:r>
              <a:rPr lang="en-GB" sz="1600" b="0" i="0" dirty="0">
                <a:solidFill>
                  <a:schemeClr val="tx1"/>
                </a:solidFill>
                <a:effectLst/>
              </a:rPr>
              <a:t>record with one click.</a:t>
            </a:r>
            <a:endParaRPr lang="en-GB" sz="1600" b="0" i="0" dirty="0">
              <a:solidFill>
                <a:schemeClr val="tx1"/>
              </a:solidFill>
              <a:effectLst/>
              <a:cs typeface="Arial"/>
            </a:endParaRPr>
          </a:p>
          <a:p>
            <a:endParaRPr lang="en-GB" sz="1600" b="0" dirty="0">
              <a:solidFill>
                <a:schemeClr val="tx1"/>
              </a:solidFill>
            </a:endParaRPr>
          </a:p>
          <a:p>
            <a:r>
              <a:rPr lang="en-GB" sz="1600" b="0" dirty="0">
                <a:solidFill>
                  <a:schemeClr val="tx1"/>
                </a:solidFill>
                <a:latin typeface="+mj-lt"/>
              </a:rPr>
              <a:t>As part of the Pharmacy Contraception Service t</a:t>
            </a:r>
            <a:r>
              <a:rPr lang="en-GB" sz="1600" b="0" i="0" dirty="0">
                <a:solidFill>
                  <a:schemeClr val="tx1"/>
                </a:solidFill>
                <a:effectLst/>
                <a:latin typeface="+mj-lt"/>
              </a:rPr>
              <a:t>he community pharmacy team will capture consent that the patient is happy to share details of the consultation with their GP practice. </a:t>
            </a:r>
          </a:p>
          <a:p>
            <a:endParaRPr lang="en-GB" sz="1600" b="0" dirty="0">
              <a:solidFill>
                <a:schemeClr val="tx1"/>
              </a:solidFill>
              <a:latin typeface="+mj-lt"/>
            </a:endParaRPr>
          </a:p>
          <a:p>
            <a:r>
              <a:rPr lang="en-GB" sz="1600" b="0" i="0" dirty="0">
                <a:solidFill>
                  <a:schemeClr val="tx1"/>
                </a:solidFill>
                <a:effectLst/>
                <a:latin typeface="+mj-lt"/>
              </a:rPr>
              <a:t>Patients will be made aware that a consultation summary and any medicines supplied may be visible in NHS App and other patient-facing services, where this has been enabled by the practice. In the case of contraception consultations, a patient can choose to not have this information shared.</a:t>
            </a:r>
            <a:endParaRPr lang="en-GB" sz="2000" b="0" dirty="0">
              <a:solidFill>
                <a:schemeClr val="tx1"/>
              </a:solidFill>
              <a:latin typeface="+mj-lt"/>
            </a:endParaRPr>
          </a:p>
          <a:p>
            <a:pPr algn="l"/>
            <a:endParaRPr lang="en-GB" sz="1600" b="0" dirty="0">
              <a:solidFill>
                <a:schemeClr val="tx1"/>
              </a:solidFill>
            </a:endParaRPr>
          </a:p>
          <a:p>
            <a:r>
              <a:rPr lang="en-GB" sz="1600" b="0" dirty="0">
                <a:solidFill>
                  <a:schemeClr val="tx1"/>
                </a:solidFill>
              </a:rPr>
              <a:t>As clinical healthcare professionals, registered community pharmacy professionals have full responsibility for ensuring that any medicines supplied are clinically appropriate. GPs are not responsible for management and treatment decisions including any medicines supplied by registered community pharmacy professionals.</a:t>
            </a:r>
            <a:endParaRPr lang="en-GB" sz="1600" b="0" dirty="0">
              <a:solidFill>
                <a:schemeClr val="tx1"/>
              </a:solidFill>
              <a:cs typeface="Arial"/>
            </a:endParaRPr>
          </a:p>
          <a:p>
            <a:endParaRPr lang="en-GB" sz="1600" b="0" dirty="0">
              <a:solidFill>
                <a:schemeClr val="tx1"/>
              </a:solidFill>
            </a:endParaRPr>
          </a:p>
          <a:p>
            <a:r>
              <a:rPr lang="en-GB" sz="1600" b="0" dirty="0">
                <a:solidFill>
                  <a:schemeClr val="tx1"/>
                </a:solidFill>
              </a:rPr>
              <a:t>In the vast majority of cases, patients will not require ongoing treatment or monitoring by GPs following a community pharmacy consultation. The specification for each of the services delivered through community pharmacy sets out guidelines for escalation and onward referral where clinically appropriate.</a:t>
            </a:r>
          </a:p>
          <a:p>
            <a:pPr algn="l"/>
            <a:endParaRPr lang="en-GB" sz="1600" b="0" i="0" dirty="0">
              <a:solidFill>
                <a:srgbClr val="3F525F"/>
              </a:solidFill>
              <a:effectLst/>
            </a:endParaRPr>
          </a:p>
          <a:p>
            <a:endParaRPr lang="en-GB" dirty="0">
              <a:solidFill>
                <a:srgbClr val="212B32"/>
              </a:solidFill>
            </a:endParaRPr>
          </a:p>
        </p:txBody>
      </p:sp>
      <p:pic>
        <p:nvPicPr>
          <p:cNvPr id="3" name="Graphic 2" descr="Laptop with solid fill">
            <a:extLst>
              <a:ext uri="{FF2B5EF4-FFF2-40B4-BE49-F238E27FC236}">
                <a16:creationId xmlns:a16="http://schemas.microsoft.com/office/drawing/2014/main" id="{D37AA77B-D66E-06B6-8148-59A841F194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63" y="928859"/>
            <a:ext cx="869692" cy="818732"/>
          </a:xfrm>
          <a:prstGeom prst="rect">
            <a:avLst/>
          </a:prstGeom>
        </p:spPr>
      </p:pic>
      <p:grpSp>
        <p:nvGrpSpPr>
          <p:cNvPr id="4" name="Group 3">
            <a:extLst>
              <a:ext uri="{FF2B5EF4-FFF2-40B4-BE49-F238E27FC236}">
                <a16:creationId xmlns:a16="http://schemas.microsoft.com/office/drawing/2014/main" id="{6F35F205-FD6A-88D5-D4C4-E76A720665D2}"/>
              </a:ext>
            </a:extLst>
          </p:cNvPr>
          <p:cNvGrpSpPr/>
          <p:nvPr/>
        </p:nvGrpSpPr>
        <p:grpSpPr>
          <a:xfrm>
            <a:off x="300861" y="2019283"/>
            <a:ext cx="919836" cy="865186"/>
            <a:chOff x="625705" y="1671400"/>
            <a:chExt cx="1300694" cy="1357626"/>
          </a:xfrm>
          <a:solidFill>
            <a:srgbClr val="003087"/>
          </a:solidFill>
        </p:grpSpPr>
        <p:pic>
          <p:nvPicPr>
            <p:cNvPr id="6" name="Graphic 5" descr="Boardroom outline">
              <a:extLst>
                <a:ext uri="{FF2B5EF4-FFF2-40B4-BE49-F238E27FC236}">
                  <a16:creationId xmlns:a16="http://schemas.microsoft.com/office/drawing/2014/main" id="{0B082AF7-95B0-D3DC-5AE1-7826559029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705" y="1728332"/>
              <a:ext cx="1300694" cy="1300694"/>
            </a:xfrm>
            <a:prstGeom prst="rect">
              <a:avLst/>
            </a:prstGeom>
          </p:spPr>
        </p:pic>
        <p:pic>
          <p:nvPicPr>
            <p:cNvPr id="7" name="Graphic 6" descr="Medical with solid fill">
              <a:extLst>
                <a:ext uri="{FF2B5EF4-FFF2-40B4-BE49-F238E27FC236}">
                  <a16:creationId xmlns:a16="http://schemas.microsoft.com/office/drawing/2014/main" id="{A44CEE47-3522-E5E6-2AA9-0D33EE60E8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157" y="1671400"/>
              <a:ext cx="443790" cy="443790"/>
            </a:xfrm>
            <a:prstGeom prst="rect">
              <a:avLst/>
            </a:prstGeom>
          </p:spPr>
        </p:pic>
      </p:grpSp>
      <p:pic>
        <p:nvPicPr>
          <p:cNvPr id="10" name="Picture 41" descr="C:\Users\davichapman\Documents\Research Services\Icons Color Library\Icon_Capsule_DGray.png">
            <a:extLst>
              <a:ext uri="{FF2B5EF4-FFF2-40B4-BE49-F238E27FC236}">
                <a16:creationId xmlns:a16="http://schemas.microsoft.com/office/drawing/2014/main" id="{8D0F87C1-0364-39D9-D3F3-6343B18BEFD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252" y="4295507"/>
            <a:ext cx="535947" cy="503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Users\jsauvageau\Desktop\4.png">
            <a:extLst>
              <a:ext uri="{FF2B5EF4-FFF2-40B4-BE49-F238E27FC236}">
                <a16:creationId xmlns:a16="http://schemas.microsoft.com/office/drawing/2014/main" id="{B302783B-339D-8FB0-8B44-094C864EA5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883" y="5273882"/>
            <a:ext cx="724764" cy="5264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Female Profile with solid fill">
            <a:extLst>
              <a:ext uri="{FF2B5EF4-FFF2-40B4-BE49-F238E27FC236}">
                <a16:creationId xmlns:a16="http://schemas.microsoft.com/office/drawing/2014/main" id="{A6493C77-75AB-88F9-AC22-759105E5C6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8397" y="3248840"/>
            <a:ext cx="724764" cy="682296"/>
          </a:xfrm>
          <a:prstGeom prst="rect">
            <a:avLst/>
          </a:prstGeom>
        </p:spPr>
      </p:pic>
      <p:sp>
        <p:nvSpPr>
          <p:cNvPr id="12" name="Title 4">
            <a:extLst>
              <a:ext uri="{FF2B5EF4-FFF2-40B4-BE49-F238E27FC236}">
                <a16:creationId xmlns:a16="http://schemas.microsoft.com/office/drawing/2014/main" id="{EEF60153-FC3E-295E-DF20-CD00BF2F7CE9}"/>
              </a:ext>
            </a:extLst>
          </p:cNvPr>
          <p:cNvSpPr>
            <a:spLocks noGrp="1"/>
          </p:cNvSpPr>
          <p:nvPr>
            <p:ph type="title"/>
          </p:nvPr>
        </p:nvSpPr>
        <p:spPr>
          <a:xfrm>
            <a:off x="334963" y="63673"/>
            <a:ext cx="11404154" cy="865186"/>
          </a:xfrm>
        </p:spPr>
        <p:txBody>
          <a:bodyPr anchor="ctr">
            <a:normAutofit/>
          </a:bodyPr>
          <a:lstStyle/>
          <a:p>
            <a:r>
              <a:rPr lang="en-GB" sz="2800" spc="-40"/>
              <a:t>GP Connect Update Record: Structured</a:t>
            </a:r>
          </a:p>
        </p:txBody>
      </p:sp>
    </p:spTree>
    <p:extLst>
      <p:ext uri="{BB962C8B-B14F-4D97-AF65-F5344CB8AC3E}">
        <p14:creationId xmlns:p14="http://schemas.microsoft.com/office/powerpoint/2010/main" val="36358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1FB64BFF-BB49-0553-30DD-64DE3C51F751}"/>
              </a:ext>
            </a:extLst>
          </p:cNvPr>
          <p:cNvSpPr>
            <a:spLocks/>
          </p:cNvSpPr>
          <p:nvPr/>
        </p:nvSpPr>
        <p:spPr>
          <a:xfrm>
            <a:off x="334963" y="2102156"/>
            <a:ext cx="11477829" cy="3781782"/>
          </a:xfrm>
          <a:prstGeom prst="roundRect">
            <a:avLst>
              <a:gd name="adj" fmla="val 5910"/>
            </a:avLst>
          </a:prstGeom>
          <a:solidFill>
            <a:srgbClr val="00A49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endParaRPr lang="en-US" b="1"/>
          </a:p>
        </p:txBody>
      </p:sp>
      <p:sp>
        <p:nvSpPr>
          <p:cNvPr id="4" name="TextBox 3">
            <a:extLst>
              <a:ext uri="{FF2B5EF4-FFF2-40B4-BE49-F238E27FC236}">
                <a16:creationId xmlns:a16="http://schemas.microsoft.com/office/drawing/2014/main" id="{DF2EAA0C-3D29-7465-FAAE-7BC8E6C45412}"/>
              </a:ext>
            </a:extLst>
          </p:cNvPr>
          <p:cNvSpPr txBox="1"/>
          <p:nvPr/>
        </p:nvSpPr>
        <p:spPr>
          <a:xfrm>
            <a:off x="259696" y="959824"/>
            <a:ext cx="11597341" cy="1077218"/>
          </a:xfrm>
          <a:prstGeom prst="rect">
            <a:avLst/>
          </a:prstGeom>
          <a:noFill/>
        </p:spPr>
        <p:txBody>
          <a:bodyPr wrap="square">
            <a:spAutoFit/>
          </a:bodyPr>
          <a:lstStyle/>
          <a:p>
            <a:pPr>
              <a:spcAft>
                <a:spcPts val="0"/>
              </a:spcAft>
            </a:pPr>
            <a:r>
              <a:rPr lang="en-GB" sz="1600">
                <a:solidFill>
                  <a:srgbClr val="212B32"/>
                </a:solidFill>
                <a:ea typeface="+mn-lt"/>
                <a:cs typeface="+mn-lt"/>
              </a:rPr>
              <a:t>GP Connect Update Record: Structured is used for the Pharmacy First Clinical Pathways and Minor Illness Service, Blood Pressure Check Service, and Pharmacy Contraception Service.</a:t>
            </a:r>
          </a:p>
          <a:p>
            <a:pPr>
              <a:spcAft>
                <a:spcPts val="0"/>
              </a:spcAft>
            </a:pPr>
            <a:endParaRPr lang="en-GB" sz="1600">
              <a:solidFill>
                <a:srgbClr val="212B32"/>
              </a:solidFill>
              <a:ea typeface="+mn-lt"/>
              <a:cs typeface="+mn-lt"/>
            </a:endParaRPr>
          </a:p>
          <a:p>
            <a:pPr>
              <a:spcAft>
                <a:spcPts val="0"/>
              </a:spcAft>
            </a:pPr>
            <a:r>
              <a:rPr lang="en-GB" sz="1600">
                <a:solidFill>
                  <a:srgbClr val="212B32"/>
                </a:solidFill>
                <a:ea typeface="+mn-lt"/>
                <a:cs typeface="+mn-lt"/>
              </a:rPr>
              <a:t>Information sent will include:</a:t>
            </a:r>
          </a:p>
        </p:txBody>
      </p:sp>
      <p:sp>
        <p:nvSpPr>
          <p:cNvPr id="27" name="TextBox 26">
            <a:extLst>
              <a:ext uri="{FF2B5EF4-FFF2-40B4-BE49-F238E27FC236}">
                <a16:creationId xmlns:a16="http://schemas.microsoft.com/office/drawing/2014/main" id="{2A8BEA00-6781-678F-FBBB-AAA12CCEC988}"/>
              </a:ext>
            </a:extLst>
          </p:cNvPr>
          <p:cNvSpPr txBox="1">
            <a:spLocks/>
          </p:cNvSpPr>
          <p:nvPr/>
        </p:nvSpPr>
        <p:spPr>
          <a:xfrm>
            <a:off x="960838" y="2256065"/>
            <a:ext cx="5099473" cy="374571"/>
          </a:xfrm>
          <a:prstGeom prst="roundRect">
            <a:avLst/>
          </a:prstGeom>
          <a:solidFill>
            <a:srgbClr val="00A499"/>
          </a:solidFill>
        </p:spPr>
        <p:txBody>
          <a:bodyPr wrap="none" rtlCol="0">
            <a:spAutoFit/>
          </a:bodyPr>
          <a:lstStyle/>
          <a:p>
            <a:r>
              <a:rPr lang="en-GB" sz="1600" b="1">
                <a:solidFill>
                  <a:schemeClr val="bg1"/>
                </a:solidFill>
              </a:rPr>
              <a:t>Person demographics and general practice details</a:t>
            </a:r>
          </a:p>
        </p:txBody>
      </p:sp>
      <p:sp>
        <p:nvSpPr>
          <p:cNvPr id="28" name="TextBox 27">
            <a:extLst>
              <a:ext uri="{FF2B5EF4-FFF2-40B4-BE49-F238E27FC236}">
                <a16:creationId xmlns:a16="http://schemas.microsoft.com/office/drawing/2014/main" id="{4A45ACA3-5210-04B3-51FD-CF8567C32A33}"/>
              </a:ext>
            </a:extLst>
          </p:cNvPr>
          <p:cNvSpPr txBox="1">
            <a:spLocks/>
          </p:cNvSpPr>
          <p:nvPr/>
        </p:nvSpPr>
        <p:spPr>
          <a:xfrm>
            <a:off x="960836" y="2838897"/>
            <a:ext cx="3090051" cy="374571"/>
          </a:xfrm>
          <a:prstGeom prst="roundRect">
            <a:avLst/>
          </a:prstGeom>
          <a:solidFill>
            <a:srgbClr val="00A499"/>
          </a:solidFill>
        </p:spPr>
        <p:txBody>
          <a:bodyPr wrap="none" rtlCol="0">
            <a:spAutoFit/>
          </a:bodyPr>
          <a:lstStyle/>
          <a:p>
            <a:r>
              <a:rPr lang="en-GB" sz="1600" b="1">
                <a:solidFill>
                  <a:schemeClr val="bg1"/>
                </a:solidFill>
              </a:rPr>
              <a:t>Date and time of consultation</a:t>
            </a:r>
          </a:p>
        </p:txBody>
      </p:sp>
      <p:sp>
        <p:nvSpPr>
          <p:cNvPr id="29" name="TextBox 28">
            <a:extLst>
              <a:ext uri="{FF2B5EF4-FFF2-40B4-BE49-F238E27FC236}">
                <a16:creationId xmlns:a16="http://schemas.microsoft.com/office/drawing/2014/main" id="{C26AD6FD-F395-E667-6752-F58A25344DCF}"/>
              </a:ext>
            </a:extLst>
          </p:cNvPr>
          <p:cNvSpPr txBox="1">
            <a:spLocks/>
          </p:cNvSpPr>
          <p:nvPr/>
        </p:nvSpPr>
        <p:spPr>
          <a:xfrm>
            <a:off x="960835" y="3471017"/>
            <a:ext cx="1890739" cy="374571"/>
          </a:xfrm>
          <a:prstGeom prst="roundRect">
            <a:avLst/>
          </a:prstGeom>
          <a:solidFill>
            <a:srgbClr val="00A499"/>
          </a:solidFill>
        </p:spPr>
        <p:txBody>
          <a:bodyPr wrap="none" rtlCol="0">
            <a:spAutoFit/>
          </a:bodyPr>
          <a:lstStyle/>
          <a:p>
            <a:r>
              <a:rPr lang="en-GB" sz="1600" b="1">
                <a:solidFill>
                  <a:schemeClr val="bg1"/>
                </a:solidFill>
              </a:rPr>
              <a:t>Pharmacy details</a:t>
            </a:r>
          </a:p>
        </p:txBody>
      </p:sp>
      <p:sp>
        <p:nvSpPr>
          <p:cNvPr id="30" name="TextBox 29">
            <a:extLst>
              <a:ext uri="{FF2B5EF4-FFF2-40B4-BE49-F238E27FC236}">
                <a16:creationId xmlns:a16="http://schemas.microsoft.com/office/drawing/2014/main" id="{3D606A61-BCF8-81C3-A75E-0D8AF5DA9F27}"/>
              </a:ext>
            </a:extLst>
          </p:cNvPr>
          <p:cNvSpPr txBox="1">
            <a:spLocks/>
          </p:cNvSpPr>
          <p:nvPr/>
        </p:nvSpPr>
        <p:spPr>
          <a:xfrm>
            <a:off x="975792" y="4103137"/>
            <a:ext cx="2628778" cy="374571"/>
          </a:xfrm>
          <a:prstGeom prst="roundRect">
            <a:avLst/>
          </a:prstGeom>
          <a:solidFill>
            <a:srgbClr val="00A499"/>
          </a:solidFill>
        </p:spPr>
        <p:txBody>
          <a:bodyPr wrap="none" rtlCol="0">
            <a:spAutoFit/>
          </a:bodyPr>
          <a:lstStyle/>
          <a:p>
            <a:r>
              <a:rPr lang="en-GB" sz="1600" b="1">
                <a:solidFill>
                  <a:schemeClr val="bg1"/>
                </a:solidFill>
              </a:rPr>
              <a:t>Outcome of consultation</a:t>
            </a:r>
          </a:p>
        </p:txBody>
      </p:sp>
      <p:sp>
        <p:nvSpPr>
          <p:cNvPr id="31" name="TextBox 30">
            <a:extLst>
              <a:ext uri="{FF2B5EF4-FFF2-40B4-BE49-F238E27FC236}">
                <a16:creationId xmlns:a16="http://schemas.microsoft.com/office/drawing/2014/main" id="{58082D1E-CDB9-5B10-6B15-40EC1610DDF1}"/>
              </a:ext>
            </a:extLst>
          </p:cNvPr>
          <p:cNvSpPr txBox="1">
            <a:spLocks/>
          </p:cNvSpPr>
          <p:nvPr/>
        </p:nvSpPr>
        <p:spPr>
          <a:xfrm>
            <a:off x="994196" y="4735257"/>
            <a:ext cx="1783030" cy="374571"/>
          </a:xfrm>
          <a:prstGeom prst="roundRect">
            <a:avLst/>
          </a:prstGeom>
          <a:solidFill>
            <a:srgbClr val="00A499"/>
          </a:solidFill>
        </p:spPr>
        <p:txBody>
          <a:bodyPr wrap="none" rtlCol="0">
            <a:spAutoFit/>
          </a:bodyPr>
          <a:lstStyle/>
          <a:p>
            <a:r>
              <a:rPr lang="en-GB" sz="1600" b="1">
                <a:solidFill>
                  <a:schemeClr val="bg1"/>
                </a:solidFill>
              </a:rPr>
              <a:t>Clinician details</a:t>
            </a:r>
          </a:p>
        </p:txBody>
      </p:sp>
      <p:sp>
        <p:nvSpPr>
          <p:cNvPr id="32" name="TextBox 31">
            <a:extLst>
              <a:ext uri="{FF2B5EF4-FFF2-40B4-BE49-F238E27FC236}">
                <a16:creationId xmlns:a16="http://schemas.microsoft.com/office/drawing/2014/main" id="{393D5C61-E12D-F1AF-C3D4-FD86E9F717B4}"/>
              </a:ext>
            </a:extLst>
          </p:cNvPr>
          <p:cNvSpPr txBox="1">
            <a:spLocks/>
          </p:cNvSpPr>
          <p:nvPr/>
        </p:nvSpPr>
        <p:spPr>
          <a:xfrm>
            <a:off x="960835" y="5367377"/>
            <a:ext cx="2293747" cy="374571"/>
          </a:xfrm>
          <a:prstGeom prst="roundRect">
            <a:avLst/>
          </a:prstGeom>
          <a:solidFill>
            <a:srgbClr val="00A499"/>
          </a:solidFill>
        </p:spPr>
        <p:txBody>
          <a:bodyPr wrap="none" rtlCol="0">
            <a:spAutoFit/>
          </a:bodyPr>
          <a:lstStyle/>
          <a:p>
            <a:r>
              <a:rPr lang="en-GB" sz="1600" b="1">
                <a:solidFill>
                  <a:schemeClr val="bg1"/>
                </a:solidFill>
              </a:rPr>
              <a:t>Presenting complaint</a:t>
            </a:r>
          </a:p>
        </p:txBody>
      </p:sp>
      <p:sp>
        <p:nvSpPr>
          <p:cNvPr id="33" name="TextBox 32">
            <a:extLst>
              <a:ext uri="{FF2B5EF4-FFF2-40B4-BE49-F238E27FC236}">
                <a16:creationId xmlns:a16="http://schemas.microsoft.com/office/drawing/2014/main" id="{B91E9F94-D06F-AA94-DABD-46B2DAA6CD48}"/>
              </a:ext>
            </a:extLst>
          </p:cNvPr>
          <p:cNvSpPr txBox="1">
            <a:spLocks/>
          </p:cNvSpPr>
          <p:nvPr/>
        </p:nvSpPr>
        <p:spPr>
          <a:xfrm>
            <a:off x="6598543" y="2256065"/>
            <a:ext cx="3447742" cy="374571"/>
          </a:xfrm>
          <a:prstGeom prst="roundRect">
            <a:avLst/>
          </a:prstGeom>
          <a:solidFill>
            <a:srgbClr val="00A499"/>
          </a:solidFill>
        </p:spPr>
        <p:txBody>
          <a:bodyPr wrap="none" rtlCol="0">
            <a:spAutoFit/>
          </a:bodyPr>
          <a:lstStyle/>
          <a:p>
            <a:r>
              <a:rPr lang="en-GB" sz="1600" b="1">
                <a:solidFill>
                  <a:schemeClr val="bg1"/>
                </a:solidFill>
              </a:rPr>
              <a:t>Clinical summary of consultation</a:t>
            </a:r>
          </a:p>
        </p:txBody>
      </p:sp>
      <p:sp>
        <p:nvSpPr>
          <p:cNvPr id="34" name="TextBox 33">
            <a:extLst>
              <a:ext uri="{FF2B5EF4-FFF2-40B4-BE49-F238E27FC236}">
                <a16:creationId xmlns:a16="http://schemas.microsoft.com/office/drawing/2014/main" id="{530BC08D-5E30-48FA-3596-3AF90D6EF23E}"/>
              </a:ext>
            </a:extLst>
          </p:cNvPr>
          <p:cNvSpPr txBox="1">
            <a:spLocks/>
          </p:cNvSpPr>
          <p:nvPr/>
        </p:nvSpPr>
        <p:spPr>
          <a:xfrm>
            <a:off x="6598541" y="2838897"/>
            <a:ext cx="5170005" cy="374571"/>
          </a:xfrm>
          <a:prstGeom prst="roundRect">
            <a:avLst/>
          </a:prstGeom>
          <a:solidFill>
            <a:srgbClr val="00A499"/>
          </a:solidFill>
        </p:spPr>
        <p:txBody>
          <a:bodyPr wrap="none" rtlCol="0">
            <a:spAutoFit/>
          </a:bodyPr>
          <a:lstStyle/>
          <a:p>
            <a:r>
              <a:rPr lang="en-GB" sz="1600" b="1">
                <a:solidFill>
                  <a:schemeClr val="bg1"/>
                </a:solidFill>
              </a:rPr>
              <a:t>Observations e.g., blood pressure and temperature</a:t>
            </a:r>
          </a:p>
        </p:txBody>
      </p:sp>
      <p:sp>
        <p:nvSpPr>
          <p:cNvPr id="35" name="TextBox 34">
            <a:extLst>
              <a:ext uri="{FF2B5EF4-FFF2-40B4-BE49-F238E27FC236}">
                <a16:creationId xmlns:a16="http://schemas.microsoft.com/office/drawing/2014/main" id="{7012DD13-9B56-6EBD-96EB-9A879DD4428C}"/>
              </a:ext>
            </a:extLst>
          </p:cNvPr>
          <p:cNvSpPr txBox="1">
            <a:spLocks/>
          </p:cNvSpPr>
          <p:nvPr/>
        </p:nvSpPr>
        <p:spPr>
          <a:xfrm>
            <a:off x="6598540" y="3471017"/>
            <a:ext cx="1911779" cy="374571"/>
          </a:xfrm>
          <a:prstGeom prst="roundRect">
            <a:avLst/>
          </a:prstGeom>
          <a:solidFill>
            <a:srgbClr val="00A499"/>
          </a:solidFill>
        </p:spPr>
        <p:txBody>
          <a:bodyPr wrap="none" rtlCol="0">
            <a:spAutoFit/>
          </a:bodyPr>
          <a:lstStyle/>
          <a:p>
            <a:r>
              <a:rPr lang="en-GB" sz="1600" b="1">
                <a:solidFill>
                  <a:schemeClr val="bg1"/>
                </a:solidFill>
              </a:rPr>
              <a:t>Pregnancy status</a:t>
            </a:r>
          </a:p>
        </p:txBody>
      </p:sp>
      <p:sp>
        <p:nvSpPr>
          <p:cNvPr id="36" name="TextBox 35">
            <a:extLst>
              <a:ext uri="{FF2B5EF4-FFF2-40B4-BE49-F238E27FC236}">
                <a16:creationId xmlns:a16="http://schemas.microsoft.com/office/drawing/2014/main" id="{275BC8BD-ED7D-2715-21F7-8D925190B74F}"/>
              </a:ext>
            </a:extLst>
          </p:cNvPr>
          <p:cNvSpPr txBox="1">
            <a:spLocks/>
          </p:cNvSpPr>
          <p:nvPr/>
        </p:nvSpPr>
        <p:spPr>
          <a:xfrm>
            <a:off x="6613497" y="4103137"/>
            <a:ext cx="4235455" cy="374571"/>
          </a:xfrm>
          <a:prstGeom prst="roundRect">
            <a:avLst/>
          </a:prstGeom>
          <a:solidFill>
            <a:srgbClr val="00A499"/>
          </a:solidFill>
        </p:spPr>
        <p:txBody>
          <a:bodyPr wrap="none" rtlCol="0">
            <a:spAutoFit/>
          </a:bodyPr>
          <a:lstStyle/>
          <a:p>
            <a:r>
              <a:rPr lang="en-GB" sz="1600" b="1">
                <a:solidFill>
                  <a:schemeClr val="bg1"/>
                </a:solidFill>
              </a:rPr>
              <a:t>Medicine details or reasons for no supply</a:t>
            </a:r>
          </a:p>
        </p:txBody>
      </p:sp>
      <p:sp>
        <p:nvSpPr>
          <p:cNvPr id="37" name="TextBox 36">
            <a:extLst>
              <a:ext uri="{FF2B5EF4-FFF2-40B4-BE49-F238E27FC236}">
                <a16:creationId xmlns:a16="http://schemas.microsoft.com/office/drawing/2014/main" id="{590E5BA7-F9D4-13D0-0DD6-B71A7A1C841B}"/>
              </a:ext>
            </a:extLst>
          </p:cNvPr>
          <p:cNvSpPr txBox="1">
            <a:spLocks/>
          </p:cNvSpPr>
          <p:nvPr/>
        </p:nvSpPr>
        <p:spPr>
          <a:xfrm>
            <a:off x="6631901" y="4735257"/>
            <a:ext cx="4373313" cy="374571"/>
          </a:xfrm>
          <a:prstGeom prst="roundRect">
            <a:avLst/>
          </a:prstGeom>
          <a:solidFill>
            <a:srgbClr val="00A499"/>
          </a:solidFill>
        </p:spPr>
        <p:txBody>
          <a:bodyPr wrap="none" rtlCol="0">
            <a:spAutoFit/>
          </a:bodyPr>
          <a:lstStyle/>
          <a:p>
            <a:r>
              <a:rPr lang="en-GB" sz="1600" b="1">
                <a:solidFill>
                  <a:schemeClr val="bg1"/>
                </a:solidFill>
              </a:rPr>
              <a:t>Information and advice given to the patient</a:t>
            </a:r>
          </a:p>
        </p:txBody>
      </p:sp>
      <p:sp>
        <p:nvSpPr>
          <p:cNvPr id="38" name="TextBox 37">
            <a:extLst>
              <a:ext uri="{FF2B5EF4-FFF2-40B4-BE49-F238E27FC236}">
                <a16:creationId xmlns:a16="http://schemas.microsoft.com/office/drawing/2014/main" id="{AC703BD6-6FBF-A630-404A-5D7CC36DCB63}"/>
              </a:ext>
            </a:extLst>
          </p:cNvPr>
          <p:cNvSpPr txBox="1">
            <a:spLocks/>
          </p:cNvSpPr>
          <p:nvPr/>
        </p:nvSpPr>
        <p:spPr>
          <a:xfrm>
            <a:off x="6598540" y="5367377"/>
            <a:ext cx="2581841" cy="374571"/>
          </a:xfrm>
          <a:prstGeom prst="roundRect">
            <a:avLst/>
          </a:prstGeom>
          <a:solidFill>
            <a:srgbClr val="00A499"/>
          </a:solidFill>
        </p:spPr>
        <p:txBody>
          <a:bodyPr wrap="none" rtlCol="0">
            <a:spAutoFit/>
          </a:bodyPr>
          <a:lstStyle/>
          <a:p>
            <a:r>
              <a:rPr lang="en-GB" sz="1600" b="1">
                <a:solidFill>
                  <a:schemeClr val="bg1"/>
                </a:solidFill>
              </a:rPr>
              <a:t>Signposting information</a:t>
            </a:r>
          </a:p>
        </p:txBody>
      </p:sp>
      <p:pic>
        <p:nvPicPr>
          <p:cNvPr id="42" name="Graphic 41" descr="Office worker female with solid fill">
            <a:extLst>
              <a:ext uri="{FF2B5EF4-FFF2-40B4-BE49-F238E27FC236}">
                <a16:creationId xmlns:a16="http://schemas.microsoft.com/office/drawing/2014/main" id="{718229C0-28DA-BDB5-7CAA-B9D7A922BE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075" y="2274536"/>
            <a:ext cx="365760" cy="365760"/>
          </a:xfrm>
          <a:prstGeom prst="rect">
            <a:avLst/>
          </a:prstGeom>
        </p:spPr>
      </p:pic>
      <p:pic>
        <p:nvPicPr>
          <p:cNvPr id="43" name="Graphic 42" descr="Flip calendar with solid fill">
            <a:extLst>
              <a:ext uri="{FF2B5EF4-FFF2-40B4-BE49-F238E27FC236}">
                <a16:creationId xmlns:a16="http://schemas.microsoft.com/office/drawing/2014/main" id="{F9DFF66A-FC78-C554-4525-267BD86534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599" y="2852550"/>
            <a:ext cx="365760" cy="365760"/>
          </a:xfrm>
          <a:prstGeom prst="rect">
            <a:avLst/>
          </a:prstGeom>
        </p:spPr>
      </p:pic>
      <p:pic>
        <p:nvPicPr>
          <p:cNvPr id="44" name="Graphic 43" descr="First aid kit with solid fill">
            <a:extLst>
              <a:ext uri="{FF2B5EF4-FFF2-40B4-BE49-F238E27FC236}">
                <a16:creationId xmlns:a16="http://schemas.microsoft.com/office/drawing/2014/main" id="{CDE7ADB3-EE0D-2637-F287-EA3D0E815E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324" y="3461357"/>
            <a:ext cx="365760" cy="365760"/>
          </a:xfrm>
          <a:prstGeom prst="rect">
            <a:avLst/>
          </a:prstGeom>
        </p:spPr>
      </p:pic>
      <p:pic>
        <p:nvPicPr>
          <p:cNvPr id="45" name="Graphic 44" descr="Decision chart with solid fill">
            <a:extLst>
              <a:ext uri="{FF2B5EF4-FFF2-40B4-BE49-F238E27FC236}">
                <a16:creationId xmlns:a16="http://schemas.microsoft.com/office/drawing/2014/main" id="{03AD25B6-059F-F120-4048-38A737A0E8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599" y="4074407"/>
            <a:ext cx="365760" cy="365760"/>
          </a:xfrm>
          <a:prstGeom prst="rect">
            <a:avLst/>
          </a:prstGeom>
        </p:spPr>
      </p:pic>
      <p:pic>
        <p:nvPicPr>
          <p:cNvPr id="46" name="Graphic 45" descr="Employee badge with solid fill">
            <a:extLst>
              <a:ext uri="{FF2B5EF4-FFF2-40B4-BE49-F238E27FC236}">
                <a16:creationId xmlns:a16="http://schemas.microsoft.com/office/drawing/2014/main" id="{C73EDC5E-C191-4539-385B-165BDFE947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4026" y="4739662"/>
            <a:ext cx="365760" cy="365760"/>
          </a:xfrm>
          <a:prstGeom prst="rect">
            <a:avLst/>
          </a:prstGeom>
        </p:spPr>
      </p:pic>
      <p:pic>
        <p:nvPicPr>
          <p:cNvPr id="47" name="Graphic 46" descr="Adhesive Bandage with solid fill">
            <a:extLst>
              <a:ext uri="{FF2B5EF4-FFF2-40B4-BE49-F238E27FC236}">
                <a16:creationId xmlns:a16="http://schemas.microsoft.com/office/drawing/2014/main" id="{2113E0C5-C495-D61A-F7C6-29CBBA3BBB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1599" y="5344534"/>
            <a:ext cx="365760" cy="365760"/>
          </a:xfrm>
          <a:prstGeom prst="rect">
            <a:avLst/>
          </a:prstGeom>
        </p:spPr>
      </p:pic>
      <p:pic>
        <p:nvPicPr>
          <p:cNvPr id="48" name="Graphic 47" descr="Paper outline">
            <a:extLst>
              <a:ext uri="{FF2B5EF4-FFF2-40B4-BE49-F238E27FC236}">
                <a16:creationId xmlns:a16="http://schemas.microsoft.com/office/drawing/2014/main" id="{9F3DE816-697D-2DD4-CF3F-B6E6F6C9705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37379" y="2261567"/>
            <a:ext cx="365760" cy="365760"/>
          </a:xfrm>
          <a:prstGeom prst="rect">
            <a:avLst/>
          </a:prstGeom>
        </p:spPr>
      </p:pic>
      <p:pic>
        <p:nvPicPr>
          <p:cNvPr id="49" name="Graphic 48" descr="Thermometer with solid fill">
            <a:extLst>
              <a:ext uri="{FF2B5EF4-FFF2-40B4-BE49-F238E27FC236}">
                <a16:creationId xmlns:a16="http://schemas.microsoft.com/office/drawing/2014/main" id="{FCBFAB34-103F-ECD6-5D45-C38351A0E7D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37379" y="2861931"/>
            <a:ext cx="365760" cy="365760"/>
          </a:xfrm>
          <a:prstGeom prst="rect">
            <a:avLst/>
          </a:prstGeom>
        </p:spPr>
      </p:pic>
      <p:pic>
        <p:nvPicPr>
          <p:cNvPr id="50" name="Graphic 49" descr="Pregnant lady with solid fill">
            <a:extLst>
              <a:ext uri="{FF2B5EF4-FFF2-40B4-BE49-F238E27FC236}">
                <a16:creationId xmlns:a16="http://schemas.microsoft.com/office/drawing/2014/main" id="{B903C274-E34F-8D47-2A0B-E21770A9D5B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66141" y="3463317"/>
            <a:ext cx="365760" cy="365760"/>
          </a:xfrm>
          <a:prstGeom prst="rect">
            <a:avLst/>
          </a:prstGeom>
        </p:spPr>
      </p:pic>
      <p:pic>
        <p:nvPicPr>
          <p:cNvPr id="51" name="Graphic 50" descr="Badge Cross with solid fill">
            <a:extLst>
              <a:ext uri="{FF2B5EF4-FFF2-40B4-BE49-F238E27FC236}">
                <a16:creationId xmlns:a16="http://schemas.microsoft.com/office/drawing/2014/main" id="{B1B53B53-E796-03F3-5571-6E1B2D16125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66141" y="4107542"/>
            <a:ext cx="365760" cy="365760"/>
          </a:xfrm>
          <a:prstGeom prst="rect">
            <a:avLst/>
          </a:prstGeom>
        </p:spPr>
      </p:pic>
      <p:pic>
        <p:nvPicPr>
          <p:cNvPr id="52" name="Graphic 51" descr="Information with solid fill">
            <a:extLst>
              <a:ext uri="{FF2B5EF4-FFF2-40B4-BE49-F238E27FC236}">
                <a16:creationId xmlns:a16="http://schemas.microsoft.com/office/drawing/2014/main" id="{6A0916CE-6A0B-B931-DA3C-0DEC3F7E99E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69260" y="4737459"/>
            <a:ext cx="365760" cy="365760"/>
          </a:xfrm>
          <a:prstGeom prst="rect">
            <a:avLst/>
          </a:prstGeom>
        </p:spPr>
      </p:pic>
      <p:pic>
        <p:nvPicPr>
          <p:cNvPr id="53" name="Graphic 52" descr="Signpost with solid fill">
            <a:extLst>
              <a:ext uri="{FF2B5EF4-FFF2-40B4-BE49-F238E27FC236}">
                <a16:creationId xmlns:a16="http://schemas.microsoft.com/office/drawing/2014/main" id="{37462CD4-E18A-93CD-4CA9-68556ED0B01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272676" y="5360768"/>
            <a:ext cx="365760" cy="365760"/>
          </a:xfrm>
          <a:prstGeom prst="rect">
            <a:avLst/>
          </a:prstGeom>
        </p:spPr>
      </p:pic>
      <p:sp>
        <p:nvSpPr>
          <p:cNvPr id="2" name="Title 4">
            <a:extLst>
              <a:ext uri="{FF2B5EF4-FFF2-40B4-BE49-F238E27FC236}">
                <a16:creationId xmlns:a16="http://schemas.microsoft.com/office/drawing/2014/main" id="{2D576946-4D04-C9E1-EAB9-A79DF8314751}"/>
              </a:ext>
            </a:extLst>
          </p:cNvPr>
          <p:cNvSpPr>
            <a:spLocks noGrp="1"/>
          </p:cNvSpPr>
          <p:nvPr>
            <p:ph type="title"/>
          </p:nvPr>
        </p:nvSpPr>
        <p:spPr>
          <a:xfrm>
            <a:off x="334963" y="197722"/>
            <a:ext cx="11404154" cy="865186"/>
          </a:xfrm>
        </p:spPr>
        <p:txBody>
          <a:bodyPr anchor="ctr">
            <a:normAutofit/>
          </a:bodyPr>
          <a:lstStyle/>
          <a:p>
            <a:r>
              <a:rPr lang="en-GB" sz="2800" spc="-40"/>
              <a:t>What is sent as part of GP Connect Update Record: Structured?</a:t>
            </a:r>
          </a:p>
        </p:txBody>
      </p:sp>
    </p:spTree>
    <p:extLst>
      <p:ext uri="{BB962C8B-B14F-4D97-AF65-F5344CB8AC3E}">
        <p14:creationId xmlns:p14="http://schemas.microsoft.com/office/powerpoint/2010/main" val="23561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64127FB-8F4A-213C-9571-71C7E5F9F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381" y="1320917"/>
            <a:ext cx="1066969" cy="1066969"/>
          </a:xfrm>
          <a:prstGeom prst="rect">
            <a:avLst/>
          </a:prstGeom>
        </p:spPr>
      </p:pic>
      <p:sp>
        <p:nvSpPr>
          <p:cNvPr id="5" name="Text Placeholder 6">
            <a:extLst>
              <a:ext uri="{FF2B5EF4-FFF2-40B4-BE49-F238E27FC236}">
                <a16:creationId xmlns:a16="http://schemas.microsoft.com/office/drawing/2014/main" id="{56A75E68-31D3-5615-FDAB-C05D5CC0CE11}"/>
              </a:ext>
            </a:extLst>
          </p:cNvPr>
          <p:cNvSpPr>
            <a:spLocks noGrp="1"/>
          </p:cNvSpPr>
          <p:nvPr>
            <p:ph type="body" sz="quarter" idx="13"/>
          </p:nvPr>
        </p:nvSpPr>
        <p:spPr>
          <a:xfrm>
            <a:off x="1583660" y="1498151"/>
            <a:ext cx="9735161" cy="462017"/>
          </a:xfrm>
        </p:spPr>
        <p:txBody>
          <a:bodyPr numCol="1"/>
          <a:lstStyle/>
          <a:p>
            <a:r>
              <a:rPr lang="en-GB" sz="1600" u="sng">
                <a:solidFill>
                  <a:srgbClr val="212B32"/>
                </a:solidFill>
              </a:rPr>
              <a:t>Is not</a:t>
            </a:r>
            <a:r>
              <a:rPr lang="en-GB" sz="1600">
                <a:solidFill>
                  <a:srgbClr val="212B32"/>
                </a:solidFill>
              </a:rPr>
              <a:t> used to communicate urgent actions or referrals</a:t>
            </a:r>
          </a:p>
          <a:p>
            <a:r>
              <a:rPr lang="en-US" sz="1600" b="0">
                <a:solidFill>
                  <a:srgbClr val="212B32"/>
                </a:solidFill>
              </a:rPr>
              <a:t>Where urgent action or an urgent referral to general practice is required, the pharmacist must communicate directly, following local processes e.g., </a:t>
            </a:r>
            <a:r>
              <a:rPr lang="en-US" sz="1600" b="0" err="1">
                <a:solidFill>
                  <a:srgbClr val="212B32"/>
                </a:solidFill>
              </a:rPr>
              <a:t>NHSmail</a:t>
            </a:r>
            <a:r>
              <a:rPr lang="en-US" sz="1600" b="0">
                <a:solidFill>
                  <a:srgbClr val="212B32"/>
                </a:solidFill>
              </a:rPr>
              <a:t> or telephone.</a:t>
            </a:r>
            <a:endParaRPr lang="en-US" sz="1600" b="0">
              <a:solidFill>
                <a:srgbClr val="212B32"/>
              </a:solidFill>
              <a:cs typeface="Arial" panose="020B0604020202020204"/>
            </a:endParaRPr>
          </a:p>
          <a:p>
            <a:endParaRPr lang="en-GB" sz="1600">
              <a:solidFill>
                <a:srgbClr val="212B32"/>
              </a:solidFill>
            </a:endParaRPr>
          </a:p>
        </p:txBody>
      </p:sp>
      <p:sp>
        <p:nvSpPr>
          <p:cNvPr id="11" name="Text Placeholder 6">
            <a:extLst>
              <a:ext uri="{FF2B5EF4-FFF2-40B4-BE49-F238E27FC236}">
                <a16:creationId xmlns:a16="http://schemas.microsoft.com/office/drawing/2014/main" id="{A6C0A3D4-4F9D-CE81-AA6F-F21D9E1B29F2}"/>
              </a:ext>
            </a:extLst>
          </p:cNvPr>
          <p:cNvSpPr txBox="1">
            <a:spLocks/>
          </p:cNvSpPr>
          <p:nvPr/>
        </p:nvSpPr>
        <p:spPr>
          <a:xfrm>
            <a:off x="1583660" y="2996254"/>
            <a:ext cx="9735161" cy="46201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u="sng">
                <a:solidFill>
                  <a:srgbClr val="212B32"/>
                </a:solidFill>
              </a:rPr>
              <a:t>Is not</a:t>
            </a:r>
            <a:r>
              <a:rPr lang="en-GB" sz="1600">
                <a:solidFill>
                  <a:srgbClr val="212B32"/>
                </a:solidFill>
              </a:rPr>
              <a:t> used to communicate safeguarding concerns</a:t>
            </a:r>
          </a:p>
          <a:p>
            <a:r>
              <a:rPr lang="en-US" sz="1600" b="0">
                <a:solidFill>
                  <a:srgbClr val="212B32"/>
                </a:solidFill>
              </a:rPr>
              <a:t>Where a safeguarding concern is identified, follow local safeguarding procedures.</a:t>
            </a:r>
            <a:endParaRPr lang="en-US" sz="1600" b="0">
              <a:solidFill>
                <a:srgbClr val="212B32"/>
              </a:solidFill>
              <a:cs typeface="Arial" panose="020B0604020202020204"/>
            </a:endParaRPr>
          </a:p>
          <a:p>
            <a:endParaRPr lang="en-GB" sz="1600">
              <a:solidFill>
                <a:srgbClr val="212B32"/>
              </a:solidFill>
            </a:endParaRPr>
          </a:p>
        </p:txBody>
      </p:sp>
      <p:pic>
        <p:nvPicPr>
          <p:cNvPr id="13" name="Graphic 12">
            <a:extLst>
              <a:ext uri="{FF2B5EF4-FFF2-40B4-BE49-F238E27FC236}">
                <a16:creationId xmlns:a16="http://schemas.microsoft.com/office/drawing/2014/main" id="{19577F3A-3C9F-D5AE-B046-2919965FC12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963" y="2566096"/>
            <a:ext cx="1100387" cy="1100387"/>
          </a:xfrm>
          <a:prstGeom prst="rect">
            <a:avLst/>
          </a:prstGeom>
        </p:spPr>
      </p:pic>
      <p:sp>
        <p:nvSpPr>
          <p:cNvPr id="15" name="TextBox 14">
            <a:extLst>
              <a:ext uri="{FF2B5EF4-FFF2-40B4-BE49-F238E27FC236}">
                <a16:creationId xmlns:a16="http://schemas.microsoft.com/office/drawing/2014/main" id="{39059DEA-1CFF-C160-D936-8A398D77DA6D}"/>
              </a:ext>
            </a:extLst>
          </p:cNvPr>
          <p:cNvSpPr txBox="1"/>
          <p:nvPr/>
        </p:nvSpPr>
        <p:spPr>
          <a:xfrm>
            <a:off x="1583660" y="4241432"/>
            <a:ext cx="9880754" cy="1077218"/>
          </a:xfrm>
          <a:prstGeom prst="rect">
            <a:avLst/>
          </a:prstGeom>
          <a:noFill/>
        </p:spPr>
        <p:txBody>
          <a:bodyPr wrap="square" lIns="91440" tIns="45720" rIns="91440" bIns="45720" anchor="t">
            <a:spAutoFit/>
          </a:bodyPr>
          <a:lstStyle/>
          <a:p>
            <a:pPr>
              <a:spcAft>
                <a:spcPts val="0"/>
              </a:spcAft>
            </a:pPr>
            <a:r>
              <a:rPr lang="en-GB" sz="1600" b="1" kern="100">
                <a:ea typeface="+mn-lt"/>
                <a:cs typeface="+mn-lt"/>
              </a:rPr>
              <a:t>In the case of contraception consultations, a </a:t>
            </a:r>
            <a:r>
              <a:rPr lang="en-GB" sz="1600" b="1" u="sng" kern="100">
                <a:ea typeface="+mn-lt"/>
                <a:cs typeface="+mn-lt"/>
              </a:rPr>
              <a:t>patient can choose not to have this shared</a:t>
            </a:r>
            <a:r>
              <a:rPr lang="en-GB" sz="1600" b="1" kern="100">
                <a:ea typeface="+mn-lt"/>
                <a:cs typeface="+mn-lt"/>
              </a:rPr>
              <a:t> with the GP</a:t>
            </a:r>
          </a:p>
          <a:p>
            <a:pPr>
              <a:spcAft>
                <a:spcPts val="0"/>
              </a:spcAft>
            </a:pPr>
            <a:r>
              <a:rPr lang="en-GB" sz="1600" kern="100">
                <a:ea typeface="+mn-lt"/>
                <a:cs typeface="+mn-lt"/>
              </a:rPr>
              <a:t>The community pharmacy registered professional should capture in the pharmacy consultation record that the patient does not consent to the information being shared with general practice. The community pharmacy IT system won’t share where non-consent has been recorded.</a:t>
            </a:r>
            <a:endParaRPr lang="en-GB" sz="1600">
              <a:cs typeface="Arial" panose="020B0604020202020204"/>
            </a:endParaRPr>
          </a:p>
        </p:txBody>
      </p:sp>
      <p:pic>
        <p:nvPicPr>
          <p:cNvPr id="17" name="Graphic 16">
            <a:extLst>
              <a:ext uri="{FF2B5EF4-FFF2-40B4-BE49-F238E27FC236}">
                <a16:creationId xmlns:a16="http://schemas.microsoft.com/office/drawing/2014/main" id="{C88CD5A5-8C0F-3285-A8B7-E4FDE923E97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8381" y="4272241"/>
            <a:ext cx="1066970" cy="1066970"/>
          </a:xfrm>
          <a:prstGeom prst="rect">
            <a:avLst/>
          </a:prstGeom>
        </p:spPr>
      </p:pic>
      <p:sp>
        <p:nvSpPr>
          <p:cNvPr id="4" name="Title 4">
            <a:extLst>
              <a:ext uri="{FF2B5EF4-FFF2-40B4-BE49-F238E27FC236}">
                <a16:creationId xmlns:a16="http://schemas.microsoft.com/office/drawing/2014/main" id="{FD26555A-4F23-746A-3E25-5D8CE1F0B1E8}"/>
              </a:ext>
            </a:extLst>
          </p:cNvPr>
          <p:cNvSpPr>
            <a:spLocks noGrp="1"/>
          </p:cNvSpPr>
          <p:nvPr>
            <p:ph type="title"/>
          </p:nvPr>
        </p:nvSpPr>
        <p:spPr>
          <a:xfrm>
            <a:off x="334963" y="282397"/>
            <a:ext cx="11404154" cy="865186"/>
          </a:xfrm>
        </p:spPr>
        <p:txBody>
          <a:bodyPr anchor="ctr">
            <a:normAutofit/>
          </a:bodyPr>
          <a:lstStyle/>
          <a:p>
            <a:r>
              <a:rPr lang="en-GB" sz="2800" spc="-40"/>
              <a:t>What is not sent as part of GP Connect Update Record: Structured?</a:t>
            </a:r>
          </a:p>
        </p:txBody>
      </p:sp>
    </p:spTree>
    <p:extLst>
      <p:ext uri="{BB962C8B-B14F-4D97-AF65-F5344CB8AC3E}">
        <p14:creationId xmlns:p14="http://schemas.microsoft.com/office/powerpoint/2010/main" val="121449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16852-C273-B92A-C1BC-ABFCE41F3322}"/>
            </a:ext>
          </a:extLst>
        </p:cNvPr>
        <p:cNvGrpSpPr/>
        <p:nvPr/>
      </p:nvGrpSpPr>
      <p:grpSpPr>
        <a:xfrm>
          <a:off x="0" y="0"/>
          <a:ext cx="0" cy="0"/>
          <a:chOff x="0" y="0"/>
          <a:chExt cx="0" cy="0"/>
        </a:xfrm>
      </p:grpSpPr>
      <p:sp>
        <p:nvSpPr>
          <p:cNvPr id="9" name="Content Placeholder 1">
            <a:extLst>
              <a:ext uri="{FF2B5EF4-FFF2-40B4-BE49-F238E27FC236}">
                <a16:creationId xmlns:a16="http://schemas.microsoft.com/office/drawing/2014/main" id="{1A11DADE-99C9-2E0B-899D-DDF8B430BFEB}"/>
              </a:ext>
            </a:extLst>
          </p:cNvPr>
          <p:cNvSpPr>
            <a:spLocks noGrp="1"/>
          </p:cNvSpPr>
          <p:nvPr>
            <p:ph idx="1"/>
          </p:nvPr>
        </p:nvSpPr>
        <p:spPr>
          <a:xfrm>
            <a:off x="334963" y="793551"/>
            <a:ext cx="11688424" cy="873239"/>
          </a:xfrm>
        </p:spPr>
        <p:txBody>
          <a:bodyPr vert="horz" lIns="0" tIns="0" rIns="0" bIns="0" numCol="1" spcCol="432000" rtlCol="0" anchor="t">
            <a:noAutofit/>
          </a:bodyPr>
          <a:lstStyle/>
          <a:p>
            <a:pPr fontAlgn="base">
              <a:spcAft>
                <a:spcPts val="1125"/>
              </a:spcAft>
            </a:pPr>
            <a:r>
              <a:rPr lang="en-GB" sz="1600" b="0" i="0">
                <a:solidFill>
                  <a:schemeClr val="tx1"/>
                </a:solidFill>
                <a:effectLst/>
              </a:rPr>
              <a:t>If a general practice has GP Connect Update Record</a:t>
            </a:r>
            <a:r>
              <a:rPr lang="en-GB" sz="1600">
                <a:solidFill>
                  <a:schemeClr val="tx1"/>
                </a:solidFill>
              </a:rPr>
              <a:t>: Structured</a:t>
            </a:r>
            <a:r>
              <a:rPr lang="en-GB" sz="1600" b="0" i="0">
                <a:solidFill>
                  <a:schemeClr val="tx1"/>
                </a:solidFill>
                <a:effectLst/>
              </a:rPr>
              <a:t> turned off, the community pharmacy must send the consultation summary via </a:t>
            </a:r>
            <a:r>
              <a:rPr lang="en-GB" sz="1600" b="0" i="0" err="1">
                <a:solidFill>
                  <a:schemeClr val="tx1"/>
                </a:solidFill>
                <a:effectLst/>
              </a:rPr>
              <a:t>NHSmail</a:t>
            </a:r>
            <a:r>
              <a:rPr lang="en-GB" sz="1600" b="0" i="0">
                <a:solidFill>
                  <a:schemeClr val="tx1"/>
                </a:solidFill>
                <a:effectLst/>
              </a:rPr>
              <a:t> or letter for the practice to manually transcribe into the GP patient record. </a:t>
            </a:r>
          </a:p>
          <a:p>
            <a:pPr fontAlgn="base">
              <a:spcAft>
                <a:spcPts val="1125"/>
              </a:spcAft>
            </a:pPr>
            <a:r>
              <a:rPr lang="en-GB" sz="1600">
                <a:solidFill>
                  <a:schemeClr val="tx1"/>
                </a:solidFill>
              </a:rPr>
              <a:t>GP practices using Optum’s EMIS Web or TPP’s </a:t>
            </a:r>
            <a:r>
              <a:rPr lang="en-GB" sz="1600" err="1">
                <a:solidFill>
                  <a:schemeClr val="tx1"/>
                </a:solidFill>
              </a:rPr>
              <a:t>SystmOne</a:t>
            </a:r>
            <a:r>
              <a:rPr lang="en-GB" sz="1600">
                <a:solidFill>
                  <a:schemeClr val="tx1"/>
                </a:solidFill>
              </a:rPr>
              <a:t> need to follow the steps below to enable Update Record: Structured.  </a:t>
            </a:r>
            <a:endParaRPr lang="en-GB" sz="1600" b="1">
              <a:solidFill>
                <a:schemeClr val="bg2"/>
              </a:solidFill>
            </a:endParaRPr>
          </a:p>
          <a:p>
            <a:endParaRPr lang="en-GB" sz="1600">
              <a:solidFill>
                <a:srgbClr val="212B32"/>
              </a:solidFill>
              <a:cs typeface="Arial"/>
            </a:endParaRPr>
          </a:p>
          <a:p>
            <a:endParaRPr lang="en-GB" sz="1600" b="1">
              <a:solidFill>
                <a:schemeClr val="bg2"/>
              </a:solidFill>
            </a:endParaRPr>
          </a:p>
          <a:p>
            <a:endParaRPr lang="en-GB" sz="1600">
              <a:solidFill>
                <a:srgbClr val="212B32"/>
              </a:solidFill>
              <a:ea typeface="+mn-lt"/>
              <a:cs typeface="+mn-lt"/>
            </a:endParaRPr>
          </a:p>
          <a:p>
            <a:endParaRPr lang="en-GB" sz="1600" b="1">
              <a:solidFill>
                <a:srgbClr val="212B32"/>
              </a:solidFill>
              <a:cs typeface="Arial"/>
            </a:endParaRPr>
          </a:p>
          <a:p>
            <a:pPr marL="971550" lvl="1" indent="-285750"/>
            <a:endParaRPr lang="en-GB" sz="1600">
              <a:solidFill>
                <a:srgbClr val="212B32"/>
              </a:solidFill>
              <a:ea typeface="+mn-lt"/>
              <a:cs typeface="+mn-lt"/>
            </a:endParaRPr>
          </a:p>
          <a:p>
            <a:pPr>
              <a:spcAft>
                <a:spcPts val="0"/>
              </a:spcAft>
            </a:pPr>
            <a:endParaRPr lang="en-GB" sz="1600">
              <a:solidFill>
                <a:srgbClr val="212B32"/>
              </a:solidFill>
              <a:cs typeface="Arial"/>
            </a:endParaRPr>
          </a:p>
          <a:p>
            <a:pPr>
              <a:spcAft>
                <a:spcPts val="0"/>
              </a:spcAft>
            </a:pPr>
            <a:endParaRPr lang="en-GB" sz="1600">
              <a:solidFill>
                <a:srgbClr val="212B32"/>
              </a:solidFill>
              <a:ea typeface="+mn-lt"/>
              <a:cs typeface="+mn-lt"/>
            </a:endParaRPr>
          </a:p>
          <a:p>
            <a:pPr>
              <a:spcAft>
                <a:spcPts val="0"/>
              </a:spcAft>
            </a:pPr>
            <a:endParaRPr lang="en-GB" sz="1600">
              <a:solidFill>
                <a:srgbClr val="212B32"/>
              </a:solidFill>
              <a:ea typeface="+mn-lt"/>
              <a:cs typeface="+mn-lt"/>
            </a:endParaRPr>
          </a:p>
          <a:p>
            <a:pPr>
              <a:spcAft>
                <a:spcPts val="0"/>
              </a:spcAft>
            </a:pPr>
            <a:endParaRPr lang="en-GB" sz="1600">
              <a:solidFill>
                <a:schemeClr val="tx1"/>
              </a:solidFill>
              <a:hlinkClick r:id="rId3"/>
            </a:endParaRPr>
          </a:p>
          <a:p>
            <a:pPr>
              <a:spcAft>
                <a:spcPts val="0"/>
              </a:spcAft>
            </a:pPr>
            <a:endParaRPr lang="en-GB" sz="1400">
              <a:solidFill>
                <a:schemeClr val="tx1"/>
              </a:solidFill>
              <a:hlinkClick r:id="rId3"/>
            </a:endParaRPr>
          </a:p>
          <a:p>
            <a:pPr>
              <a:spcAft>
                <a:spcPts val="0"/>
              </a:spcAft>
            </a:pPr>
            <a:endParaRPr lang="en-GB" sz="1600" b="0">
              <a:solidFill>
                <a:srgbClr val="212B32"/>
              </a:solidFill>
              <a:ea typeface="+mn-lt"/>
              <a:cs typeface="+mn-lt"/>
            </a:endParaRPr>
          </a:p>
        </p:txBody>
      </p:sp>
      <p:pic>
        <p:nvPicPr>
          <p:cNvPr id="1028" name="Picture 4" descr="TPP logo.">
            <a:extLst>
              <a:ext uri="{FF2B5EF4-FFF2-40B4-BE49-F238E27FC236}">
                <a16:creationId xmlns:a16="http://schemas.microsoft.com/office/drawing/2014/main" id="{5C5561E7-0A5B-3AF3-CBE6-E43AA4E05A5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52" y="1712432"/>
            <a:ext cx="895145" cy="5516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ptum logo.">
            <a:extLst>
              <a:ext uri="{FF2B5EF4-FFF2-40B4-BE49-F238E27FC236}">
                <a16:creationId xmlns:a16="http://schemas.microsoft.com/office/drawing/2014/main" id="{E391B3FF-5034-A13B-B01F-7F32163A6A22}"/>
              </a:ext>
            </a:extLst>
          </p:cNvPr>
          <p:cNvPicPr>
            <a:picLocks noChangeAspect="1"/>
          </p:cNvPicPr>
          <p:nvPr/>
        </p:nvPicPr>
        <p:blipFill>
          <a:blip r:embed="rId5">
            <a:clrChange>
              <a:clrFrom>
                <a:srgbClr val="FBF9F4"/>
              </a:clrFrom>
              <a:clrTo>
                <a:srgbClr val="FBF9F4">
                  <a:alpha val="0"/>
                </a:srgbClr>
              </a:clrTo>
            </a:clrChange>
          </a:blip>
          <a:stretch>
            <a:fillRect/>
          </a:stretch>
        </p:blipFill>
        <p:spPr>
          <a:xfrm>
            <a:off x="2040528" y="928859"/>
            <a:ext cx="2163927" cy="2164397"/>
          </a:xfrm>
          <a:prstGeom prst="rect">
            <a:avLst/>
          </a:prstGeom>
        </p:spPr>
      </p:pic>
      <p:sp>
        <p:nvSpPr>
          <p:cNvPr id="11" name="TextBox 10">
            <a:extLst>
              <a:ext uri="{FF2B5EF4-FFF2-40B4-BE49-F238E27FC236}">
                <a16:creationId xmlns:a16="http://schemas.microsoft.com/office/drawing/2014/main" id="{3CC96FD4-0723-929C-6F3E-7F16860C3AA7}"/>
              </a:ext>
            </a:extLst>
          </p:cNvPr>
          <p:cNvSpPr txBox="1"/>
          <p:nvPr/>
        </p:nvSpPr>
        <p:spPr>
          <a:xfrm>
            <a:off x="2597141" y="2306446"/>
            <a:ext cx="1191913" cy="307777"/>
          </a:xfrm>
          <a:prstGeom prst="rect">
            <a:avLst/>
          </a:prstGeom>
          <a:noFill/>
        </p:spPr>
        <p:txBody>
          <a:bodyPr wrap="square" rtlCol="0">
            <a:spAutoFit/>
          </a:bodyPr>
          <a:lstStyle/>
          <a:p>
            <a:r>
              <a:rPr lang="en-GB" sz="1400" b="1">
                <a:solidFill>
                  <a:srgbClr val="FF612B"/>
                </a:solidFill>
              </a:rPr>
              <a:t>EMIS Web</a:t>
            </a:r>
          </a:p>
        </p:txBody>
      </p:sp>
      <p:sp>
        <p:nvSpPr>
          <p:cNvPr id="4" name="TextBox 3">
            <a:extLst>
              <a:ext uri="{FF2B5EF4-FFF2-40B4-BE49-F238E27FC236}">
                <a16:creationId xmlns:a16="http://schemas.microsoft.com/office/drawing/2014/main" id="{83D75399-F8FD-FCE8-947F-259B7D9951A0}"/>
              </a:ext>
            </a:extLst>
          </p:cNvPr>
          <p:cNvSpPr txBox="1"/>
          <p:nvPr/>
        </p:nvSpPr>
        <p:spPr>
          <a:xfrm>
            <a:off x="849413" y="2727110"/>
            <a:ext cx="5268792" cy="1815882"/>
          </a:xfrm>
          <a:prstGeom prst="rect">
            <a:avLst/>
          </a:prstGeom>
          <a:noFill/>
        </p:spPr>
        <p:txBody>
          <a:bodyPr wrap="square" rtlCol="0">
            <a:spAutoFit/>
          </a:bodyPr>
          <a:lstStyle/>
          <a:p>
            <a:r>
              <a:rPr lang="en-GB" sz="1400" b="1">
                <a:solidFill>
                  <a:schemeClr val="tx1"/>
                </a:solidFill>
                <a:latin typeface="Arial" panose="020B0604020202020204" pitchFamily="34" charset="0"/>
                <a:cs typeface="Arial" panose="020B0604020202020204" pitchFamily="34" charset="0"/>
              </a:rPr>
              <a:t>EMIS button </a:t>
            </a:r>
            <a:r>
              <a:rPr lang="en-GB" sz="1400">
                <a:solidFill>
                  <a:schemeClr val="tx1"/>
                </a:solidFill>
                <a:latin typeface="Arial" panose="020B0604020202020204" pitchFamily="34" charset="0"/>
                <a:cs typeface="Arial" panose="020B0604020202020204" pitchFamily="34" charset="0"/>
              </a:rPr>
              <a:t>&gt;</a:t>
            </a:r>
            <a:r>
              <a:rPr lang="en-GB" sz="1400" b="1">
                <a:solidFill>
                  <a:schemeClr val="tx1"/>
                </a:solidFill>
                <a:latin typeface="Arial" panose="020B0604020202020204" pitchFamily="34" charset="0"/>
                <a:cs typeface="Arial" panose="020B0604020202020204" pitchFamily="34" charset="0"/>
              </a:rPr>
              <a:t> Configuration </a:t>
            </a:r>
            <a:r>
              <a:rPr lang="en-GB" sz="1400">
                <a:solidFill>
                  <a:schemeClr val="tx1"/>
                </a:solidFill>
                <a:latin typeface="Arial" panose="020B0604020202020204" pitchFamily="34" charset="0"/>
                <a:cs typeface="Arial" panose="020B0604020202020204" pitchFamily="34" charset="0"/>
              </a:rPr>
              <a:t>&gt;</a:t>
            </a:r>
            <a:r>
              <a:rPr lang="en-GB" sz="1400" b="1">
                <a:solidFill>
                  <a:schemeClr val="tx1"/>
                </a:solidFill>
                <a:latin typeface="Arial" panose="020B0604020202020204" pitchFamily="34" charset="0"/>
                <a:cs typeface="Arial" panose="020B0604020202020204" pitchFamily="34" charset="0"/>
              </a:rPr>
              <a:t> Organisation Configuration</a:t>
            </a:r>
          </a:p>
          <a:p>
            <a:endParaRPr lang="en-GB" sz="1400" b="1">
              <a:solidFill>
                <a:schemeClr val="tx1"/>
              </a:solidFill>
              <a:latin typeface="Arial" panose="020B0604020202020204" pitchFamily="34" charset="0"/>
              <a:cs typeface="Arial" panose="020B0604020202020204" pitchFamily="34" charset="0"/>
            </a:endParaRPr>
          </a:p>
          <a:p>
            <a:r>
              <a:rPr lang="en-GB" sz="1400">
                <a:solidFill>
                  <a:schemeClr val="tx1"/>
                </a:solidFill>
                <a:latin typeface="Arial" panose="020B0604020202020204" pitchFamily="34" charset="0"/>
                <a:cs typeface="Arial" panose="020B0604020202020204" pitchFamily="34" charset="0"/>
              </a:rPr>
              <a:t>Select </a:t>
            </a:r>
            <a:r>
              <a:rPr lang="en-GB" sz="1400" b="1">
                <a:solidFill>
                  <a:schemeClr val="tx1"/>
                </a:solidFill>
                <a:latin typeface="Arial" panose="020B0604020202020204" pitchFamily="34" charset="0"/>
                <a:cs typeface="Arial" panose="020B0604020202020204" pitchFamily="34" charset="0"/>
              </a:rPr>
              <a:t>Organisation </a:t>
            </a:r>
            <a:r>
              <a:rPr lang="en-GB" sz="1400">
                <a:solidFill>
                  <a:schemeClr val="tx1"/>
                </a:solidFill>
                <a:latin typeface="Arial" panose="020B0604020202020204" pitchFamily="34" charset="0"/>
                <a:cs typeface="Arial" panose="020B0604020202020204" pitchFamily="34" charset="0"/>
              </a:rPr>
              <a:t>(make sure </a:t>
            </a:r>
            <a:r>
              <a:rPr lang="en-GB" sz="1400">
                <a:latin typeface="Arial" panose="020B0604020202020204" pitchFamily="34" charset="0"/>
                <a:cs typeface="Arial" panose="020B0604020202020204" pitchFamily="34" charset="0"/>
              </a:rPr>
              <a:t>practice is correct)</a:t>
            </a:r>
            <a:r>
              <a:rPr lang="en-GB" sz="1400" b="1">
                <a:solidFill>
                  <a:schemeClr val="tx1"/>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&gt; </a:t>
            </a:r>
            <a:r>
              <a:rPr lang="en-GB" sz="1400" b="1">
                <a:latin typeface="Arial" panose="020B0604020202020204" pitchFamily="34" charset="0"/>
                <a:cs typeface="Arial" panose="020B0604020202020204" pitchFamily="34" charset="0"/>
              </a:rPr>
              <a:t>Edit</a:t>
            </a:r>
            <a:endParaRPr lang="en-GB" sz="1400" b="1">
              <a:solidFill>
                <a:schemeClr val="tx1"/>
              </a:solidFill>
              <a:latin typeface="Arial" panose="020B0604020202020204" pitchFamily="34" charset="0"/>
              <a:cs typeface="Arial" panose="020B0604020202020204" pitchFamily="34" charset="0"/>
            </a:endParaRPr>
          </a:p>
          <a:p>
            <a:endParaRPr lang="en-GB" sz="1400" b="1">
              <a:solidFill>
                <a:schemeClr val="tx1"/>
              </a:solidFill>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Select </a:t>
            </a:r>
            <a:r>
              <a:rPr lang="en-GB" sz="1400" b="1">
                <a:latin typeface="Arial" panose="020B0604020202020204" pitchFamily="34" charset="0"/>
                <a:cs typeface="Arial" panose="020B0604020202020204" pitchFamily="34" charset="0"/>
              </a:rPr>
              <a:t>Organisation Details </a:t>
            </a:r>
            <a:r>
              <a:rPr lang="en-GB" sz="1400">
                <a:latin typeface="Arial" panose="020B0604020202020204" pitchFamily="34" charset="0"/>
                <a:cs typeface="Arial" panose="020B0604020202020204" pitchFamily="34" charset="0"/>
              </a:rPr>
              <a:t>&gt; </a:t>
            </a:r>
            <a:r>
              <a:rPr lang="en-GB" sz="1400">
                <a:solidFill>
                  <a:schemeClr val="tx1"/>
                </a:solidFill>
                <a:latin typeface="Arial" panose="020B0604020202020204" pitchFamily="34" charset="0"/>
                <a:cs typeface="Arial" panose="020B0604020202020204" pitchFamily="34" charset="0"/>
              </a:rPr>
              <a:t>Scroll down to option for </a:t>
            </a:r>
            <a:r>
              <a:rPr lang="en-GB" sz="1400" b="1">
                <a:solidFill>
                  <a:schemeClr val="tx1"/>
                </a:solidFill>
                <a:latin typeface="Arial" panose="020B0604020202020204" pitchFamily="34" charset="0"/>
                <a:cs typeface="Arial" panose="020B0604020202020204" pitchFamily="34" charset="0"/>
              </a:rPr>
              <a:t>Accept GP Connect Update Record via Mesh</a:t>
            </a:r>
          </a:p>
          <a:p>
            <a:endParaRPr lang="en-GB" sz="1400" b="1">
              <a:solidFill>
                <a:schemeClr val="tx1"/>
              </a:solidFill>
              <a:latin typeface="Arial" panose="020B0604020202020204" pitchFamily="34" charset="0"/>
              <a:cs typeface="Arial" panose="020B0604020202020204" pitchFamily="34" charset="0"/>
            </a:endParaRPr>
          </a:p>
          <a:p>
            <a:r>
              <a:rPr lang="en-GB" sz="1400">
                <a:solidFill>
                  <a:schemeClr val="tx1"/>
                </a:solidFill>
                <a:latin typeface="Arial" panose="020B0604020202020204" pitchFamily="34" charset="0"/>
                <a:cs typeface="Arial" panose="020B0604020202020204" pitchFamily="34" charset="0"/>
              </a:rPr>
              <a:t>Select </a:t>
            </a:r>
            <a:r>
              <a:rPr lang="en-GB" sz="1400" b="1">
                <a:latin typeface="Arial" panose="020B0604020202020204" pitchFamily="34" charset="0"/>
                <a:cs typeface="Arial" panose="020B0604020202020204" pitchFamily="34" charset="0"/>
              </a:rPr>
              <a:t>Yes</a:t>
            </a:r>
            <a:endParaRPr lang="en-GB" sz="1400" b="1">
              <a:solidFill>
                <a:schemeClr val="tx1"/>
              </a:solidFill>
              <a:latin typeface="Arial" panose="020B0604020202020204" pitchFamily="34" charset="0"/>
              <a:cs typeface="Arial" panose="020B0604020202020204" pitchFamily="34" charset="0"/>
            </a:endParaRPr>
          </a:p>
        </p:txBody>
      </p:sp>
      <p:pic>
        <p:nvPicPr>
          <p:cNvPr id="6" name="Graphic 5" descr="Checkbox Ticked with solid fill">
            <a:extLst>
              <a:ext uri="{FF2B5EF4-FFF2-40B4-BE49-F238E27FC236}">
                <a16:creationId xmlns:a16="http://schemas.microsoft.com/office/drawing/2014/main" id="{65738A0B-E31D-21F7-41A9-2D58B5DB2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883" y="2633244"/>
            <a:ext cx="486106" cy="486160"/>
          </a:xfrm>
          <a:prstGeom prst="rect">
            <a:avLst/>
          </a:prstGeom>
        </p:spPr>
      </p:pic>
      <p:pic>
        <p:nvPicPr>
          <p:cNvPr id="7" name="Graphic 6" descr="Checkbox Ticked with solid fill">
            <a:extLst>
              <a:ext uri="{FF2B5EF4-FFF2-40B4-BE49-F238E27FC236}">
                <a16:creationId xmlns:a16="http://schemas.microsoft.com/office/drawing/2014/main" id="{EF2476A7-8B55-8B84-78C9-DC2F22158C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883" y="3123429"/>
            <a:ext cx="486106" cy="486160"/>
          </a:xfrm>
          <a:prstGeom prst="rect">
            <a:avLst/>
          </a:prstGeom>
        </p:spPr>
      </p:pic>
      <p:pic>
        <p:nvPicPr>
          <p:cNvPr id="8" name="Graphic 7" descr="Checkbox Ticked with solid fill">
            <a:extLst>
              <a:ext uri="{FF2B5EF4-FFF2-40B4-BE49-F238E27FC236}">
                <a16:creationId xmlns:a16="http://schemas.microsoft.com/office/drawing/2014/main" id="{80C688B7-7A57-3035-FADA-BD82BC1AE1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883" y="3613614"/>
            <a:ext cx="486106" cy="486160"/>
          </a:xfrm>
          <a:prstGeom prst="rect">
            <a:avLst/>
          </a:prstGeom>
        </p:spPr>
      </p:pic>
      <p:pic>
        <p:nvPicPr>
          <p:cNvPr id="13" name="Graphic 12" descr="Checkbox Ticked with solid fill">
            <a:extLst>
              <a:ext uri="{FF2B5EF4-FFF2-40B4-BE49-F238E27FC236}">
                <a16:creationId xmlns:a16="http://schemas.microsoft.com/office/drawing/2014/main" id="{966AB205-DFB0-B155-0CCB-DA33E0BD84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883" y="4103800"/>
            <a:ext cx="486106" cy="486160"/>
          </a:xfrm>
          <a:prstGeom prst="rect">
            <a:avLst/>
          </a:prstGeom>
        </p:spPr>
      </p:pic>
      <p:sp>
        <p:nvSpPr>
          <p:cNvPr id="17" name="TextBox 16">
            <a:extLst>
              <a:ext uri="{FF2B5EF4-FFF2-40B4-BE49-F238E27FC236}">
                <a16:creationId xmlns:a16="http://schemas.microsoft.com/office/drawing/2014/main" id="{F302DAFC-EA3D-F875-469E-E5E3E952048C}"/>
              </a:ext>
            </a:extLst>
          </p:cNvPr>
          <p:cNvSpPr txBox="1"/>
          <p:nvPr/>
        </p:nvSpPr>
        <p:spPr>
          <a:xfrm>
            <a:off x="6518689" y="2727110"/>
            <a:ext cx="5667377" cy="2462213"/>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rPr>
              <a:t>Setup </a:t>
            </a:r>
            <a:r>
              <a:rPr lang="en-GB" sz="1400">
                <a:latin typeface="Arial" panose="020B0604020202020204" pitchFamily="34" charset="0"/>
                <a:cs typeface="Arial" panose="020B0604020202020204" pitchFamily="34" charset="0"/>
              </a:rPr>
              <a:t>&gt; </a:t>
            </a:r>
            <a:r>
              <a:rPr lang="en-GB" sz="1400" b="1">
                <a:latin typeface="Arial" panose="020B0604020202020204" pitchFamily="34" charset="0"/>
                <a:cs typeface="Arial" panose="020B0604020202020204" pitchFamily="34" charset="0"/>
              </a:rPr>
              <a:t>Users + Policy </a:t>
            </a:r>
            <a:r>
              <a:rPr lang="en-GB" sz="1400">
                <a:latin typeface="Arial" panose="020B0604020202020204" pitchFamily="34" charset="0"/>
                <a:cs typeface="Arial" panose="020B0604020202020204" pitchFamily="34" charset="0"/>
              </a:rPr>
              <a:t>&gt; </a:t>
            </a:r>
            <a:r>
              <a:rPr lang="en-GB" sz="1400" b="1">
                <a:latin typeface="Arial" panose="020B0604020202020204" pitchFamily="34" charset="0"/>
                <a:cs typeface="Arial" panose="020B0604020202020204" pitchFamily="34" charset="0"/>
              </a:rPr>
              <a:t>Organisation Preferences</a:t>
            </a:r>
          </a:p>
          <a:p>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Scroll down to </a:t>
            </a:r>
            <a:r>
              <a:rPr lang="en-GB" sz="1400" b="1">
                <a:latin typeface="Arial" panose="020B0604020202020204" pitchFamily="34" charset="0"/>
                <a:cs typeface="Arial" panose="020B0604020202020204" pitchFamily="34" charset="0"/>
              </a:rPr>
              <a:t>Interoperability </a:t>
            </a:r>
            <a:r>
              <a:rPr lang="en-GB" sz="1400">
                <a:latin typeface="Arial" panose="020B0604020202020204" pitchFamily="34" charset="0"/>
                <a:cs typeface="Arial" panose="020B0604020202020204" pitchFamily="34" charset="0"/>
              </a:rPr>
              <a:t>&gt; Select the </a:t>
            </a:r>
            <a:r>
              <a:rPr lang="en-GB" sz="1400" b="1">
                <a:latin typeface="Arial" panose="020B0604020202020204" pitchFamily="34" charset="0"/>
                <a:cs typeface="Arial" panose="020B0604020202020204" pitchFamily="34" charset="0"/>
              </a:rPr>
              <a:t>arrow </a:t>
            </a:r>
            <a:r>
              <a:rPr lang="en-GB" sz="1400">
                <a:latin typeface="Arial" panose="020B0604020202020204" pitchFamily="34" charset="0"/>
                <a:cs typeface="Arial" panose="020B0604020202020204" pitchFamily="34" charset="0"/>
              </a:rPr>
              <a:t>to open up options </a:t>
            </a:r>
          </a:p>
          <a:p>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Select </a:t>
            </a:r>
            <a:r>
              <a:rPr lang="en-GB" sz="1400" b="1">
                <a:latin typeface="Arial" panose="020B0604020202020204" pitchFamily="34" charset="0"/>
                <a:cs typeface="Arial" panose="020B0604020202020204" pitchFamily="34" charset="0"/>
              </a:rPr>
              <a:t>Incoming Messages</a:t>
            </a:r>
          </a:p>
          <a:p>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For turning on select </a:t>
            </a:r>
          </a:p>
          <a:p>
            <a:pPr marL="285750" indent="-285750">
              <a:buFont typeface="Arial" panose="020B0604020202020204" pitchFamily="34" charset="0"/>
              <a:buChar char="•"/>
            </a:pPr>
            <a:r>
              <a:rPr lang="en-GB" sz="1400" b="1">
                <a:latin typeface="Arial" panose="020B0604020202020204" pitchFamily="34" charset="0"/>
                <a:cs typeface="Arial" panose="020B0604020202020204" pitchFamily="34" charset="0"/>
              </a:rPr>
              <a:t>File automatically </a:t>
            </a:r>
            <a:r>
              <a:rPr lang="en-GB" sz="1400">
                <a:latin typeface="Arial" panose="020B0604020202020204" pitchFamily="34" charset="0"/>
                <a:cs typeface="Arial" panose="020B0604020202020204" pitchFamily="34" charset="0"/>
              </a:rPr>
              <a:t>from within GP Connect Update Record Messages </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(default)</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Or</a:t>
            </a:r>
            <a:r>
              <a:rPr lang="en-GB" sz="1400" i="1">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Create Task for Manual Filing </a:t>
            </a:r>
            <a:r>
              <a:rPr lang="en-GB" sz="1400">
                <a:latin typeface="Arial" panose="020B0604020202020204" pitchFamily="34" charset="0"/>
                <a:cs typeface="Arial" panose="020B0604020202020204" pitchFamily="34" charset="0"/>
              </a:rPr>
              <a:t>(this will require a user to view and accept the summary data before it is added to the patient)</a:t>
            </a:r>
          </a:p>
        </p:txBody>
      </p:sp>
      <p:sp>
        <p:nvSpPr>
          <p:cNvPr id="3" name="TextBox 2">
            <a:extLst>
              <a:ext uri="{FF2B5EF4-FFF2-40B4-BE49-F238E27FC236}">
                <a16:creationId xmlns:a16="http://schemas.microsoft.com/office/drawing/2014/main" id="{913B582D-57BC-FC6D-9E94-9383AB5575C6}"/>
              </a:ext>
            </a:extLst>
          </p:cNvPr>
          <p:cNvSpPr txBox="1"/>
          <p:nvPr/>
        </p:nvSpPr>
        <p:spPr>
          <a:xfrm>
            <a:off x="8417521" y="2306446"/>
            <a:ext cx="10710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169"/>
                </a:solidFill>
                <a:effectLst/>
                <a:uLnTx/>
                <a:uFillTx/>
                <a:latin typeface="Arial" panose="020B0604020202020204"/>
                <a:ea typeface="+mn-ea"/>
                <a:cs typeface="+mn-cs"/>
              </a:rPr>
              <a:t>SystmOne</a:t>
            </a:r>
          </a:p>
        </p:txBody>
      </p:sp>
      <p:pic>
        <p:nvPicPr>
          <p:cNvPr id="14" name="Graphic 13" descr="Checkbox Ticked with solid fill">
            <a:extLst>
              <a:ext uri="{FF2B5EF4-FFF2-40B4-BE49-F238E27FC236}">
                <a16:creationId xmlns:a16="http://schemas.microsoft.com/office/drawing/2014/main" id="{52C01AE9-2D61-C802-B3BD-56A90CA50E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4457" y="2633244"/>
            <a:ext cx="486106" cy="486160"/>
          </a:xfrm>
          <a:prstGeom prst="rect">
            <a:avLst/>
          </a:prstGeom>
        </p:spPr>
      </p:pic>
      <p:pic>
        <p:nvPicPr>
          <p:cNvPr id="15" name="Graphic 14" descr="Checkbox Ticked with solid fill">
            <a:extLst>
              <a:ext uri="{FF2B5EF4-FFF2-40B4-BE49-F238E27FC236}">
                <a16:creationId xmlns:a16="http://schemas.microsoft.com/office/drawing/2014/main" id="{21239316-8B63-0277-E98E-8877057537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4457" y="3073296"/>
            <a:ext cx="486106" cy="486160"/>
          </a:xfrm>
          <a:prstGeom prst="rect">
            <a:avLst/>
          </a:prstGeom>
        </p:spPr>
      </p:pic>
      <p:pic>
        <p:nvPicPr>
          <p:cNvPr id="16" name="Graphic 15" descr="Checkbox Ticked with solid fill">
            <a:extLst>
              <a:ext uri="{FF2B5EF4-FFF2-40B4-BE49-F238E27FC236}">
                <a16:creationId xmlns:a16="http://schemas.microsoft.com/office/drawing/2014/main" id="{519E0C90-25B7-09BE-0DEB-9A9A840092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4457" y="3513348"/>
            <a:ext cx="486106" cy="486160"/>
          </a:xfrm>
          <a:prstGeom prst="rect">
            <a:avLst/>
          </a:prstGeom>
        </p:spPr>
      </p:pic>
      <p:pic>
        <p:nvPicPr>
          <p:cNvPr id="18" name="Graphic 17" descr="Checkbox Ticked with solid fill">
            <a:extLst>
              <a:ext uri="{FF2B5EF4-FFF2-40B4-BE49-F238E27FC236}">
                <a16:creationId xmlns:a16="http://schemas.microsoft.com/office/drawing/2014/main" id="{EA135199-BB31-3434-4B8C-716DD394C3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4457" y="3953400"/>
            <a:ext cx="486106" cy="486160"/>
          </a:xfrm>
          <a:prstGeom prst="rect">
            <a:avLst/>
          </a:prstGeom>
        </p:spPr>
      </p:pic>
      <p:sp>
        <p:nvSpPr>
          <p:cNvPr id="20" name="TextBox 19">
            <a:extLst>
              <a:ext uri="{FF2B5EF4-FFF2-40B4-BE49-F238E27FC236}">
                <a16:creationId xmlns:a16="http://schemas.microsoft.com/office/drawing/2014/main" id="{9FDF2AE3-B11C-515E-E638-21BA60ABEA88}"/>
              </a:ext>
            </a:extLst>
          </p:cNvPr>
          <p:cNvSpPr txBox="1"/>
          <p:nvPr/>
        </p:nvSpPr>
        <p:spPr>
          <a:xfrm>
            <a:off x="6284906" y="5265927"/>
            <a:ext cx="3068491" cy="307777"/>
          </a:xfrm>
          <a:prstGeom prst="rect">
            <a:avLst/>
          </a:prstGeom>
          <a:noFill/>
        </p:spPr>
        <p:txBody>
          <a:bodyPr wrap="square" rtlCol="0">
            <a:spAutoFit/>
          </a:bodyPr>
          <a:lstStyle/>
          <a:p>
            <a:pPr>
              <a:spcAft>
                <a:spcPts val="0"/>
              </a:spcAft>
            </a:pPr>
            <a:r>
              <a:rPr lang="en-GB" sz="1400">
                <a:latin typeface="Arial" panose="020B0604020202020204" pitchFamily="34" charset="0"/>
                <a:cs typeface="Arial" panose="020B0604020202020204" pitchFamily="34" charset="0"/>
                <a:hlinkClick r:id="rId8"/>
              </a:rPr>
              <a:t>TPP SystmOne</a:t>
            </a:r>
            <a:endParaRPr lang="en-GB" sz="14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38CBC9C-2D05-22D8-64BF-286D9FD78C8C}"/>
              </a:ext>
            </a:extLst>
          </p:cNvPr>
          <p:cNvSpPr txBox="1"/>
          <p:nvPr/>
        </p:nvSpPr>
        <p:spPr>
          <a:xfrm>
            <a:off x="625788" y="5265927"/>
            <a:ext cx="3884333" cy="307777"/>
          </a:xfrm>
          <a:prstGeom prst="rect">
            <a:avLst/>
          </a:prstGeom>
          <a:noFill/>
        </p:spPr>
        <p:txBody>
          <a:bodyPr wrap="none" rtlCol="0">
            <a:spAutoFit/>
          </a:bodyPr>
          <a:lstStyle/>
          <a:p>
            <a:pPr>
              <a:spcAft>
                <a:spcPts val="0"/>
              </a:spcAft>
            </a:pPr>
            <a:r>
              <a:rPr lang="en-GB" sz="1400">
                <a:solidFill>
                  <a:schemeClr val="tx1"/>
                </a:solidFill>
                <a:hlinkClick r:id="rId3"/>
              </a:rPr>
              <a:t>EMIS Web (Optum – formerly known as EMIS)</a:t>
            </a:r>
            <a:endParaRPr lang="en-GB" sz="1600">
              <a:solidFill>
                <a:schemeClr val="tx1"/>
              </a:solidFill>
              <a:latin typeface="Arial" panose="020B0604020202020204" pitchFamily="34" charset="0"/>
              <a:cs typeface="Arial" panose="020B0604020202020204" pitchFamily="34" charset="0"/>
            </a:endParaRPr>
          </a:p>
        </p:txBody>
      </p:sp>
      <p:sp>
        <p:nvSpPr>
          <p:cNvPr id="22" name="Title 4">
            <a:extLst>
              <a:ext uri="{FF2B5EF4-FFF2-40B4-BE49-F238E27FC236}">
                <a16:creationId xmlns:a16="http://schemas.microsoft.com/office/drawing/2014/main" id="{529E8DCA-915C-BF4D-08B6-EE968FC9794E}"/>
              </a:ext>
            </a:extLst>
          </p:cNvPr>
          <p:cNvSpPr>
            <a:spLocks noGrp="1"/>
          </p:cNvSpPr>
          <p:nvPr>
            <p:ph type="title"/>
          </p:nvPr>
        </p:nvSpPr>
        <p:spPr>
          <a:xfrm>
            <a:off x="334963" y="63673"/>
            <a:ext cx="11404154" cy="865186"/>
          </a:xfrm>
        </p:spPr>
        <p:txBody>
          <a:bodyPr anchor="ctr">
            <a:normAutofit/>
          </a:bodyPr>
          <a:lstStyle/>
          <a:p>
            <a:r>
              <a:rPr lang="en-GB" sz="2800" spc="-40"/>
              <a:t>Enabling GP Connect Update Record: Structured</a:t>
            </a:r>
          </a:p>
        </p:txBody>
      </p:sp>
      <p:sp>
        <p:nvSpPr>
          <p:cNvPr id="29" name="TextBox 28">
            <a:extLst>
              <a:ext uri="{FF2B5EF4-FFF2-40B4-BE49-F238E27FC236}">
                <a16:creationId xmlns:a16="http://schemas.microsoft.com/office/drawing/2014/main" id="{2551F9D9-3932-7312-5AF5-8BC37CC05AEA}"/>
              </a:ext>
            </a:extLst>
          </p:cNvPr>
          <p:cNvSpPr txBox="1"/>
          <p:nvPr/>
        </p:nvSpPr>
        <p:spPr>
          <a:xfrm>
            <a:off x="374443" y="5650308"/>
            <a:ext cx="11564390" cy="1055608"/>
          </a:xfrm>
          <a:prstGeom prst="roundRect">
            <a:avLst/>
          </a:prstGeom>
          <a:solidFill>
            <a:srgbClr val="00A499"/>
          </a:solidFill>
        </p:spPr>
        <p:txBody>
          <a:bodyPr wrap="square">
            <a:spAutoFit/>
          </a:bodyPr>
          <a:lstStyle/>
          <a:p>
            <a:pPr>
              <a:defRPr/>
            </a:pPr>
            <a:r>
              <a:rPr kumimoji="0" lang="en-GB" sz="1400" b="1" i="0" u="none" strike="noStrike" kern="1200" cap="none" spc="0" normalizeH="0" baseline="0" noProof="0">
                <a:ln>
                  <a:noFill/>
                </a:ln>
                <a:solidFill>
                  <a:schemeClr val="bg1"/>
                </a:solidFill>
                <a:effectLst/>
                <a:uLnTx/>
                <a:uFillTx/>
                <a:latin typeface="Arial" panose="020B0604020202020204"/>
                <a:ea typeface="+mn-ea"/>
                <a:cs typeface="+mn-cs"/>
              </a:rPr>
              <a:t>Changes to the GP Contract in 2025/26 - </a:t>
            </a:r>
            <a:r>
              <a:rPr kumimoji="0" lang="en-GB" sz="1400" i="0" u="none" strike="noStrike" kern="1200" cap="none" spc="0" normalizeH="0" baseline="0" noProof="0">
                <a:ln>
                  <a:noFill/>
                </a:ln>
                <a:solidFill>
                  <a:schemeClr val="bg1"/>
                </a:solidFill>
                <a:effectLst/>
                <a:uLnTx/>
                <a:uFillTx/>
                <a:latin typeface="Arial" panose="020B0604020202020204"/>
                <a:ea typeface="+mn-ea"/>
                <a:cs typeface="+mn-cs"/>
              </a:rPr>
              <a:t>T</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rPr>
              <a:t>he Department of Health and Social Care (DHSC) and NHS England consulted with the profession on changes to the GP contract for 25/26. The agreed changes are set out in </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the contract announcement letter </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rPr>
              <a:t>which includes a requirement </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(para 8)</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rPr>
              <a:t> on </a:t>
            </a:r>
            <a:r>
              <a:rPr kumimoji="0" lang="en-GB" sz="1400" b="0" i="0" u="none" strike="noStrike" kern="1200" cap="none" spc="0" normalizeH="0" baseline="0" noProof="0">
                <a:ln>
                  <a:noFill/>
                </a:ln>
                <a:solidFill>
                  <a:schemeClr val="bg1"/>
                </a:solidFill>
                <a:effectLst/>
                <a:uLnTx/>
                <a:uFillTx/>
                <a:latin typeface="Arial"/>
                <a:ea typeface="+mn-ea"/>
                <a:cs typeface="Arial"/>
              </a:rPr>
              <a:t>general practices to ensure the functionality in GP Connect (Access Record: HTML, Access Record: Structured and Update Record: Structured) is enabled by 1 October 2025.</a:t>
            </a:r>
          </a:p>
        </p:txBody>
      </p:sp>
    </p:spTree>
    <p:extLst>
      <p:ext uri="{BB962C8B-B14F-4D97-AF65-F5344CB8AC3E}">
        <p14:creationId xmlns:p14="http://schemas.microsoft.com/office/powerpoint/2010/main" val="12636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037AC-BED3-CDDB-35C5-E8DE4B78D1D0}"/>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E8437E0-4415-B627-81D3-6194E8E4FBEF}"/>
              </a:ext>
            </a:extLst>
          </p:cNvPr>
          <p:cNvSpPr/>
          <p:nvPr/>
        </p:nvSpPr>
        <p:spPr>
          <a:xfrm>
            <a:off x="415886" y="1909020"/>
            <a:ext cx="3537687" cy="3615714"/>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GB" sz="1600" b="0" i="0">
                <a:solidFill>
                  <a:schemeClr val="bg1"/>
                </a:solidFill>
                <a:effectLst/>
              </a:rPr>
              <a:t>General practice are responsible for the data in the patient’s GP record. </a:t>
            </a:r>
          </a:p>
          <a:p>
            <a:pPr algn="l"/>
            <a:endParaRPr lang="en-GB" sz="1600">
              <a:solidFill>
                <a:schemeClr val="bg1"/>
              </a:solidFill>
            </a:endParaRPr>
          </a:p>
          <a:p>
            <a:pPr algn="l"/>
            <a:r>
              <a:rPr lang="en-GB" sz="1600" b="0" i="0">
                <a:solidFill>
                  <a:schemeClr val="bg1"/>
                </a:solidFill>
                <a:effectLst/>
              </a:rPr>
              <a:t>Update Record: Structured presents the community pharmacy consultation summary in the practice workflow ready for it to be added to the patient’s GP record.</a:t>
            </a:r>
          </a:p>
          <a:p>
            <a:pPr algn="l"/>
            <a:endParaRPr lang="en-GB" sz="1600">
              <a:solidFill>
                <a:schemeClr val="bg1"/>
              </a:solidFill>
            </a:endParaRPr>
          </a:p>
        </p:txBody>
      </p:sp>
      <p:sp>
        <p:nvSpPr>
          <p:cNvPr id="11" name="Rectangle: Rounded Corners 10">
            <a:extLst>
              <a:ext uri="{FF2B5EF4-FFF2-40B4-BE49-F238E27FC236}">
                <a16:creationId xmlns:a16="http://schemas.microsoft.com/office/drawing/2014/main" id="{46B6D48C-287E-683B-E3F2-F1307B84ADDD}"/>
              </a:ext>
            </a:extLst>
          </p:cNvPr>
          <p:cNvSpPr/>
          <p:nvPr/>
        </p:nvSpPr>
        <p:spPr>
          <a:xfrm>
            <a:off x="4167003" y="1909020"/>
            <a:ext cx="3537687" cy="3635119"/>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600">
              <a:solidFill>
                <a:schemeClr val="bg1"/>
              </a:solidFill>
            </a:endParaRPr>
          </a:p>
          <a:p>
            <a:pPr algn="l"/>
            <a:r>
              <a:rPr lang="en-GB" sz="1600" b="0" i="0">
                <a:solidFill>
                  <a:schemeClr val="bg1"/>
                </a:solidFill>
                <a:effectLst/>
              </a:rPr>
              <a:t>It is only when the data has been added to the patient GP record that the GP becomes responsible for the data.</a:t>
            </a:r>
          </a:p>
          <a:p>
            <a:pPr algn="l"/>
            <a:endParaRPr lang="en-GB" sz="1600">
              <a:solidFill>
                <a:schemeClr val="bg1"/>
              </a:solidFill>
            </a:endParaRPr>
          </a:p>
          <a:p>
            <a:pPr algn="l"/>
            <a:r>
              <a:rPr lang="en-GB" sz="1600" b="0" i="0">
                <a:solidFill>
                  <a:schemeClr val="bg1"/>
                </a:solidFill>
                <a:effectLst/>
              </a:rPr>
              <a:t>The details of the community pharmacy where the consultation took place and the name of the clinician that the patient was seen by is in the message and clearly visible in the patient record.</a:t>
            </a:r>
          </a:p>
        </p:txBody>
      </p:sp>
      <p:sp>
        <p:nvSpPr>
          <p:cNvPr id="12" name="TextBox 11">
            <a:extLst>
              <a:ext uri="{FF2B5EF4-FFF2-40B4-BE49-F238E27FC236}">
                <a16:creationId xmlns:a16="http://schemas.microsoft.com/office/drawing/2014/main" id="{11928BFB-E0DB-5B14-43BC-6ABB0BB97394}"/>
              </a:ext>
            </a:extLst>
          </p:cNvPr>
          <p:cNvSpPr txBox="1"/>
          <p:nvPr/>
        </p:nvSpPr>
        <p:spPr>
          <a:xfrm>
            <a:off x="490624" y="1291025"/>
            <a:ext cx="7214066"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General practice</a:t>
            </a:r>
            <a:endParaRPr lang="en-US" sz="1600">
              <a:solidFill>
                <a:schemeClr val="bg1"/>
              </a:solidFill>
            </a:endParaRPr>
          </a:p>
        </p:txBody>
      </p:sp>
      <p:sp>
        <p:nvSpPr>
          <p:cNvPr id="16" name="Rectangle: Rounded Corners 15">
            <a:extLst>
              <a:ext uri="{FF2B5EF4-FFF2-40B4-BE49-F238E27FC236}">
                <a16:creationId xmlns:a16="http://schemas.microsoft.com/office/drawing/2014/main" id="{0A8C6F30-C81C-FD74-3868-145037CDAFCF}"/>
              </a:ext>
            </a:extLst>
          </p:cNvPr>
          <p:cNvSpPr/>
          <p:nvPr/>
        </p:nvSpPr>
        <p:spPr>
          <a:xfrm>
            <a:off x="8100366" y="4149195"/>
            <a:ext cx="3420000" cy="1375539"/>
          </a:xfrm>
          <a:prstGeom prst="round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b="0" i="0">
                <a:solidFill>
                  <a:schemeClr val="bg1"/>
                </a:solidFill>
                <a:effectLst/>
              </a:rPr>
              <a:t>NHS England is responsible for the safe and secure transit of data between care settings</a:t>
            </a:r>
            <a:endParaRPr kumimoji="0" lang="en-GB" sz="16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7E30CFC7-8209-90F6-1717-A3C8AF72202A}"/>
              </a:ext>
            </a:extLst>
          </p:cNvPr>
          <p:cNvSpPr/>
          <p:nvPr/>
        </p:nvSpPr>
        <p:spPr>
          <a:xfrm>
            <a:off x="8100366" y="1909020"/>
            <a:ext cx="3420000" cy="1375539"/>
          </a:xfrm>
          <a:prstGeom prst="roundRect">
            <a:avLst/>
          </a:prstGeom>
          <a:solidFill>
            <a:srgbClr val="003087"/>
          </a:solidFill>
          <a:ln>
            <a:solidFill>
              <a:srgbClr val="000E3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GB" sz="1600">
                <a:solidFill>
                  <a:schemeClr val="bg1"/>
                </a:solidFill>
              </a:rPr>
              <a:t>C</a:t>
            </a:r>
            <a:r>
              <a:rPr lang="en-GB" sz="1600" b="0" i="0">
                <a:solidFill>
                  <a:schemeClr val="bg1"/>
                </a:solidFill>
                <a:effectLst/>
              </a:rPr>
              <a:t>ommunity pharmacy businesses are responsible for the data generated as part of the patient consultation.</a:t>
            </a:r>
          </a:p>
        </p:txBody>
      </p:sp>
      <p:sp>
        <p:nvSpPr>
          <p:cNvPr id="18" name="TextBox 17">
            <a:extLst>
              <a:ext uri="{FF2B5EF4-FFF2-40B4-BE49-F238E27FC236}">
                <a16:creationId xmlns:a16="http://schemas.microsoft.com/office/drawing/2014/main" id="{D34DB434-8AE5-1A09-D4D7-E9307246B182}"/>
              </a:ext>
            </a:extLst>
          </p:cNvPr>
          <p:cNvSpPr txBox="1"/>
          <p:nvPr/>
        </p:nvSpPr>
        <p:spPr>
          <a:xfrm>
            <a:off x="8178205" y="1291025"/>
            <a:ext cx="3342161" cy="338554"/>
          </a:xfrm>
          <a:prstGeom prst="rect">
            <a:avLst/>
          </a:prstGeom>
          <a:solidFill>
            <a:srgbClr val="003087"/>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Community pharmacy</a:t>
            </a:r>
          </a:p>
        </p:txBody>
      </p:sp>
      <p:sp>
        <p:nvSpPr>
          <p:cNvPr id="19" name="TextBox 18">
            <a:extLst>
              <a:ext uri="{FF2B5EF4-FFF2-40B4-BE49-F238E27FC236}">
                <a16:creationId xmlns:a16="http://schemas.microsoft.com/office/drawing/2014/main" id="{0CE27FB8-826C-1DB8-03FC-6041214BF7B9}"/>
              </a:ext>
            </a:extLst>
          </p:cNvPr>
          <p:cNvSpPr txBox="1"/>
          <p:nvPr/>
        </p:nvSpPr>
        <p:spPr>
          <a:xfrm>
            <a:off x="8178205" y="3617704"/>
            <a:ext cx="3342161" cy="338554"/>
          </a:xfrm>
          <a:prstGeom prst="rect">
            <a:avLst/>
          </a:prstGeom>
          <a:solidFill>
            <a:srgbClr val="005EB8"/>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NHS England</a:t>
            </a:r>
          </a:p>
        </p:txBody>
      </p:sp>
      <p:sp>
        <p:nvSpPr>
          <p:cNvPr id="13" name="TextBox 12">
            <a:extLst>
              <a:ext uri="{FF2B5EF4-FFF2-40B4-BE49-F238E27FC236}">
                <a16:creationId xmlns:a16="http://schemas.microsoft.com/office/drawing/2014/main" id="{E1318BB8-8BD2-5771-21A4-F9EBBDD03460}"/>
              </a:ext>
            </a:extLst>
          </p:cNvPr>
          <p:cNvSpPr txBox="1"/>
          <p:nvPr/>
        </p:nvSpPr>
        <p:spPr>
          <a:xfrm>
            <a:off x="244219" y="774767"/>
            <a:ext cx="11494898" cy="338554"/>
          </a:xfrm>
          <a:prstGeom prst="rect">
            <a:avLst/>
          </a:prstGeom>
          <a:noFill/>
        </p:spPr>
        <p:txBody>
          <a:bodyPr wrap="square">
            <a:spAutoFit/>
          </a:bodyPr>
          <a:lstStyle/>
          <a:p>
            <a:r>
              <a:rPr lang="en-GB" sz="1600" b="0"/>
              <a:t>GP Connect Update Record: Structured has not changed the </a:t>
            </a:r>
            <a:r>
              <a:rPr lang="en-GB" sz="1600"/>
              <a:t>general</a:t>
            </a:r>
            <a:r>
              <a:rPr lang="en-GB" sz="1600" b="0"/>
              <a:t> practice’s data controller role or responsibilities.</a:t>
            </a:r>
            <a:endParaRPr lang="en-GB" sz="1600"/>
          </a:p>
        </p:txBody>
      </p:sp>
      <p:sp>
        <p:nvSpPr>
          <p:cNvPr id="14" name="Title 4">
            <a:extLst>
              <a:ext uri="{FF2B5EF4-FFF2-40B4-BE49-F238E27FC236}">
                <a16:creationId xmlns:a16="http://schemas.microsoft.com/office/drawing/2014/main" id="{A5BF9730-CD0D-522B-87B0-DCAB5F6D0B80}"/>
              </a:ext>
            </a:extLst>
          </p:cNvPr>
          <p:cNvSpPr>
            <a:spLocks noGrp="1"/>
          </p:cNvSpPr>
          <p:nvPr>
            <p:ph type="title"/>
          </p:nvPr>
        </p:nvSpPr>
        <p:spPr>
          <a:xfrm>
            <a:off x="334963" y="63673"/>
            <a:ext cx="11404154" cy="865186"/>
          </a:xfrm>
        </p:spPr>
        <p:txBody>
          <a:bodyPr anchor="ctr">
            <a:normAutofit/>
          </a:bodyPr>
          <a:lstStyle/>
          <a:p>
            <a:r>
              <a:rPr lang="en-GB" sz="2800" spc="-40"/>
              <a:t>Data controller responsibilities for general practice</a:t>
            </a:r>
          </a:p>
        </p:txBody>
      </p:sp>
    </p:spTree>
    <p:extLst>
      <p:ext uri="{BB962C8B-B14F-4D97-AF65-F5344CB8AC3E}">
        <p14:creationId xmlns:p14="http://schemas.microsoft.com/office/powerpoint/2010/main" val="39039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08F9A-BEEF-9F67-0A88-7EEAC8587EC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C262A48-D6D5-5AE7-98CC-0E97F2A75563}"/>
              </a:ext>
            </a:extLst>
          </p:cNvPr>
          <p:cNvSpPr>
            <a:spLocks noGrp="1"/>
          </p:cNvSpPr>
          <p:nvPr>
            <p:ph type="body" sz="quarter" idx="13"/>
          </p:nvPr>
        </p:nvSpPr>
        <p:spPr>
          <a:xfrm>
            <a:off x="611999" y="3903218"/>
            <a:ext cx="5195414" cy="896938"/>
          </a:xfrm>
        </p:spPr>
        <p:txBody>
          <a:bodyPr/>
          <a:lstStyle/>
          <a:p>
            <a:r>
              <a:rPr lang="en-GB"/>
              <a:t>GP Connect Update Record: Structured</a:t>
            </a:r>
          </a:p>
        </p:txBody>
      </p:sp>
      <p:sp>
        <p:nvSpPr>
          <p:cNvPr id="7" name="Text Placeholder 6">
            <a:extLst>
              <a:ext uri="{FF2B5EF4-FFF2-40B4-BE49-F238E27FC236}">
                <a16:creationId xmlns:a16="http://schemas.microsoft.com/office/drawing/2014/main" id="{0FCF217C-C1C9-30AA-ADD4-099BEFE4A4AF}"/>
              </a:ext>
            </a:extLst>
          </p:cNvPr>
          <p:cNvSpPr>
            <a:spLocks noGrp="1"/>
          </p:cNvSpPr>
          <p:nvPr>
            <p:ph type="body" sz="quarter" idx="14"/>
          </p:nvPr>
        </p:nvSpPr>
        <p:spPr>
          <a:xfrm>
            <a:off x="612000" y="1917290"/>
            <a:ext cx="8944955" cy="1566322"/>
          </a:xfrm>
        </p:spPr>
        <p:txBody>
          <a:bodyPr/>
          <a:lstStyle/>
          <a:p>
            <a:r>
              <a:rPr lang="en-GB"/>
              <a:t>Information for community pharmacy</a:t>
            </a:r>
          </a:p>
        </p:txBody>
      </p:sp>
    </p:spTree>
    <p:extLst>
      <p:ext uri="{BB962C8B-B14F-4D97-AF65-F5344CB8AC3E}">
        <p14:creationId xmlns:p14="http://schemas.microsoft.com/office/powerpoint/2010/main" val="198478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1CFC-BE38-DB42-9C49-862F67A3838C}"/>
            </a:ext>
          </a:extLst>
        </p:cNvPr>
        <p:cNvGrpSpPr/>
        <p:nvPr/>
      </p:nvGrpSpPr>
      <p:grpSpPr>
        <a:xfrm>
          <a:off x="0" y="0"/>
          <a:ext cx="0" cy="0"/>
          <a:chOff x="0" y="0"/>
          <a:chExt cx="0" cy="0"/>
        </a:xfrm>
      </p:grpSpPr>
      <p:sp>
        <p:nvSpPr>
          <p:cNvPr id="5" name="Text Placeholder 6">
            <a:extLst>
              <a:ext uri="{FF2B5EF4-FFF2-40B4-BE49-F238E27FC236}">
                <a16:creationId xmlns:a16="http://schemas.microsoft.com/office/drawing/2014/main" id="{5B8FF482-04FD-34E1-3EB8-CDA82DAAD048}"/>
              </a:ext>
            </a:extLst>
          </p:cNvPr>
          <p:cNvSpPr>
            <a:spLocks noGrp="1"/>
          </p:cNvSpPr>
          <p:nvPr>
            <p:ph type="body" sz="quarter" idx="13"/>
          </p:nvPr>
        </p:nvSpPr>
        <p:spPr>
          <a:xfrm>
            <a:off x="1361686" y="928859"/>
            <a:ext cx="10377431" cy="4440485"/>
          </a:xfrm>
        </p:spPr>
        <p:txBody>
          <a:bodyPr numCol="1"/>
          <a:lstStyle/>
          <a:p>
            <a:r>
              <a:rPr lang="en-GB" sz="1600" b="0">
                <a:solidFill>
                  <a:schemeClr val="tx1"/>
                </a:solidFill>
              </a:rPr>
              <a:t>Community pharmacies do not need to take any action to implement GP Connect Update Record: Structured and will not notice any changes to the user interface. Community pharmacy professionals should continue to record and submit consultation summaries into their clinical IT system in the usual way.</a:t>
            </a:r>
          </a:p>
          <a:p>
            <a:endParaRPr lang="en-GB" sz="1600" b="0">
              <a:solidFill>
                <a:schemeClr val="tx1"/>
              </a:solidFill>
            </a:endParaRPr>
          </a:p>
          <a:p>
            <a:r>
              <a:rPr lang="en-GB" sz="1600" b="0">
                <a:solidFill>
                  <a:schemeClr val="tx1"/>
                </a:solidFill>
              </a:rPr>
              <a:t>GP Connect Update Record: Structured is designed to reduce the admin burden for community pharmacy staff having to send consultation summaries via NHSmail or letter.</a:t>
            </a:r>
            <a:endParaRPr lang="en-GB" sz="1600" b="0">
              <a:solidFill>
                <a:schemeClr val="tx1"/>
              </a:solidFill>
              <a:cs typeface="Arial"/>
            </a:endParaRPr>
          </a:p>
          <a:p>
            <a:endParaRPr lang="en-GB" sz="1600">
              <a:solidFill>
                <a:schemeClr val="tx1"/>
              </a:solidFill>
              <a:cs typeface="Arial"/>
            </a:endParaRPr>
          </a:p>
          <a:p>
            <a:pPr algn="l"/>
            <a:r>
              <a:rPr lang="en-GB" sz="1600" b="0">
                <a:solidFill>
                  <a:schemeClr val="tx1"/>
                </a:solidFill>
              </a:rPr>
              <a:t>C</a:t>
            </a:r>
            <a:r>
              <a:rPr lang="en-GB" sz="1600" b="0" i="0">
                <a:solidFill>
                  <a:schemeClr val="tx1"/>
                </a:solidFill>
                <a:effectLst/>
              </a:rPr>
              <a:t>onsultation summaries and medicines may fail to send via Update Record: Structured if the GP IT system is not working or the GP practice has not enabled Update Record: Structured. Community pharmacy must send the consultation summary via NHSmail or letter in accordance with their IT system processes in such cases.</a:t>
            </a:r>
            <a:endParaRPr lang="en-GB" sz="1600" b="0" i="0">
              <a:solidFill>
                <a:schemeClr val="tx1"/>
              </a:solidFill>
              <a:effectLst/>
              <a:cs typeface="Arial"/>
            </a:endParaRPr>
          </a:p>
          <a:p>
            <a:pPr algn="l"/>
            <a:endParaRPr lang="en-GB" sz="1600" b="0">
              <a:solidFill>
                <a:schemeClr val="tx1"/>
              </a:solidFill>
            </a:endParaRPr>
          </a:p>
          <a:p>
            <a:pPr algn="l"/>
            <a:r>
              <a:rPr lang="en-GB" sz="1600" b="0" i="0">
                <a:solidFill>
                  <a:schemeClr val="tx1"/>
                </a:solidFill>
                <a:effectLst/>
              </a:rPr>
              <a:t>Community pharmacy must communicate urgent actions or referrals directly with the patient’s GP following local processes, for example NHSmail or telephone. Update Record: Structured only provides the summary of the community pharmacy consultation, it must not be used to communicate actions or referrals to general practice.</a:t>
            </a:r>
            <a:endParaRPr lang="en-GB" sz="1600" b="0" i="0">
              <a:solidFill>
                <a:schemeClr val="tx1"/>
              </a:solidFill>
              <a:effectLst/>
              <a:cs typeface="Arial"/>
            </a:endParaRPr>
          </a:p>
          <a:p>
            <a:pPr algn="l"/>
            <a:endParaRPr lang="en-GB" sz="1600" b="0" i="0">
              <a:solidFill>
                <a:schemeClr val="tx1"/>
              </a:solidFill>
              <a:effectLst/>
              <a:cs typeface="Arial"/>
            </a:endParaRPr>
          </a:p>
          <a:p>
            <a:pPr algn="l"/>
            <a:r>
              <a:rPr lang="en-GB" sz="1600" b="0" i="0">
                <a:solidFill>
                  <a:schemeClr val="tx1"/>
                </a:solidFill>
                <a:effectLst/>
              </a:rPr>
              <a:t>Registered community pharmacy professionals must follow local safeguarding procedures where they have a safeguarding concern. Update Record: Structured must not be used to communicate safeguarding concerns.</a:t>
            </a:r>
            <a:endParaRPr lang="en-GB" sz="1600" b="0" i="0">
              <a:solidFill>
                <a:schemeClr val="tx1"/>
              </a:solidFill>
              <a:effectLst/>
              <a:cs typeface="Arial"/>
            </a:endParaRPr>
          </a:p>
        </p:txBody>
      </p:sp>
      <p:pic>
        <p:nvPicPr>
          <p:cNvPr id="3" name="Graphic 2">
            <a:extLst>
              <a:ext uri="{FF2B5EF4-FFF2-40B4-BE49-F238E27FC236}">
                <a16:creationId xmlns:a16="http://schemas.microsoft.com/office/drawing/2014/main" id="{AB8C6F3A-BED4-3016-0FC7-DE213569600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63" y="810839"/>
            <a:ext cx="818732" cy="818732"/>
          </a:xfrm>
          <a:prstGeom prst="rect">
            <a:avLst/>
          </a:prstGeom>
        </p:spPr>
      </p:pic>
      <p:grpSp>
        <p:nvGrpSpPr>
          <p:cNvPr id="4" name="Group 3">
            <a:extLst>
              <a:ext uri="{FF2B5EF4-FFF2-40B4-BE49-F238E27FC236}">
                <a16:creationId xmlns:a16="http://schemas.microsoft.com/office/drawing/2014/main" id="{62FF2813-379F-4A0B-7F71-D2574A753009}"/>
              </a:ext>
              <a:ext uri="{C183D7F6-B498-43B3-948B-1728B52AA6E4}">
                <adec:decorative xmlns:adec="http://schemas.microsoft.com/office/drawing/2017/decorative" val="1"/>
              </a:ext>
            </a:extLst>
          </p:cNvPr>
          <p:cNvGrpSpPr/>
          <p:nvPr/>
        </p:nvGrpSpPr>
        <p:grpSpPr>
          <a:xfrm>
            <a:off x="351279" y="4432703"/>
            <a:ext cx="842986" cy="818733"/>
            <a:chOff x="625705" y="1671400"/>
            <a:chExt cx="1300694" cy="1357626"/>
          </a:xfrm>
          <a:solidFill>
            <a:srgbClr val="003087"/>
          </a:solidFill>
        </p:grpSpPr>
        <p:pic>
          <p:nvPicPr>
            <p:cNvPr id="6" name="Graphic 5" descr="Boardroom outline">
              <a:extLst>
                <a:ext uri="{FF2B5EF4-FFF2-40B4-BE49-F238E27FC236}">
                  <a16:creationId xmlns:a16="http://schemas.microsoft.com/office/drawing/2014/main" id="{CD2A18F9-496C-7812-5D51-70C94F5779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705" y="1728332"/>
              <a:ext cx="1300694" cy="1300694"/>
            </a:xfrm>
            <a:prstGeom prst="rect">
              <a:avLst/>
            </a:prstGeom>
          </p:spPr>
        </p:pic>
        <p:pic>
          <p:nvPicPr>
            <p:cNvPr id="7" name="Graphic 6" descr="Medical with solid fill">
              <a:extLst>
                <a:ext uri="{FF2B5EF4-FFF2-40B4-BE49-F238E27FC236}">
                  <a16:creationId xmlns:a16="http://schemas.microsoft.com/office/drawing/2014/main" id="{DAC7EF9E-3912-D800-00F9-8B60EE6050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157" y="1671400"/>
              <a:ext cx="443790" cy="443790"/>
            </a:xfrm>
            <a:prstGeom prst="rect">
              <a:avLst/>
            </a:prstGeom>
          </p:spPr>
        </p:pic>
      </p:grpSp>
      <p:pic>
        <p:nvPicPr>
          <p:cNvPr id="8" name="Graphic 7">
            <a:extLst>
              <a:ext uri="{FF2B5EF4-FFF2-40B4-BE49-F238E27FC236}">
                <a16:creationId xmlns:a16="http://schemas.microsoft.com/office/drawing/2014/main" id="{B1096006-D745-48E5-B6B6-617CBCE80A85}"/>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4963" y="1819459"/>
            <a:ext cx="691880" cy="691880"/>
          </a:xfrm>
          <a:prstGeom prst="rect">
            <a:avLst/>
          </a:prstGeom>
        </p:spPr>
      </p:pic>
      <p:pic>
        <p:nvPicPr>
          <p:cNvPr id="12" name="Graphic 11">
            <a:extLst>
              <a:ext uri="{FF2B5EF4-FFF2-40B4-BE49-F238E27FC236}">
                <a16:creationId xmlns:a16="http://schemas.microsoft.com/office/drawing/2014/main" id="{4403DB5B-712E-C88A-A740-ECFFC22999C0}"/>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8468" y="3550935"/>
            <a:ext cx="606805" cy="606805"/>
          </a:xfrm>
          <a:prstGeom prst="rect">
            <a:avLst/>
          </a:prstGeom>
        </p:spPr>
      </p:pic>
      <p:sp>
        <p:nvSpPr>
          <p:cNvPr id="9" name="Title 4">
            <a:extLst>
              <a:ext uri="{FF2B5EF4-FFF2-40B4-BE49-F238E27FC236}">
                <a16:creationId xmlns:a16="http://schemas.microsoft.com/office/drawing/2014/main" id="{7268C352-5BE3-6962-3B1D-159C5618C43D}"/>
              </a:ext>
            </a:extLst>
          </p:cNvPr>
          <p:cNvSpPr>
            <a:spLocks noGrp="1"/>
          </p:cNvSpPr>
          <p:nvPr>
            <p:ph type="title"/>
          </p:nvPr>
        </p:nvSpPr>
        <p:spPr>
          <a:xfrm>
            <a:off x="334963" y="63673"/>
            <a:ext cx="11404154" cy="865186"/>
          </a:xfrm>
        </p:spPr>
        <p:txBody>
          <a:bodyPr anchor="ctr">
            <a:normAutofit/>
          </a:bodyPr>
          <a:lstStyle/>
          <a:p>
            <a:r>
              <a:rPr lang="en-GB" sz="2800" spc="-40"/>
              <a:t>GP Connect Update Record: Structured</a:t>
            </a:r>
          </a:p>
        </p:txBody>
      </p:sp>
    </p:spTree>
    <p:extLst>
      <p:ext uri="{BB962C8B-B14F-4D97-AF65-F5344CB8AC3E}">
        <p14:creationId xmlns:p14="http://schemas.microsoft.com/office/powerpoint/2010/main" val="120325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088669-DEB3-950C-9258-F708BC0594B5}"/>
              </a:ext>
            </a:extLst>
          </p:cNvPr>
          <p:cNvSpPr/>
          <p:nvPr/>
        </p:nvSpPr>
        <p:spPr>
          <a:xfrm>
            <a:off x="152700" y="6105625"/>
            <a:ext cx="11817696" cy="314325"/>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BF600E9-7ED2-13F5-84FF-FBA7E651A055}"/>
              </a:ext>
            </a:extLst>
          </p:cNvPr>
          <p:cNvSpPr>
            <a:spLocks/>
          </p:cNvSpPr>
          <p:nvPr/>
        </p:nvSpPr>
        <p:spPr>
          <a:xfrm>
            <a:off x="8031764" y="3103720"/>
            <a:ext cx="3553520" cy="3123556"/>
          </a:xfrm>
          <a:prstGeom prst="roundRect">
            <a:avLst>
              <a:gd name="adj" fmla="val 4231"/>
            </a:avLst>
          </a:prstGeom>
          <a:solidFill>
            <a:srgbClr val="00A499"/>
          </a:solidFill>
          <a:ln>
            <a:noFill/>
          </a:ln>
        </p:spPr>
        <p:style>
          <a:lnRef idx="2">
            <a:schemeClr val="accent6">
              <a:shade val="15000"/>
            </a:schemeClr>
          </a:lnRef>
          <a:fillRef idx="1">
            <a:schemeClr val="accent6"/>
          </a:fillRef>
          <a:effectRef idx="0">
            <a:schemeClr val="accent6"/>
          </a:effectRef>
          <a:fontRef idx="minor">
            <a:schemeClr val="lt1"/>
          </a:fontRef>
        </p:style>
        <p:txBody>
          <a:bodyPr lIns="0" tIns="0" rIns="0" bIns="0" rtlCol="0" anchor="t"/>
          <a:lstStyle/>
          <a:p>
            <a:pPr algn="ctr"/>
            <a:r>
              <a:rPr lang="en-GB" sz="1600" b="1" dirty="0">
                <a:solidFill>
                  <a:schemeClr val="bg1"/>
                </a:solidFill>
              </a:rPr>
              <a:t> General practice </a:t>
            </a:r>
            <a:endParaRPr lang="en-US" dirty="0">
              <a:solidFill>
                <a:schemeClr val="bg1"/>
              </a:solidFill>
            </a:endParaRPr>
          </a:p>
          <a:p>
            <a:pPr algn="ctr"/>
            <a:endParaRPr lang="en-GB" sz="1600" dirty="0">
              <a:solidFill>
                <a:schemeClr val="bg1"/>
              </a:solidFill>
            </a:endParaRPr>
          </a:p>
          <a:p>
            <a:pPr algn="ctr"/>
            <a:endParaRPr lang="en-GB" sz="1600" dirty="0">
              <a:solidFill>
                <a:schemeClr val="bg1"/>
              </a:solidFill>
            </a:endParaRPr>
          </a:p>
          <a:p>
            <a:pPr algn="ctr"/>
            <a:r>
              <a:rPr lang="en-GB" sz="1600" dirty="0">
                <a:solidFill>
                  <a:schemeClr val="bg1"/>
                </a:solidFill>
              </a:rPr>
              <a:t>Less admin burden to update the patient GP record </a:t>
            </a:r>
            <a:endParaRPr lang="en-GB" dirty="0">
              <a:solidFill>
                <a:schemeClr val="bg1"/>
              </a:solidFill>
            </a:endParaRPr>
          </a:p>
          <a:p>
            <a:pPr algn="ctr"/>
            <a:endParaRPr lang="en-GB" sz="1000" dirty="0">
              <a:solidFill>
                <a:schemeClr val="bg1"/>
              </a:solidFill>
            </a:endParaRPr>
          </a:p>
          <a:p>
            <a:pPr algn="ctr"/>
            <a:endParaRPr lang="en-GB" sz="1000" dirty="0">
              <a:solidFill>
                <a:schemeClr val="bg1"/>
              </a:solidFill>
            </a:endParaRPr>
          </a:p>
        </p:txBody>
      </p:sp>
      <p:sp>
        <p:nvSpPr>
          <p:cNvPr id="6" name="Rectangle: Rounded Corners 5">
            <a:extLst>
              <a:ext uri="{FF2B5EF4-FFF2-40B4-BE49-F238E27FC236}">
                <a16:creationId xmlns:a16="http://schemas.microsoft.com/office/drawing/2014/main" id="{9B51773F-FE08-0BC6-6B16-242286DDEF5D}"/>
              </a:ext>
            </a:extLst>
          </p:cNvPr>
          <p:cNvSpPr/>
          <p:nvPr/>
        </p:nvSpPr>
        <p:spPr>
          <a:xfrm>
            <a:off x="4267727" y="3113615"/>
            <a:ext cx="3550459" cy="3123556"/>
          </a:xfrm>
          <a:prstGeom prst="roundRect">
            <a:avLst>
              <a:gd name="adj" fmla="val 5148"/>
            </a:avLst>
          </a:prstGeom>
          <a:solidFill>
            <a:srgbClr val="003087"/>
          </a:solidFill>
          <a:ln>
            <a:no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t"/>
          <a:lstStyle/>
          <a:p>
            <a:pPr algn="ctr"/>
            <a:r>
              <a:rPr lang="en-GB" sz="1600" b="1" dirty="0">
                <a:solidFill>
                  <a:schemeClr val="bg1"/>
                </a:solidFill>
              </a:rPr>
              <a:t>Community pharmacies </a:t>
            </a:r>
            <a:endParaRPr lang="en-US" dirty="0">
              <a:solidFill>
                <a:schemeClr val="bg1"/>
              </a:solidFill>
            </a:endParaRPr>
          </a:p>
          <a:p>
            <a:pPr algn="ctr"/>
            <a:endParaRPr lang="en-GB" sz="1600" dirty="0">
              <a:solidFill>
                <a:schemeClr val="bg1"/>
              </a:solidFill>
            </a:endParaRPr>
          </a:p>
          <a:p>
            <a:pPr algn="ctr"/>
            <a:endParaRPr lang="en-GB" sz="1600" dirty="0">
              <a:solidFill>
                <a:schemeClr val="bg1"/>
              </a:solidFill>
            </a:endParaRPr>
          </a:p>
          <a:p>
            <a:pPr algn="ctr"/>
            <a:r>
              <a:rPr lang="en-GB" sz="1600" dirty="0">
                <a:solidFill>
                  <a:schemeClr val="bg1"/>
                </a:solidFill>
              </a:rPr>
              <a:t>Less logins to access patient information</a:t>
            </a:r>
            <a:endParaRPr lang="en-GB" dirty="0">
              <a:solidFill>
                <a:schemeClr val="bg1"/>
              </a:solidFill>
            </a:endParaRPr>
          </a:p>
          <a:p>
            <a:pPr algn="ctr"/>
            <a:endParaRPr lang="en-GB" sz="1000" dirty="0">
              <a:solidFill>
                <a:schemeClr val="bg1"/>
              </a:solidFill>
            </a:endParaRPr>
          </a:p>
          <a:p>
            <a:pPr algn="ctr"/>
            <a:endParaRPr lang="en-GB" sz="2800" dirty="0">
              <a:solidFill>
                <a:schemeClr val="bg1"/>
              </a:solidFill>
            </a:endParaRPr>
          </a:p>
          <a:p>
            <a:pPr algn="ctr"/>
            <a:endParaRPr lang="en-GB" sz="2800" dirty="0">
              <a:solidFill>
                <a:schemeClr val="bg1"/>
              </a:solidFill>
              <a:cs typeface="Arial"/>
            </a:endParaRPr>
          </a:p>
        </p:txBody>
      </p:sp>
      <p:sp>
        <p:nvSpPr>
          <p:cNvPr id="7" name="Rectangle: Rounded Corners 6">
            <a:extLst>
              <a:ext uri="{FF2B5EF4-FFF2-40B4-BE49-F238E27FC236}">
                <a16:creationId xmlns:a16="http://schemas.microsoft.com/office/drawing/2014/main" id="{E8BC0FB5-A034-5B42-82F8-F8AFFE52DAF5}"/>
              </a:ext>
            </a:extLst>
          </p:cNvPr>
          <p:cNvSpPr/>
          <p:nvPr/>
        </p:nvSpPr>
        <p:spPr>
          <a:xfrm>
            <a:off x="495483" y="3113615"/>
            <a:ext cx="3553520" cy="3132362"/>
          </a:xfrm>
          <a:prstGeom prst="roundRect">
            <a:avLst>
              <a:gd name="adj" fmla="val 4189"/>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GB" sz="1600" b="1" dirty="0">
                <a:solidFill>
                  <a:schemeClr val="bg1"/>
                </a:solidFill>
              </a:rPr>
              <a:t>General practice and community pharmacies </a:t>
            </a:r>
          </a:p>
          <a:p>
            <a:pPr algn="ctr"/>
            <a:endParaRPr lang="en-US" sz="1600" dirty="0">
              <a:solidFill>
                <a:schemeClr val="bg1"/>
              </a:solidFill>
            </a:endParaRPr>
          </a:p>
          <a:p>
            <a:pPr algn="ctr"/>
            <a:r>
              <a:rPr lang="en-US" sz="1600" dirty="0">
                <a:solidFill>
                  <a:schemeClr val="bg1"/>
                </a:solidFill>
              </a:rPr>
              <a:t>L</a:t>
            </a:r>
            <a:r>
              <a:rPr lang="en-GB" sz="1600" dirty="0">
                <a:solidFill>
                  <a:schemeClr val="bg1"/>
                </a:solidFill>
              </a:rPr>
              <a:t>ess manual burden to manage referrals</a:t>
            </a:r>
            <a:endParaRPr lang="en-GB" sz="1000" dirty="0">
              <a:solidFill>
                <a:schemeClr val="bg1"/>
              </a:solidFill>
              <a:cs typeface="Arial"/>
            </a:endParaRPr>
          </a:p>
          <a:p>
            <a:pPr algn="ctr"/>
            <a:endParaRPr lang="en-GB" sz="1000" dirty="0">
              <a:solidFill>
                <a:schemeClr val="bg1"/>
              </a:solidFill>
            </a:endParaRPr>
          </a:p>
          <a:p>
            <a:pPr algn="ctr"/>
            <a:endParaRPr lang="en-GB" sz="1000" dirty="0">
              <a:solidFill>
                <a:schemeClr val="bg1"/>
              </a:solidFill>
            </a:endParaRPr>
          </a:p>
          <a:p>
            <a:pPr algn="ctr"/>
            <a:endParaRPr lang="en-GB" sz="1400" dirty="0">
              <a:solidFill>
                <a:schemeClr val="bg1"/>
              </a:solidFill>
              <a:cs typeface="Arial"/>
            </a:endParaRPr>
          </a:p>
        </p:txBody>
      </p:sp>
      <p:sp>
        <p:nvSpPr>
          <p:cNvPr id="10" name="TextBox 9">
            <a:extLst>
              <a:ext uri="{FF2B5EF4-FFF2-40B4-BE49-F238E27FC236}">
                <a16:creationId xmlns:a16="http://schemas.microsoft.com/office/drawing/2014/main" id="{DD585C6D-0660-8CA0-41BD-4EB30987A46C}"/>
              </a:ext>
            </a:extLst>
          </p:cNvPr>
          <p:cNvSpPr txBox="1"/>
          <p:nvPr/>
        </p:nvSpPr>
        <p:spPr>
          <a:xfrm>
            <a:off x="397901" y="869482"/>
            <a:ext cx="11396197" cy="1977464"/>
          </a:xfrm>
          <a:prstGeom prst="rect">
            <a:avLst/>
          </a:prstGeom>
          <a:noFill/>
        </p:spPr>
        <p:txBody>
          <a:bodyPr wrap="square" lIns="91440" tIns="45720" rIns="91440" bIns="45720" rtlCol="0" anchor="t">
            <a:spAutoFit/>
          </a:bodyPr>
          <a:lstStyle/>
          <a:p>
            <a:r>
              <a:rPr lang="en-GB" sz="1600" b="1" dirty="0">
                <a:solidFill>
                  <a:srgbClr val="005EB8"/>
                </a:solidFill>
              </a:rPr>
              <a:t>Digital improvements is reducing burden and improving patients experience and safety, freeing up general practice appointments for patients who need them most, giving people quicker and more convenient access to high quality healthcare.</a:t>
            </a:r>
          </a:p>
          <a:p>
            <a:endParaRPr lang="en-GB" sz="1050" b="1" dirty="0">
              <a:solidFill>
                <a:srgbClr val="005EB8"/>
              </a:solidFill>
            </a:endParaRPr>
          </a:p>
          <a:p>
            <a:r>
              <a:rPr lang="en-GB" sz="1600" dirty="0"/>
              <a:t>Baseline evidence from general practices and community pharmacies visited over the last three months has shown significant variation in the amount of time it takes to process referrals, access clinical information and update the patient GP record. The minutes saving statements below are the estimated minimum benefit of implementing in-workflow referrals, enabling sharing of clinical information and streamlined updating of the patient GP record:</a:t>
            </a:r>
            <a:endParaRPr lang="en-GB" sz="1600" dirty="0">
              <a:cs typeface="Arial"/>
            </a:endParaRPr>
          </a:p>
        </p:txBody>
      </p:sp>
      <p:sp>
        <p:nvSpPr>
          <p:cNvPr id="19" name="Title 4">
            <a:extLst>
              <a:ext uri="{FF2B5EF4-FFF2-40B4-BE49-F238E27FC236}">
                <a16:creationId xmlns:a16="http://schemas.microsoft.com/office/drawing/2014/main" id="{4C7E5279-C9FE-6BD4-0DBA-44EB8D6E3FE0}"/>
              </a:ext>
            </a:extLst>
          </p:cNvPr>
          <p:cNvSpPr txBox="1">
            <a:spLocks/>
          </p:cNvSpPr>
          <p:nvPr/>
        </p:nvSpPr>
        <p:spPr>
          <a:xfrm>
            <a:off x="483405" y="4296"/>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dirty="0"/>
              <a:t>Benefits: reduce burden and improve patient care</a:t>
            </a:r>
            <a:endParaRPr lang="en-GB" sz="2800" spc="-40" dirty="0">
              <a:cs typeface="Arial"/>
            </a:endParaRPr>
          </a:p>
        </p:txBody>
      </p:sp>
      <p:sp>
        <p:nvSpPr>
          <p:cNvPr id="4" name="TextBox 3">
            <a:extLst>
              <a:ext uri="{FF2B5EF4-FFF2-40B4-BE49-F238E27FC236}">
                <a16:creationId xmlns:a16="http://schemas.microsoft.com/office/drawing/2014/main" id="{D4D4590C-24C9-62D7-806E-65D306E24E2B}"/>
              </a:ext>
            </a:extLst>
          </p:cNvPr>
          <p:cNvSpPr txBox="1"/>
          <p:nvPr/>
        </p:nvSpPr>
        <p:spPr>
          <a:xfrm>
            <a:off x="483406" y="4671148"/>
            <a:ext cx="3565598" cy="1323439"/>
          </a:xfrm>
          <a:prstGeom prst="rect">
            <a:avLst/>
          </a:prstGeom>
          <a:noFill/>
        </p:spPr>
        <p:txBody>
          <a:bodyPr wrap="square" rtlCol="0">
            <a:spAutoFit/>
          </a:bodyPr>
          <a:lstStyle/>
          <a:p>
            <a:pPr algn="ctr"/>
            <a:r>
              <a:rPr lang="en-GB" sz="2800" dirty="0">
                <a:solidFill>
                  <a:schemeClr val="bg1"/>
                </a:solidFill>
              </a:rPr>
              <a:t>3-minute saving per in-workflow referral</a:t>
            </a:r>
            <a:endParaRPr lang="en-GB" sz="2800" dirty="0">
              <a:solidFill>
                <a:schemeClr val="bg1"/>
              </a:solidFill>
              <a:cs typeface="Arial"/>
            </a:endParaRPr>
          </a:p>
          <a:p>
            <a:endParaRPr lang="en-GB" sz="2400" dirty="0"/>
          </a:p>
        </p:txBody>
      </p:sp>
      <p:sp>
        <p:nvSpPr>
          <p:cNvPr id="9" name="TextBox 8">
            <a:extLst>
              <a:ext uri="{FF2B5EF4-FFF2-40B4-BE49-F238E27FC236}">
                <a16:creationId xmlns:a16="http://schemas.microsoft.com/office/drawing/2014/main" id="{CD229688-6A82-2F66-90AD-D36014299427}"/>
              </a:ext>
            </a:extLst>
          </p:cNvPr>
          <p:cNvSpPr txBox="1"/>
          <p:nvPr/>
        </p:nvSpPr>
        <p:spPr>
          <a:xfrm>
            <a:off x="4269253" y="4671148"/>
            <a:ext cx="3553519" cy="1754326"/>
          </a:xfrm>
          <a:prstGeom prst="rect">
            <a:avLst/>
          </a:prstGeom>
          <a:noFill/>
        </p:spPr>
        <p:txBody>
          <a:bodyPr wrap="square" rtlCol="0">
            <a:spAutoFit/>
          </a:bodyPr>
          <a:lstStyle/>
          <a:p>
            <a:pPr algn="ctr"/>
            <a:r>
              <a:rPr lang="en-GB" sz="2800" dirty="0">
                <a:solidFill>
                  <a:schemeClr val="bg1"/>
                </a:solidFill>
              </a:rPr>
              <a:t>1-minute saving per view of patient GP record</a:t>
            </a:r>
            <a:endParaRPr lang="en-GB" sz="2800" dirty="0">
              <a:solidFill>
                <a:schemeClr val="bg1"/>
              </a:solidFill>
              <a:cs typeface="Arial"/>
            </a:endParaRPr>
          </a:p>
          <a:p>
            <a:endParaRPr lang="en-GB" sz="2400" dirty="0"/>
          </a:p>
        </p:txBody>
      </p:sp>
      <p:sp>
        <p:nvSpPr>
          <p:cNvPr id="12" name="TextBox 11">
            <a:extLst>
              <a:ext uri="{FF2B5EF4-FFF2-40B4-BE49-F238E27FC236}">
                <a16:creationId xmlns:a16="http://schemas.microsoft.com/office/drawing/2014/main" id="{22DA5DEA-71A1-B26C-C4B3-954BB9D25D8E}"/>
              </a:ext>
            </a:extLst>
          </p:cNvPr>
          <p:cNvSpPr txBox="1"/>
          <p:nvPr/>
        </p:nvSpPr>
        <p:spPr>
          <a:xfrm>
            <a:off x="7919684" y="4671148"/>
            <a:ext cx="3776833" cy="1754326"/>
          </a:xfrm>
          <a:prstGeom prst="rect">
            <a:avLst/>
          </a:prstGeom>
          <a:noFill/>
        </p:spPr>
        <p:txBody>
          <a:bodyPr wrap="square" rtlCol="0">
            <a:spAutoFit/>
          </a:bodyPr>
          <a:lstStyle/>
          <a:p>
            <a:pPr algn="ctr"/>
            <a:r>
              <a:rPr lang="en-GB" sz="2800" dirty="0">
                <a:solidFill>
                  <a:schemeClr val="bg1"/>
                </a:solidFill>
              </a:rPr>
              <a:t>2-minute saving per community pharmacy consultation </a:t>
            </a:r>
            <a:endParaRPr lang="en-GB" sz="2800" dirty="0">
              <a:solidFill>
                <a:schemeClr val="bg1"/>
              </a:solidFill>
              <a:cs typeface="Arial"/>
            </a:endParaRPr>
          </a:p>
          <a:p>
            <a:pPr algn="ctr"/>
            <a:endParaRPr lang="en-GB" sz="2400" dirty="0"/>
          </a:p>
        </p:txBody>
      </p:sp>
    </p:spTree>
    <p:extLst>
      <p:ext uri="{BB962C8B-B14F-4D97-AF65-F5344CB8AC3E}">
        <p14:creationId xmlns:p14="http://schemas.microsoft.com/office/powerpoint/2010/main" val="275000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84DD5-0C24-A62F-6441-0BFFC7206B11}"/>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8019425-F229-B94A-906F-FA11AF547B4E}"/>
              </a:ext>
            </a:extLst>
          </p:cNvPr>
          <p:cNvSpPr>
            <a:spLocks/>
          </p:cNvSpPr>
          <p:nvPr/>
        </p:nvSpPr>
        <p:spPr>
          <a:xfrm>
            <a:off x="334963" y="2102156"/>
            <a:ext cx="11477829" cy="3781782"/>
          </a:xfrm>
          <a:prstGeom prst="roundRect">
            <a:avLst>
              <a:gd name="adj" fmla="val 5910"/>
            </a:avLst>
          </a:prstGeom>
          <a:solidFill>
            <a:srgbClr val="00308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endParaRPr lang="en-US" b="1"/>
          </a:p>
        </p:txBody>
      </p:sp>
      <p:sp>
        <p:nvSpPr>
          <p:cNvPr id="4" name="TextBox 3">
            <a:extLst>
              <a:ext uri="{FF2B5EF4-FFF2-40B4-BE49-F238E27FC236}">
                <a16:creationId xmlns:a16="http://schemas.microsoft.com/office/drawing/2014/main" id="{499B052F-FC4F-BC3D-B8FE-7942391AC606}"/>
              </a:ext>
            </a:extLst>
          </p:cNvPr>
          <p:cNvSpPr txBox="1"/>
          <p:nvPr/>
        </p:nvSpPr>
        <p:spPr>
          <a:xfrm>
            <a:off x="215451" y="930737"/>
            <a:ext cx="11597341" cy="1077218"/>
          </a:xfrm>
          <a:prstGeom prst="rect">
            <a:avLst/>
          </a:prstGeom>
          <a:noFill/>
        </p:spPr>
        <p:txBody>
          <a:bodyPr wrap="square">
            <a:spAutoFit/>
          </a:bodyPr>
          <a:lstStyle/>
          <a:p>
            <a:pPr>
              <a:spcAft>
                <a:spcPts val="0"/>
              </a:spcAft>
            </a:pPr>
            <a:r>
              <a:rPr lang="en-GB" sz="1600">
                <a:solidFill>
                  <a:srgbClr val="212B32"/>
                </a:solidFill>
                <a:ea typeface="+mn-lt"/>
                <a:cs typeface="+mn-lt"/>
              </a:rPr>
              <a:t>GP Connect Update Record: Structured is used for the Pharmacy First Clinical Pathways and Minor Illness Service, Blood Pressure Check Service, and Pharmacy Contraception Service.</a:t>
            </a:r>
          </a:p>
          <a:p>
            <a:pPr>
              <a:spcAft>
                <a:spcPts val="0"/>
              </a:spcAft>
            </a:pPr>
            <a:endParaRPr lang="en-GB" sz="1600">
              <a:solidFill>
                <a:srgbClr val="212B32"/>
              </a:solidFill>
              <a:ea typeface="+mn-lt"/>
              <a:cs typeface="+mn-lt"/>
            </a:endParaRPr>
          </a:p>
          <a:p>
            <a:pPr>
              <a:spcAft>
                <a:spcPts val="0"/>
              </a:spcAft>
            </a:pPr>
            <a:r>
              <a:rPr lang="en-GB" sz="1600">
                <a:solidFill>
                  <a:srgbClr val="212B32"/>
                </a:solidFill>
                <a:ea typeface="+mn-lt"/>
                <a:cs typeface="+mn-lt"/>
              </a:rPr>
              <a:t>Information sent will include:</a:t>
            </a:r>
          </a:p>
        </p:txBody>
      </p:sp>
      <p:sp>
        <p:nvSpPr>
          <p:cNvPr id="27" name="TextBox 26">
            <a:extLst>
              <a:ext uri="{FF2B5EF4-FFF2-40B4-BE49-F238E27FC236}">
                <a16:creationId xmlns:a16="http://schemas.microsoft.com/office/drawing/2014/main" id="{DD6B5C49-63F0-692D-A51D-5C22E003D659}"/>
              </a:ext>
            </a:extLst>
          </p:cNvPr>
          <p:cNvSpPr txBox="1">
            <a:spLocks/>
          </p:cNvSpPr>
          <p:nvPr/>
        </p:nvSpPr>
        <p:spPr>
          <a:xfrm>
            <a:off x="960838" y="2256065"/>
            <a:ext cx="5099473" cy="374571"/>
          </a:xfrm>
          <a:prstGeom prst="roundRect">
            <a:avLst/>
          </a:prstGeom>
          <a:solidFill>
            <a:srgbClr val="003087"/>
          </a:solidFill>
        </p:spPr>
        <p:txBody>
          <a:bodyPr wrap="none" rtlCol="0">
            <a:spAutoFit/>
          </a:bodyPr>
          <a:lstStyle/>
          <a:p>
            <a:r>
              <a:rPr lang="en-GB" sz="1600" b="1">
                <a:solidFill>
                  <a:schemeClr val="bg1"/>
                </a:solidFill>
              </a:rPr>
              <a:t>Person demographics and general practice details</a:t>
            </a:r>
          </a:p>
        </p:txBody>
      </p:sp>
      <p:sp>
        <p:nvSpPr>
          <p:cNvPr id="28" name="TextBox 27">
            <a:extLst>
              <a:ext uri="{FF2B5EF4-FFF2-40B4-BE49-F238E27FC236}">
                <a16:creationId xmlns:a16="http://schemas.microsoft.com/office/drawing/2014/main" id="{E24BAD69-7D0D-0990-83D5-743724B6826F}"/>
              </a:ext>
            </a:extLst>
          </p:cNvPr>
          <p:cNvSpPr txBox="1">
            <a:spLocks/>
          </p:cNvSpPr>
          <p:nvPr/>
        </p:nvSpPr>
        <p:spPr>
          <a:xfrm>
            <a:off x="960836" y="2838897"/>
            <a:ext cx="3090051" cy="374571"/>
          </a:xfrm>
          <a:prstGeom prst="roundRect">
            <a:avLst/>
          </a:prstGeom>
          <a:solidFill>
            <a:srgbClr val="003087"/>
          </a:solidFill>
        </p:spPr>
        <p:txBody>
          <a:bodyPr wrap="none" rtlCol="0">
            <a:spAutoFit/>
          </a:bodyPr>
          <a:lstStyle/>
          <a:p>
            <a:r>
              <a:rPr lang="en-GB" sz="1600" b="1">
                <a:solidFill>
                  <a:schemeClr val="bg1"/>
                </a:solidFill>
              </a:rPr>
              <a:t>Date and time of consultation</a:t>
            </a:r>
          </a:p>
        </p:txBody>
      </p:sp>
      <p:sp>
        <p:nvSpPr>
          <p:cNvPr id="29" name="TextBox 28">
            <a:extLst>
              <a:ext uri="{FF2B5EF4-FFF2-40B4-BE49-F238E27FC236}">
                <a16:creationId xmlns:a16="http://schemas.microsoft.com/office/drawing/2014/main" id="{4CD790F1-9914-EED5-EAB0-2ED80D07E1B8}"/>
              </a:ext>
            </a:extLst>
          </p:cNvPr>
          <p:cNvSpPr txBox="1">
            <a:spLocks/>
          </p:cNvSpPr>
          <p:nvPr/>
        </p:nvSpPr>
        <p:spPr>
          <a:xfrm>
            <a:off x="960835" y="3471017"/>
            <a:ext cx="1890739" cy="374571"/>
          </a:xfrm>
          <a:prstGeom prst="roundRect">
            <a:avLst/>
          </a:prstGeom>
          <a:solidFill>
            <a:srgbClr val="003087"/>
          </a:solidFill>
        </p:spPr>
        <p:txBody>
          <a:bodyPr wrap="none" rtlCol="0">
            <a:spAutoFit/>
          </a:bodyPr>
          <a:lstStyle/>
          <a:p>
            <a:r>
              <a:rPr lang="en-GB" sz="1600" b="1">
                <a:solidFill>
                  <a:schemeClr val="bg1"/>
                </a:solidFill>
              </a:rPr>
              <a:t>Pharmacy details</a:t>
            </a:r>
          </a:p>
        </p:txBody>
      </p:sp>
      <p:sp>
        <p:nvSpPr>
          <p:cNvPr id="30" name="TextBox 29">
            <a:extLst>
              <a:ext uri="{FF2B5EF4-FFF2-40B4-BE49-F238E27FC236}">
                <a16:creationId xmlns:a16="http://schemas.microsoft.com/office/drawing/2014/main" id="{7A56464A-C883-9C32-7D40-DCC54B090BC1}"/>
              </a:ext>
            </a:extLst>
          </p:cNvPr>
          <p:cNvSpPr txBox="1">
            <a:spLocks/>
          </p:cNvSpPr>
          <p:nvPr/>
        </p:nvSpPr>
        <p:spPr>
          <a:xfrm>
            <a:off x="975792" y="4103137"/>
            <a:ext cx="2628778" cy="374571"/>
          </a:xfrm>
          <a:prstGeom prst="roundRect">
            <a:avLst/>
          </a:prstGeom>
          <a:solidFill>
            <a:srgbClr val="003087"/>
          </a:solidFill>
        </p:spPr>
        <p:txBody>
          <a:bodyPr wrap="none" rtlCol="0">
            <a:spAutoFit/>
          </a:bodyPr>
          <a:lstStyle/>
          <a:p>
            <a:r>
              <a:rPr lang="en-GB" sz="1600" b="1">
                <a:solidFill>
                  <a:schemeClr val="bg1"/>
                </a:solidFill>
              </a:rPr>
              <a:t>Outcome of consultation</a:t>
            </a:r>
          </a:p>
        </p:txBody>
      </p:sp>
      <p:sp>
        <p:nvSpPr>
          <p:cNvPr id="31" name="TextBox 30">
            <a:extLst>
              <a:ext uri="{FF2B5EF4-FFF2-40B4-BE49-F238E27FC236}">
                <a16:creationId xmlns:a16="http://schemas.microsoft.com/office/drawing/2014/main" id="{7869D514-090C-DD55-9B7E-E5B848CF6D9B}"/>
              </a:ext>
            </a:extLst>
          </p:cNvPr>
          <p:cNvSpPr txBox="1">
            <a:spLocks/>
          </p:cNvSpPr>
          <p:nvPr/>
        </p:nvSpPr>
        <p:spPr>
          <a:xfrm>
            <a:off x="994196" y="4735257"/>
            <a:ext cx="1783030" cy="374571"/>
          </a:xfrm>
          <a:prstGeom prst="roundRect">
            <a:avLst/>
          </a:prstGeom>
          <a:solidFill>
            <a:srgbClr val="003087"/>
          </a:solidFill>
        </p:spPr>
        <p:txBody>
          <a:bodyPr wrap="none" rtlCol="0">
            <a:spAutoFit/>
          </a:bodyPr>
          <a:lstStyle/>
          <a:p>
            <a:r>
              <a:rPr lang="en-GB" sz="1600" b="1">
                <a:solidFill>
                  <a:schemeClr val="bg1"/>
                </a:solidFill>
              </a:rPr>
              <a:t>Clinician details</a:t>
            </a:r>
          </a:p>
        </p:txBody>
      </p:sp>
      <p:sp>
        <p:nvSpPr>
          <p:cNvPr id="32" name="TextBox 31">
            <a:extLst>
              <a:ext uri="{FF2B5EF4-FFF2-40B4-BE49-F238E27FC236}">
                <a16:creationId xmlns:a16="http://schemas.microsoft.com/office/drawing/2014/main" id="{9D0F9F30-FE88-546B-95C0-7EF13348E059}"/>
              </a:ext>
            </a:extLst>
          </p:cNvPr>
          <p:cNvSpPr txBox="1">
            <a:spLocks/>
          </p:cNvSpPr>
          <p:nvPr/>
        </p:nvSpPr>
        <p:spPr>
          <a:xfrm>
            <a:off x="960835" y="5367377"/>
            <a:ext cx="2293747" cy="374571"/>
          </a:xfrm>
          <a:prstGeom prst="roundRect">
            <a:avLst/>
          </a:prstGeom>
          <a:solidFill>
            <a:srgbClr val="003087"/>
          </a:solidFill>
        </p:spPr>
        <p:txBody>
          <a:bodyPr wrap="none" rtlCol="0">
            <a:spAutoFit/>
          </a:bodyPr>
          <a:lstStyle/>
          <a:p>
            <a:r>
              <a:rPr lang="en-GB" sz="1600" b="1">
                <a:solidFill>
                  <a:schemeClr val="bg1"/>
                </a:solidFill>
              </a:rPr>
              <a:t>Presenting complaint</a:t>
            </a:r>
          </a:p>
        </p:txBody>
      </p:sp>
      <p:sp>
        <p:nvSpPr>
          <p:cNvPr id="33" name="TextBox 32">
            <a:extLst>
              <a:ext uri="{FF2B5EF4-FFF2-40B4-BE49-F238E27FC236}">
                <a16:creationId xmlns:a16="http://schemas.microsoft.com/office/drawing/2014/main" id="{D24C61C6-A3F6-0079-93B2-52350671D070}"/>
              </a:ext>
            </a:extLst>
          </p:cNvPr>
          <p:cNvSpPr txBox="1">
            <a:spLocks/>
          </p:cNvSpPr>
          <p:nvPr/>
        </p:nvSpPr>
        <p:spPr>
          <a:xfrm>
            <a:off x="6598543" y="2256065"/>
            <a:ext cx="3447742" cy="374571"/>
          </a:xfrm>
          <a:prstGeom prst="roundRect">
            <a:avLst/>
          </a:prstGeom>
          <a:solidFill>
            <a:srgbClr val="003087"/>
          </a:solidFill>
        </p:spPr>
        <p:txBody>
          <a:bodyPr wrap="none" rtlCol="0">
            <a:spAutoFit/>
          </a:bodyPr>
          <a:lstStyle/>
          <a:p>
            <a:r>
              <a:rPr lang="en-GB" sz="1600" b="1">
                <a:solidFill>
                  <a:schemeClr val="bg1"/>
                </a:solidFill>
              </a:rPr>
              <a:t>Clinical summary of consultation</a:t>
            </a:r>
          </a:p>
        </p:txBody>
      </p:sp>
      <p:sp>
        <p:nvSpPr>
          <p:cNvPr id="34" name="TextBox 33">
            <a:extLst>
              <a:ext uri="{FF2B5EF4-FFF2-40B4-BE49-F238E27FC236}">
                <a16:creationId xmlns:a16="http://schemas.microsoft.com/office/drawing/2014/main" id="{034425D0-FEF9-D152-E0D0-40A633D55036}"/>
              </a:ext>
            </a:extLst>
          </p:cNvPr>
          <p:cNvSpPr txBox="1">
            <a:spLocks/>
          </p:cNvSpPr>
          <p:nvPr/>
        </p:nvSpPr>
        <p:spPr>
          <a:xfrm>
            <a:off x="6598541" y="2838897"/>
            <a:ext cx="5170005" cy="374571"/>
          </a:xfrm>
          <a:prstGeom prst="roundRect">
            <a:avLst/>
          </a:prstGeom>
          <a:solidFill>
            <a:srgbClr val="003087"/>
          </a:solidFill>
        </p:spPr>
        <p:txBody>
          <a:bodyPr wrap="none" rtlCol="0">
            <a:spAutoFit/>
          </a:bodyPr>
          <a:lstStyle/>
          <a:p>
            <a:r>
              <a:rPr lang="en-GB" sz="1600" b="1">
                <a:solidFill>
                  <a:schemeClr val="bg1"/>
                </a:solidFill>
              </a:rPr>
              <a:t>Observations e.g., blood pressure and temperature</a:t>
            </a:r>
          </a:p>
        </p:txBody>
      </p:sp>
      <p:sp>
        <p:nvSpPr>
          <p:cNvPr id="35" name="TextBox 34">
            <a:extLst>
              <a:ext uri="{FF2B5EF4-FFF2-40B4-BE49-F238E27FC236}">
                <a16:creationId xmlns:a16="http://schemas.microsoft.com/office/drawing/2014/main" id="{A607FFD5-538E-13D0-8071-AD88494AE4FC}"/>
              </a:ext>
            </a:extLst>
          </p:cNvPr>
          <p:cNvSpPr txBox="1">
            <a:spLocks/>
          </p:cNvSpPr>
          <p:nvPr/>
        </p:nvSpPr>
        <p:spPr>
          <a:xfrm>
            <a:off x="6598540" y="3471017"/>
            <a:ext cx="1911779" cy="374571"/>
          </a:xfrm>
          <a:prstGeom prst="roundRect">
            <a:avLst/>
          </a:prstGeom>
          <a:solidFill>
            <a:srgbClr val="003087"/>
          </a:solidFill>
        </p:spPr>
        <p:txBody>
          <a:bodyPr wrap="none" rtlCol="0">
            <a:spAutoFit/>
          </a:bodyPr>
          <a:lstStyle/>
          <a:p>
            <a:r>
              <a:rPr lang="en-GB" sz="1600" b="1">
                <a:solidFill>
                  <a:schemeClr val="bg1"/>
                </a:solidFill>
              </a:rPr>
              <a:t>Pregnancy status</a:t>
            </a:r>
          </a:p>
        </p:txBody>
      </p:sp>
      <p:sp>
        <p:nvSpPr>
          <p:cNvPr id="36" name="TextBox 35">
            <a:extLst>
              <a:ext uri="{FF2B5EF4-FFF2-40B4-BE49-F238E27FC236}">
                <a16:creationId xmlns:a16="http://schemas.microsoft.com/office/drawing/2014/main" id="{C0E20943-E76A-F3E5-3092-07CC8C039CAD}"/>
              </a:ext>
            </a:extLst>
          </p:cNvPr>
          <p:cNvSpPr txBox="1">
            <a:spLocks/>
          </p:cNvSpPr>
          <p:nvPr/>
        </p:nvSpPr>
        <p:spPr>
          <a:xfrm>
            <a:off x="6613497" y="4103137"/>
            <a:ext cx="4235455" cy="374571"/>
          </a:xfrm>
          <a:prstGeom prst="roundRect">
            <a:avLst/>
          </a:prstGeom>
          <a:solidFill>
            <a:srgbClr val="003087"/>
          </a:solidFill>
        </p:spPr>
        <p:txBody>
          <a:bodyPr wrap="none" rtlCol="0">
            <a:spAutoFit/>
          </a:bodyPr>
          <a:lstStyle/>
          <a:p>
            <a:r>
              <a:rPr lang="en-GB" sz="1600" b="1">
                <a:solidFill>
                  <a:schemeClr val="bg1"/>
                </a:solidFill>
              </a:rPr>
              <a:t>Medicine details or reasons for no supply</a:t>
            </a:r>
          </a:p>
        </p:txBody>
      </p:sp>
      <p:sp>
        <p:nvSpPr>
          <p:cNvPr id="37" name="TextBox 36">
            <a:extLst>
              <a:ext uri="{FF2B5EF4-FFF2-40B4-BE49-F238E27FC236}">
                <a16:creationId xmlns:a16="http://schemas.microsoft.com/office/drawing/2014/main" id="{5EA08EDA-4D06-D58B-4C6A-442C09A82668}"/>
              </a:ext>
            </a:extLst>
          </p:cNvPr>
          <p:cNvSpPr txBox="1">
            <a:spLocks/>
          </p:cNvSpPr>
          <p:nvPr/>
        </p:nvSpPr>
        <p:spPr>
          <a:xfrm>
            <a:off x="6631901" y="4735257"/>
            <a:ext cx="4373313" cy="374571"/>
          </a:xfrm>
          <a:prstGeom prst="roundRect">
            <a:avLst/>
          </a:prstGeom>
          <a:solidFill>
            <a:srgbClr val="003087"/>
          </a:solidFill>
        </p:spPr>
        <p:txBody>
          <a:bodyPr wrap="none" rtlCol="0">
            <a:spAutoFit/>
          </a:bodyPr>
          <a:lstStyle/>
          <a:p>
            <a:r>
              <a:rPr lang="en-GB" sz="1600" b="1">
                <a:solidFill>
                  <a:schemeClr val="bg1"/>
                </a:solidFill>
              </a:rPr>
              <a:t>Information and advice given to the patient</a:t>
            </a:r>
          </a:p>
        </p:txBody>
      </p:sp>
      <p:sp>
        <p:nvSpPr>
          <p:cNvPr id="38" name="TextBox 37">
            <a:extLst>
              <a:ext uri="{FF2B5EF4-FFF2-40B4-BE49-F238E27FC236}">
                <a16:creationId xmlns:a16="http://schemas.microsoft.com/office/drawing/2014/main" id="{96A2332D-D6D1-F3E7-C750-DDC7AAC7D7CA}"/>
              </a:ext>
            </a:extLst>
          </p:cNvPr>
          <p:cNvSpPr txBox="1">
            <a:spLocks/>
          </p:cNvSpPr>
          <p:nvPr/>
        </p:nvSpPr>
        <p:spPr>
          <a:xfrm>
            <a:off x="6598540" y="5367377"/>
            <a:ext cx="2581841" cy="374571"/>
          </a:xfrm>
          <a:prstGeom prst="roundRect">
            <a:avLst/>
          </a:prstGeom>
          <a:solidFill>
            <a:srgbClr val="003087"/>
          </a:solidFill>
        </p:spPr>
        <p:txBody>
          <a:bodyPr wrap="none" rtlCol="0">
            <a:spAutoFit/>
          </a:bodyPr>
          <a:lstStyle/>
          <a:p>
            <a:r>
              <a:rPr lang="en-GB" sz="1600" b="1">
                <a:solidFill>
                  <a:schemeClr val="bg1"/>
                </a:solidFill>
              </a:rPr>
              <a:t>Signposting information</a:t>
            </a:r>
          </a:p>
        </p:txBody>
      </p:sp>
      <p:pic>
        <p:nvPicPr>
          <p:cNvPr id="42" name="Graphic 41" descr="Office worker female with solid fill">
            <a:extLst>
              <a:ext uri="{FF2B5EF4-FFF2-40B4-BE49-F238E27FC236}">
                <a16:creationId xmlns:a16="http://schemas.microsoft.com/office/drawing/2014/main" id="{1EBF1A6A-B91D-49CF-2F15-A837EC7CE7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075" y="2274536"/>
            <a:ext cx="365760" cy="365760"/>
          </a:xfrm>
          <a:prstGeom prst="rect">
            <a:avLst/>
          </a:prstGeom>
        </p:spPr>
      </p:pic>
      <p:pic>
        <p:nvPicPr>
          <p:cNvPr id="43" name="Graphic 42" descr="Flip calendar with solid fill">
            <a:extLst>
              <a:ext uri="{FF2B5EF4-FFF2-40B4-BE49-F238E27FC236}">
                <a16:creationId xmlns:a16="http://schemas.microsoft.com/office/drawing/2014/main" id="{940ECE53-4C22-884B-82E1-3055838D8F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599" y="2852550"/>
            <a:ext cx="365760" cy="365760"/>
          </a:xfrm>
          <a:prstGeom prst="rect">
            <a:avLst/>
          </a:prstGeom>
        </p:spPr>
      </p:pic>
      <p:pic>
        <p:nvPicPr>
          <p:cNvPr id="44" name="Graphic 43" descr="First aid kit with solid fill">
            <a:extLst>
              <a:ext uri="{FF2B5EF4-FFF2-40B4-BE49-F238E27FC236}">
                <a16:creationId xmlns:a16="http://schemas.microsoft.com/office/drawing/2014/main" id="{8756FEA1-27EB-8A22-B46F-2D4DC7A92A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324" y="3461357"/>
            <a:ext cx="365760" cy="365760"/>
          </a:xfrm>
          <a:prstGeom prst="rect">
            <a:avLst/>
          </a:prstGeom>
        </p:spPr>
      </p:pic>
      <p:pic>
        <p:nvPicPr>
          <p:cNvPr id="45" name="Graphic 44" descr="Decision chart with solid fill">
            <a:extLst>
              <a:ext uri="{FF2B5EF4-FFF2-40B4-BE49-F238E27FC236}">
                <a16:creationId xmlns:a16="http://schemas.microsoft.com/office/drawing/2014/main" id="{7CD5AEE9-1DB0-B6E6-A801-853F704F69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599" y="4074407"/>
            <a:ext cx="365760" cy="365760"/>
          </a:xfrm>
          <a:prstGeom prst="rect">
            <a:avLst/>
          </a:prstGeom>
        </p:spPr>
      </p:pic>
      <p:pic>
        <p:nvPicPr>
          <p:cNvPr id="46" name="Graphic 45" descr="Employee badge with solid fill">
            <a:extLst>
              <a:ext uri="{FF2B5EF4-FFF2-40B4-BE49-F238E27FC236}">
                <a16:creationId xmlns:a16="http://schemas.microsoft.com/office/drawing/2014/main" id="{BD0FCB54-8FE0-E7D1-F669-59AC91545B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4026" y="4739662"/>
            <a:ext cx="365760" cy="365760"/>
          </a:xfrm>
          <a:prstGeom prst="rect">
            <a:avLst/>
          </a:prstGeom>
        </p:spPr>
      </p:pic>
      <p:pic>
        <p:nvPicPr>
          <p:cNvPr id="47" name="Graphic 46" descr="Adhesive Bandage with solid fill">
            <a:extLst>
              <a:ext uri="{FF2B5EF4-FFF2-40B4-BE49-F238E27FC236}">
                <a16:creationId xmlns:a16="http://schemas.microsoft.com/office/drawing/2014/main" id="{B9A5471B-200A-1CBE-1214-8175DD1640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1599" y="5344534"/>
            <a:ext cx="365760" cy="365760"/>
          </a:xfrm>
          <a:prstGeom prst="rect">
            <a:avLst/>
          </a:prstGeom>
        </p:spPr>
      </p:pic>
      <p:pic>
        <p:nvPicPr>
          <p:cNvPr id="48" name="Graphic 47" descr="Paper outline">
            <a:extLst>
              <a:ext uri="{FF2B5EF4-FFF2-40B4-BE49-F238E27FC236}">
                <a16:creationId xmlns:a16="http://schemas.microsoft.com/office/drawing/2014/main" id="{24F898CD-2147-D437-E41C-197C3DAFC5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37379" y="2261567"/>
            <a:ext cx="365760" cy="365760"/>
          </a:xfrm>
          <a:prstGeom prst="rect">
            <a:avLst/>
          </a:prstGeom>
        </p:spPr>
      </p:pic>
      <p:pic>
        <p:nvPicPr>
          <p:cNvPr id="49" name="Graphic 48" descr="Thermometer with solid fill">
            <a:extLst>
              <a:ext uri="{FF2B5EF4-FFF2-40B4-BE49-F238E27FC236}">
                <a16:creationId xmlns:a16="http://schemas.microsoft.com/office/drawing/2014/main" id="{33C822B9-BA50-4843-F45D-89F20F3165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37379" y="2861931"/>
            <a:ext cx="365760" cy="365760"/>
          </a:xfrm>
          <a:prstGeom prst="rect">
            <a:avLst/>
          </a:prstGeom>
        </p:spPr>
      </p:pic>
      <p:pic>
        <p:nvPicPr>
          <p:cNvPr id="50" name="Graphic 49" descr="Pregnant lady with solid fill">
            <a:extLst>
              <a:ext uri="{FF2B5EF4-FFF2-40B4-BE49-F238E27FC236}">
                <a16:creationId xmlns:a16="http://schemas.microsoft.com/office/drawing/2014/main" id="{E8CE034C-78BF-ABE9-5312-94BD73DD29B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66141" y="3463317"/>
            <a:ext cx="365760" cy="365760"/>
          </a:xfrm>
          <a:prstGeom prst="rect">
            <a:avLst/>
          </a:prstGeom>
        </p:spPr>
      </p:pic>
      <p:pic>
        <p:nvPicPr>
          <p:cNvPr id="51" name="Graphic 50" descr="Badge Cross with solid fill">
            <a:extLst>
              <a:ext uri="{FF2B5EF4-FFF2-40B4-BE49-F238E27FC236}">
                <a16:creationId xmlns:a16="http://schemas.microsoft.com/office/drawing/2014/main" id="{4791276D-0E99-C4D8-3956-DF9FE5BC079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66141" y="4107542"/>
            <a:ext cx="365760" cy="365760"/>
          </a:xfrm>
          <a:prstGeom prst="rect">
            <a:avLst/>
          </a:prstGeom>
        </p:spPr>
      </p:pic>
      <p:pic>
        <p:nvPicPr>
          <p:cNvPr id="52" name="Graphic 51" descr="Information with solid fill">
            <a:extLst>
              <a:ext uri="{FF2B5EF4-FFF2-40B4-BE49-F238E27FC236}">
                <a16:creationId xmlns:a16="http://schemas.microsoft.com/office/drawing/2014/main" id="{E4A51CC2-B6A9-8B60-ECBE-D6540B2888E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69260" y="4737459"/>
            <a:ext cx="365760" cy="365760"/>
          </a:xfrm>
          <a:prstGeom prst="rect">
            <a:avLst/>
          </a:prstGeom>
        </p:spPr>
      </p:pic>
      <p:pic>
        <p:nvPicPr>
          <p:cNvPr id="53" name="Graphic 52" descr="Signpost with solid fill">
            <a:extLst>
              <a:ext uri="{FF2B5EF4-FFF2-40B4-BE49-F238E27FC236}">
                <a16:creationId xmlns:a16="http://schemas.microsoft.com/office/drawing/2014/main" id="{FD0069FB-580E-C2BC-E5DA-61D1D75F485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272676" y="5360768"/>
            <a:ext cx="365760" cy="365760"/>
          </a:xfrm>
          <a:prstGeom prst="rect">
            <a:avLst/>
          </a:prstGeom>
        </p:spPr>
      </p:pic>
      <p:sp>
        <p:nvSpPr>
          <p:cNvPr id="2" name="Title 4">
            <a:extLst>
              <a:ext uri="{FF2B5EF4-FFF2-40B4-BE49-F238E27FC236}">
                <a16:creationId xmlns:a16="http://schemas.microsoft.com/office/drawing/2014/main" id="{A83929C4-D2A9-36B3-18BC-466AD06D7729}"/>
              </a:ext>
            </a:extLst>
          </p:cNvPr>
          <p:cNvSpPr>
            <a:spLocks noGrp="1"/>
          </p:cNvSpPr>
          <p:nvPr>
            <p:ph type="title"/>
          </p:nvPr>
        </p:nvSpPr>
        <p:spPr>
          <a:xfrm>
            <a:off x="259696" y="199244"/>
            <a:ext cx="11404154" cy="865186"/>
          </a:xfrm>
        </p:spPr>
        <p:txBody>
          <a:bodyPr anchor="ctr">
            <a:normAutofit/>
          </a:bodyPr>
          <a:lstStyle/>
          <a:p>
            <a:r>
              <a:rPr lang="en-GB" sz="2800" spc="-40"/>
              <a:t>What is sent as part of GP Connect Update Record: Structured?</a:t>
            </a:r>
          </a:p>
        </p:txBody>
      </p:sp>
    </p:spTree>
    <p:extLst>
      <p:ext uri="{BB962C8B-B14F-4D97-AF65-F5344CB8AC3E}">
        <p14:creationId xmlns:p14="http://schemas.microsoft.com/office/powerpoint/2010/main" val="5022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299DC-7FB3-3182-6571-97C1886B5DB6}"/>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A5BC77DC-486E-07F7-D5C4-960CECC4B4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429" y="1155535"/>
            <a:ext cx="847566" cy="847566"/>
          </a:xfrm>
          <a:prstGeom prst="rect">
            <a:avLst/>
          </a:prstGeom>
        </p:spPr>
      </p:pic>
      <p:sp>
        <p:nvSpPr>
          <p:cNvPr id="5" name="Text Placeholder 6">
            <a:extLst>
              <a:ext uri="{FF2B5EF4-FFF2-40B4-BE49-F238E27FC236}">
                <a16:creationId xmlns:a16="http://schemas.microsoft.com/office/drawing/2014/main" id="{6E1160AE-017D-6369-CC0C-573AFA12EF1C}"/>
              </a:ext>
            </a:extLst>
          </p:cNvPr>
          <p:cNvSpPr>
            <a:spLocks noGrp="1"/>
          </p:cNvSpPr>
          <p:nvPr>
            <p:ph type="body" sz="quarter" idx="13"/>
          </p:nvPr>
        </p:nvSpPr>
        <p:spPr>
          <a:xfrm>
            <a:off x="1378127" y="1265605"/>
            <a:ext cx="9735161" cy="462017"/>
          </a:xfrm>
        </p:spPr>
        <p:txBody>
          <a:bodyPr numCol="1"/>
          <a:lstStyle/>
          <a:p>
            <a:r>
              <a:rPr lang="en-GB" sz="1600" u="sng">
                <a:solidFill>
                  <a:srgbClr val="212B32"/>
                </a:solidFill>
              </a:rPr>
              <a:t>Is not</a:t>
            </a:r>
            <a:r>
              <a:rPr lang="en-GB" sz="1600">
                <a:solidFill>
                  <a:srgbClr val="212B32"/>
                </a:solidFill>
              </a:rPr>
              <a:t> used to communicate urgent actions or referrals</a:t>
            </a:r>
          </a:p>
          <a:p>
            <a:r>
              <a:rPr lang="en-US" sz="1600" b="0">
                <a:solidFill>
                  <a:srgbClr val="212B32"/>
                </a:solidFill>
              </a:rPr>
              <a:t>Where urgent action or an urgent referral to general practice is required, this must be communicated directly, following local processes e.g., </a:t>
            </a:r>
            <a:r>
              <a:rPr lang="en-US" sz="1600" b="0" err="1">
                <a:solidFill>
                  <a:srgbClr val="212B32"/>
                </a:solidFill>
              </a:rPr>
              <a:t>NHSmail</a:t>
            </a:r>
            <a:r>
              <a:rPr lang="en-US" sz="1600" b="0">
                <a:solidFill>
                  <a:srgbClr val="212B32"/>
                </a:solidFill>
              </a:rPr>
              <a:t> or telephone.</a:t>
            </a:r>
            <a:endParaRPr lang="en-US" sz="1600" b="0">
              <a:solidFill>
                <a:srgbClr val="212B32"/>
              </a:solidFill>
              <a:cs typeface="Arial" panose="020B0604020202020204"/>
            </a:endParaRPr>
          </a:p>
          <a:p>
            <a:endParaRPr lang="en-GB" sz="1600">
              <a:solidFill>
                <a:srgbClr val="212B32"/>
              </a:solidFill>
            </a:endParaRPr>
          </a:p>
        </p:txBody>
      </p:sp>
      <p:sp>
        <p:nvSpPr>
          <p:cNvPr id="11" name="Text Placeholder 6">
            <a:extLst>
              <a:ext uri="{FF2B5EF4-FFF2-40B4-BE49-F238E27FC236}">
                <a16:creationId xmlns:a16="http://schemas.microsoft.com/office/drawing/2014/main" id="{2F51BE79-338D-2006-DFEE-10F597BF3D3E}"/>
              </a:ext>
            </a:extLst>
          </p:cNvPr>
          <p:cNvSpPr txBox="1">
            <a:spLocks/>
          </p:cNvSpPr>
          <p:nvPr/>
        </p:nvSpPr>
        <p:spPr>
          <a:xfrm>
            <a:off x="1378126" y="2497431"/>
            <a:ext cx="9735161" cy="46201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u="sng">
                <a:solidFill>
                  <a:srgbClr val="212B32"/>
                </a:solidFill>
              </a:rPr>
              <a:t>Is not</a:t>
            </a:r>
            <a:r>
              <a:rPr lang="en-GB" sz="1600">
                <a:solidFill>
                  <a:srgbClr val="212B32"/>
                </a:solidFill>
              </a:rPr>
              <a:t> used to communicate safeguarding concerns</a:t>
            </a:r>
          </a:p>
          <a:p>
            <a:r>
              <a:rPr lang="en-US" sz="1600" b="0">
                <a:solidFill>
                  <a:srgbClr val="212B32"/>
                </a:solidFill>
              </a:rPr>
              <a:t>Where a safeguarding concern is identified, follow local safeguarding procedures.</a:t>
            </a:r>
            <a:endParaRPr lang="en-US" sz="1600" b="0">
              <a:solidFill>
                <a:srgbClr val="212B32"/>
              </a:solidFill>
              <a:cs typeface="Arial" panose="020B0604020202020204"/>
            </a:endParaRPr>
          </a:p>
          <a:p>
            <a:endParaRPr lang="en-GB" sz="1600">
              <a:solidFill>
                <a:srgbClr val="212B32"/>
              </a:solidFill>
            </a:endParaRPr>
          </a:p>
        </p:txBody>
      </p:sp>
      <p:pic>
        <p:nvPicPr>
          <p:cNvPr id="13" name="Graphic 12">
            <a:extLst>
              <a:ext uri="{FF2B5EF4-FFF2-40B4-BE49-F238E27FC236}">
                <a16:creationId xmlns:a16="http://schemas.microsoft.com/office/drawing/2014/main" id="{3873875A-41E6-485A-9776-F97941948EF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429" y="2250103"/>
            <a:ext cx="914400" cy="914400"/>
          </a:xfrm>
          <a:prstGeom prst="rect">
            <a:avLst/>
          </a:prstGeom>
        </p:spPr>
      </p:pic>
      <p:sp>
        <p:nvSpPr>
          <p:cNvPr id="15" name="TextBox 14">
            <a:extLst>
              <a:ext uri="{FF2B5EF4-FFF2-40B4-BE49-F238E27FC236}">
                <a16:creationId xmlns:a16="http://schemas.microsoft.com/office/drawing/2014/main" id="{3F628CF9-D9B9-2D47-6F92-FD1F69232869}"/>
              </a:ext>
            </a:extLst>
          </p:cNvPr>
          <p:cNvSpPr txBox="1"/>
          <p:nvPr/>
        </p:nvSpPr>
        <p:spPr>
          <a:xfrm>
            <a:off x="1273828" y="3356858"/>
            <a:ext cx="10465289" cy="2308324"/>
          </a:xfrm>
          <a:prstGeom prst="rect">
            <a:avLst/>
          </a:prstGeom>
          <a:noFill/>
        </p:spPr>
        <p:txBody>
          <a:bodyPr wrap="square" lIns="91440" tIns="45720" rIns="91440" bIns="45720" anchor="t">
            <a:spAutoFit/>
          </a:bodyPr>
          <a:lstStyle/>
          <a:p>
            <a:pPr>
              <a:spcAft>
                <a:spcPts val="0"/>
              </a:spcAft>
            </a:pPr>
            <a:r>
              <a:rPr lang="en-GB" sz="1600" b="1" kern="100">
                <a:ea typeface="+mn-lt"/>
                <a:cs typeface="+mn-lt"/>
              </a:rPr>
              <a:t>Pharmacy Contraception Service. In the case of contraception consultations, a </a:t>
            </a:r>
            <a:r>
              <a:rPr lang="en-GB" sz="1600" b="1" u="sng" kern="100">
                <a:ea typeface="+mn-lt"/>
                <a:cs typeface="+mn-lt"/>
              </a:rPr>
              <a:t>patient can choose not to have this shared</a:t>
            </a:r>
            <a:r>
              <a:rPr lang="en-GB" sz="1600" b="1" kern="100">
                <a:ea typeface="+mn-lt"/>
                <a:cs typeface="+mn-lt"/>
              </a:rPr>
              <a:t> with the GP</a:t>
            </a:r>
          </a:p>
          <a:p>
            <a:pPr>
              <a:spcAft>
                <a:spcPts val="0"/>
              </a:spcAft>
            </a:pPr>
            <a:endParaRPr lang="en-GB" sz="1600" b="1" kern="100">
              <a:ea typeface="+mn-lt"/>
              <a:cs typeface="+mn-lt"/>
            </a:endParaRPr>
          </a:p>
          <a:p>
            <a:r>
              <a:rPr lang="en-GB" sz="1600" kern="100">
                <a:ea typeface="+mn-lt"/>
                <a:cs typeface="+mn-lt"/>
              </a:rPr>
              <a:t>The community pharmacy registered professional </a:t>
            </a:r>
            <a:r>
              <a:rPr lang="en-GB" sz="1600"/>
              <a:t>must capture patient consent to share details of the consultation with their GP. Patients should be made aware that a consultation summary and any medicines supplied may be visible in the NHS App and other patient-facing services where this has been enabled by the practice.</a:t>
            </a:r>
          </a:p>
          <a:p>
            <a:endParaRPr lang="en-GB" sz="1600">
              <a:cs typeface="Arial"/>
            </a:endParaRPr>
          </a:p>
          <a:p>
            <a:r>
              <a:rPr lang="en-GB" sz="1600"/>
              <a:t>In these cases, the community pharmacy professional should capture in the pharmacy consultation record that the patient does not consent to the information being shared with general practice.</a:t>
            </a:r>
            <a:endParaRPr lang="en-GB" sz="1600">
              <a:cs typeface="Arial"/>
            </a:endParaRPr>
          </a:p>
        </p:txBody>
      </p:sp>
      <p:pic>
        <p:nvPicPr>
          <p:cNvPr id="17" name="Graphic 16">
            <a:extLst>
              <a:ext uri="{FF2B5EF4-FFF2-40B4-BE49-F238E27FC236}">
                <a16:creationId xmlns:a16="http://schemas.microsoft.com/office/drawing/2014/main" id="{1C24EC58-D6C8-1DB1-C194-7F1203C1BE1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1192" y="3288032"/>
            <a:ext cx="914400" cy="914400"/>
          </a:xfrm>
          <a:prstGeom prst="rect">
            <a:avLst/>
          </a:prstGeom>
        </p:spPr>
      </p:pic>
      <p:sp>
        <p:nvSpPr>
          <p:cNvPr id="4" name="Title 4">
            <a:extLst>
              <a:ext uri="{FF2B5EF4-FFF2-40B4-BE49-F238E27FC236}">
                <a16:creationId xmlns:a16="http://schemas.microsoft.com/office/drawing/2014/main" id="{CDF1960D-AAA4-AC0E-D2E5-D7FDA3638F97}"/>
              </a:ext>
            </a:extLst>
          </p:cNvPr>
          <p:cNvSpPr>
            <a:spLocks noGrp="1"/>
          </p:cNvSpPr>
          <p:nvPr>
            <p:ph type="title"/>
          </p:nvPr>
        </p:nvSpPr>
        <p:spPr>
          <a:xfrm>
            <a:off x="334963" y="228585"/>
            <a:ext cx="11404154" cy="865186"/>
          </a:xfrm>
        </p:spPr>
        <p:txBody>
          <a:bodyPr anchor="ctr">
            <a:normAutofit/>
          </a:bodyPr>
          <a:lstStyle/>
          <a:p>
            <a:r>
              <a:rPr lang="en-GB" sz="2800" spc="-40"/>
              <a:t>What is not sent as part of GP Connect Update Record: Structured?</a:t>
            </a:r>
          </a:p>
        </p:txBody>
      </p:sp>
    </p:spTree>
    <p:extLst>
      <p:ext uri="{BB962C8B-B14F-4D97-AF65-F5344CB8AC3E}">
        <p14:creationId xmlns:p14="http://schemas.microsoft.com/office/powerpoint/2010/main" val="401080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FF457-0D74-3BDD-0955-4EB25BA2C23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4D32E92-3B16-14F1-9E52-15155DBE4077}"/>
              </a:ext>
            </a:extLst>
          </p:cNvPr>
          <p:cNvSpPr txBox="1"/>
          <p:nvPr/>
        </p:nvSpPr>
        <p:spPr>
          <a:xfrm>
            <a:off x="244219" y="774767"/>
            <a:ext cx="11494898" cy="338554"/>
          </a:xfrm>
          <a:prstGeom prst="rect">
            <a:avLst/>
          </a:prstGeom>
          <a:noFill/>
        </p:spPr>
        <p:txBody>
          <a:bodyPr wrap="square">
            <a:spAutoFit/>
          </a:bodyPr>
          <a:lstStyle/>
          <a:p>
            <a:r>
              <a:rPr lang="en-GB" sz="1600" b="0"/>
              <a:t>GP Connect Update Record: Structured has not changed community pharmacy data controller role or responsibilities.</a:t>
            </a:r>
            <a:endParaRPr lang="en-GB" sz="1600"/>
          </a:p>
        </p:txBody>
      </p:sp>
      <p:sp>
        <p:nvSpPr>
          <p:cNvPr id="7" name="Title 4">
            <a:extLst>
              <a:ext uri="{FF2B5EF4-FFF2-40B4-BE49-F238E27FC236}">
                <a16:creationId xmlns:a16="http://schemas.microsoft.com/office/drawing/2014/main" id="{EC1F9615-1CB2-84CB-F69A-35A9557C7D95}"/>
              </a:ext>
            </a:extLst>
          </p:cNvPr>
          <p:cNvSpPr>
            <a:spLocks noGrp="1"/>
          </p:cNvSpPr>
          <p:nvPr>
            <p:ph type="title"/>
          </p:nvPr>
        </p:nvSpPr>
        <p:spPr>
          <a:xfrm>
            <a:off x="334963" y="63673"/>
            <a:ext cx="11404154" cy="865186"/>
          </a:xfrm>
        </p:spPr>
        <p:txBody>
          <a:bodyPr anchor="ctr">
            <a:normAutofit/>
          </a:bodyPr>
          <a:lstStyle/>
          <a:p>
            <a:r>
              <a:rPr lang="en-GB" sz="2800" spc="-40"/>
              <a:t>Data controller responsibilities for community pharmacy</a:t>
            </a:r>
          </a:p>
        </p:txBody>
      </p:sp>
      <p:sp>
        <p:nvSpPr>
          <p:cNvPr id="14" name="Rectangle: Rounded Corners 13">
            <a:extLst>
              <a:ext uri="{FF2B5EF4-FFF2-40B4-BE49-F238E27FC236}">
                <a16:creationId xmlns:a16="http://schemas.microsoft.com/office/drawing/2014/main" id="{DFE6C335-4737-B13C-17BD-C94D2B00C469}"/>
              </a:ext>
            </a:extLst>
          </p:cNvPr>
          <p:cNvSpPr/>
          <p:nvPr/>
        </p:nvSpPr>
        <p:spPr>
          <a:xfrm>
            <a:off x="4289809" y="1909020"/>
            <a:ext cx="3537687" cy="3615714"/>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GB" sz="1600" b="0" i="0">
                <a:solidFill>
                  <a:schemeClr val="bg1"/>
                </a:solidFill>
                <a:effectLst/>
              </a:rPr>
              <a:t>General practice are responsible for the data in the patient’s GP record. </a:t>
            </a:r>
          </a:p>
          <a:p>
            <a:pPr algn="l"/>
            <a:endParaRPr lang="en-GB" sz="1600">
              <a:solidFill>
                <a:schemeClr val="bg1"/>
              </a:solidFill>
            </a:endParaRPr>
          </a:p>
          <a:p>
            <a:pPr algn="l"/>
            <a:r>
              <a:rPr lang="en-GB" sz="1600" b="0" i="0">
                <a:solidFill>
                  <a:schemeClr val="bg1"/>
                </a:solidFill>
                <a:effectLst/>
              </a:rPr>
              <a:t>Update Record: Structured presents the community pharmacy consultation summary in the practice workflow ready for it to be added to the patient’s GP record.</a:t>
            </a:r>
          </a:p>
          <a:p>
            <a:pPr algn="l"/>
            <a:endParaRPr lang="en-GB" sz="1600">
              <a:solidFill>
                <a:schemeClr val="bg1"/>
              </a:solidFill>
            </a:endParaRPr>
          </a:p>
        </p:txBody>
      </p:sp>
      <p:sp>
        <p:nvSpPr>
          <p:cNvPr id="16" name="Rectangle: Rounded Corners 15">
            <a:extLst>
              <a:ext uri="{FF2B5EF4-FFF2-40B4-BE49-F238E27FC236}">
                <a16:creationId xmlns:a16="http://schemas.microsoft.com/office/drawing/2014/main" id="{367D04A1-24D1-4FED-ECCA-E471113B8B90}"/>
              </a:ext>
            </a:extLst>
          </p:cNvPr>
          <p:cNvSpPr/>
          <p:nvPr/>
        </p:nvSpPr>
        <p:spPr>
          <a:xfrm>
            <a:off x="8040926" y="1909020"/>
            <a:ext cx="3537687" cy="3635119"/>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600">
              <a:solidFill>
                <a:schemeClr val="bg1"/>
              </a:solidFill>
            </a:endParaRPr>
          </a:p>
          <a:p>
            <a:pPr algn="l"/>
            <a:r>
              <a:rPr lang="en-GB" sz="1600" b="0" i="0">
                <a:solidFill>
                  <a:schemeClr val="bg1"/>
                </a:solidFill>
                <a:effectLst/>
              </a:rPr>
              <a:t>It is only when the data has been added to the patient GP record that the GP becomes responsible for the data.</a:t>
            </a:r>
          </a:p>
          <a:p>
            <a:pPr algn="l"/>
            <a:endParaRPr lang="en-GB" sz="1600">
              <a:solidFill>
                <a:schemeClr val="bg1"/>
              </a:solidFill>
            </a:endParaRPr>
          </a:p>
          <a:p>
            <a:pPr algn="l"/>
            <a:r>
              <a:rPr lang="en-GB" sz="1600" b="0" i="0">
                <a:solidFill>
                  <a:schemeClr val="bg1"/>
                </a:solidFill>
                <a:effectLst/>
              </a:rPr>
              <a:t>The details of the community pharmacy where the consultation took place and the name of the clinician that the patient was seen by is in the message and clearly visible in the patient record.</a:t>
            </a:r>
          </a:p>
        </p:txBody>
      </p:sp>
      <p:sp>
        <p:nvSpPr>
          <p:cNvPr id="17" name="TextBox 16">
            <a:extLst>
              <a:ext uri="{FF2B5EF4-FFF2-40B4-BE49-F238E27FC236}">
                <a16:creationId xmlns:a16="http://schemas.microsoft.com/office/drawing/2014/main" id="{2AC3EEA1-FC3D-FCC8-3F02-8037FD693C03}"/>
              </a:ext>
            </a:extLst>
          </p:cNvPr>
          <p:cNvSpPr txBox="1"/>
          <p:nvPr/>
        </p:nvSpPr>
        <p:spPr>
          <a:xfrm>
            <a:off x="4364547" y="1291025"/>
            <a:ext cx="7214066"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General practice</a:t>
            </a:r>
            <a:endParaRPr lang="en-US" sz="1600">
              <a:solidFill>
                <a:schemeClr val="bg1"/>
              </a:solidFill>
            </a:endParaRPr>
          </a:p>
        </p:txBody>
      </p:sp>
      <p:sp>
        <p:nvSpPr>
          <p:cNvPr id="18" name="Rectangle: Rounded Corners 17">
            <a:extLst>
              <a:ext uri="{FF2B5EF4-FFF2-40B4-BE49-F238E27FC236}">
                <a16:creationId xmlns:a16="http://schemas.microsoft.com/office/drawing/2014/main" id="{5D3B98D2-729C-F7CB-8E74-895C5D7D3305}"/>
              </a:ext>
            </a:extLst>
          </p:cNvPr>
          <p:cNvSpPr/>
          <p:nvPr/>
        </p:nvSpPr>
        <p:spPr>
          <a:xfrm>
            <a:off x="490174" y="4149195"/>
            <a:ext cx="3420000" cy="1375539"/>
          </a:xfrm>
          <a:prstGeom prst="round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b="0" i="0">
                <a:solidFill>
                  <a:schemeClr val="bg1"/>
                </a:solidFill>
                <a:effectLst/>
              </a:rPr>
              <a:t>NHS England is responsible for the safe and secure transit of data between care settings</a:t>
            </a:r>
            <a:endParaRPr kumimoji="0" lang="en-GB" sz="16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C2C8083-4698-1653-FD66-5870C49A585A}"/>
              </a:ext>
            </a:extLst>
          </p:cNvPr>
          <p:cNvSpPr/>
          <p:nvPr/>
        </p:nvSpPr>
        <p:spPr>
          <a:xfrm>
            <a:off x="490174" y="1909020"/>
            <a:ext cx="3420000" cy="1375539"/>
          </a:xfrm>
          <a:prstGeom prst="roundRect">
            <a:avLst/>
          </a:prstGeom>
          <a:solidFill>
            <a:srgbClr val="003087"/>
          </a:solidFill>
          <a:ln>
            <a:solidFill>
              <a:srgbClr val="000E3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GB" sz="1600">
                <a:solidFill>
                  <a:schemeClr val="bg1"/>
                </a:solidFill>
              </a:rPr>
              <a:t>C</a:t>
            </a:r>
            <a:r>
              <a:rPr lang="en-GB" sz="1600" b="0" i="0">
                <a:solidFill>
                  <a:schemeClr val="bg1"/>
                </a:solidFill>
                <a:effectLst/>
              </a:rPr>
              <a:t>ommunity pharmacy businesses are responsible for the data generated as part of the patient consultation.</a:t>
            </a:r>
          </a:p>
        </p:txBody>
      </p:sp>
      <p:sp>
        <p:nvSpPr>
          <p:cNvPr id="20" name="TextBox 19">
            <a:extLst>
              <a:ext uri="{FF2B5EF4-FFF2-40B4-BE49-F238E27FC236}">
                <a16:creationId xmlns:a16="http://schemas.microsoft.com/office/drawing/2014/main" id="{C0EEAB9B-42AC-E2E4-B4D8-8A50135C5042}"/>
              </a:ext>
            </a:extLst>
          </p:cNvPr>
          <p:cNvSpPr txBox="1"/>
          <p:nvPr/>
        </p:nvSpPr>
        <p:spPr>
          <a:xfrm>
            <a:off x="490174" y="1291025"/>
            <a:ext cx="3342161" cy="338554"/>
          </a:xfrm>
          <a:prstGeom prst="rect">
            <a:avLst/>
          </a:prstGeom>
          <a:solidFill>
            <a:srgbClr val="003087"/>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Community pharmacy</a:t>
            </a:r>
          </a:p>
        </p:txBody>
      </p:sp>
      <p:sp>
        <p:nvSpPr>
          <p:cNvPr id="21" name="TextBox 20">
            <a:extLst>
              <a:ext uri="{FF2B5EF4-FFF2-40B4-BE49-F238E27FC236}">
                <a16:creationId xmlns:a16="http://schemas.microsoft.com/office/drawing/2014/main" id="{53C65B1B-98F2-2B2E-27F4-32FA3DEE8C2B}"/>
              </a:ext>
            </a:extLst>
          </p:cNvPr>
          <p:cNvSpPr txBox="1"/>
          <p:nvPr/>
        </p:nvSpPr>
        <p:spPr>
          <a:xfrm>
            <a:off x="490174" y="3617704"/>
            <a:ext cx="3342161" cy="338554"/>
          </a:xfrm>
          <a:prstGeom prst="rect">
            <a:avLst/>
          </a:prstGeom>
          <a:solidFill>
            <a:srgbClr val="005EB8"/>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NHS England</a:t>
            </a:r>
          </a:p>
        </p:txBody>
      </p:sp>
    </p:spTree>
    <p:extLst>
      <p:ext uri="{BB962C8B-B14F-4D97-AF65-F5344CB8AC3E}">
        <p14:creationId xmlns:p14="http://schemas.microsoft.com/office/powerpoint/2010/main" val="240240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0B619-47D9-3F8A-0CCE-45CAE1578ACD}"/>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9CD1658B-6547-59C4-6031-6D986589D1D7}"/>
              </a:ext>
            </a:extLst>
          </p:cNvPr>
          <p:cNvSpPr>
            <a:spLocks noGrp="1"/>
          </p:cNvSpPr>
          <p:nvPr>
            <p:ph idx="1"/>
          </p:nvPr>
        </p:nvSpPr>
        <p:spPr>
          <a:xfrm>
            <a:off x="1410572" y="1002465"/>
            <a:ext cx="10101078" cy="4598458"/>
          </a:xfrm>
        </p:spPr>
        <p:txBody>
          <a:bodyPr vert="horz" lIns="0" tIns="0" rIns="0" bIns="0" numCol="1" spcCol="432000" rtlCol="0" anchor="t">
            <a:noAutofit/>
          </a:bodyPr>
          <a:lstStyle/>
          <a:p>
            <a:r>
              <a:rPr lang="en-US" sz="1600">
                <a:solidFill>
                  <a:srgbClr val="192239"/>
                </a:solidFill>
                <a:ea typeface="+mn-lt"/>
                <a:cs typeface="+mn-lt"/>
              </a:rPr>
              <a:t>Using digital standards, community pharmacies can record referred patient's observations and treatments and share vital information about a person’s care with GP practices.</a:t>
            </a:r>
            <a:endParaRPr lang="en-US" sz="1600">
              <a:cs typeface="Arial"/>
            </a:endParaRPr>
          </a:p>
          <a:p>
            <a:pPr>
              <a:spcBef>
                <a:spcPts val="600"/>
              </a:spcBef>
            </a:pPr>
            <a:r>
              <a:rPr lang="en-US" sz="1600">
                <a:ea typeface="+mn-lt"/>
                <a:cs typeface="+mn-lt"/>
              </a:rPr>
              <a:t>Please refer to the </a:t>
            </a:r>
            <a:r>
              <a:rPr lang="en-US" sz="1600">
                <a:ea typeface="+mn-lt"/>
                <a:cs typeface="+mn-lt"/>
                <a:hlinkClick r:id="rId3"/>
              </a:rPr>
              <a:t>Community Pharmacy Standard – PRSB</a:t>
            </a:r>
            <a:r>
              <a:rPr lang="en-US" sz="1600">
                <a:ea typeface="+mn-lt"/>
                <a:cs typeface="+mn-lt"/>
              </a:rPr>
              <a:t> v3.01.03, released September 2023.</a:t>
            </a:r>
            <a:br>
              <a:rPr lang="en-US" sz="1600">
                <a:ea typeface="+mn-lt"/>
                <a:cs typeface="+mn-lt"/>
              </a:rPr>
            </a:br>
            <a:endParaRPr lang="en-US" sz="1600">
              <a:cs typeface="Arial"/>
            </a:endParaRPr>
          </a:p>
          <a:p>
            <a:pPr marL="457200" lvl="1" indent="0">
              <a:spcBef>
                <a:spcPts val="600"/>
              </a:spcBef>
              <a:buNone/>
            </a:pPr>
            <a:r>
              <a:rPr lang="en-US" sz="1600">
                <a:cs typeface="Arial"/>
              </a:rPr>
              <a:t>NHSE clinical leads together with terminology specialists and SNOMED team agreed the recommended list of SNOMED codes to be used for the Pharmacy First UR payloads. This was primarily developed to support system suppliers.</a:t>
            </a:r>
            <a:endParaRPr lang="en-US" sz="1600">
              <a:solidFill>
                <a:srgbClr val="000000"/>
              </a:solidFill>
              <a:cs typeface="Arial"/>
            </a:endParaRPr>
          </a:p>
          <a:p>
            <a:pPr>
              <a:spcBef>
                <a:spcPts val="600"/>
              </a:spcBef>
            </a:pPr>
            <a:endParaRPr lang="en-US" sz="1600">
              <a:cs typeface="Arial"/>
            </a:endParaRPr>
          </a:p>
          <a:p>
            <a:pPr marL="457200" lvl="1" indent="0">
              <a:buNone/>
            </a:pPr>
            <a:r>
              <a:rPr lang="en-US" sz="1600">
                <a:ea typeface="+mn-lt"/>
                <a:cs typeface="+mn-lt"/>
              </a:rPr>
              <a:t>Endorsed by several professional representation bodies incl. RCGP.</a:t>
            </a:r>
            <a:endParaRPr lang="en-US" sz="1600">
              <a:cs typeface="Arial"/>
            </a:endParaRPr>
          </a:p>
          <a:p>
            <a:pPr>
              <a:buClr>
                <a:srgbClr val="231F20"/>
              </a:buClr>
            </a:pPr>
            <a:endParaRPr lang="en-US">
              <a:latin typeface="Arial"/>
              <a:cs typeface="Arial"/>
            </a:endParaRPr>
          </a:p>
        </p:txBody>
      </p:sp>
      <p:pic>
        <p:nvPicPr>
          <p:cNvPr id="8" name="Graphic 7">
            <a:extLst>
              <a:ext uri="{FF2B5EF4-FFF2-40B4-BE49-F238E27FC236}">
                <a16:creationId xmlns:a16="http://schemas.microsoft.com/office/drawing/2014/main" id="{19147D6B-6647-320B-0842-FF942F9ACF4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8529" y="928859"/>
            <a:ext cx="954348" cy="954348"/>
          </a:xfrm>
          <a:prstGeom prst="rect">
            <a:avLst/>
          </a:prstGeom>
        </p:spPr>
      </p:pic>
      <p:pic>
        <p:nvPicPr>
          <p:cNvPr id="7" name="Graphic 6" descr="Checkbox Ticked with solid fill">
            <a:extLst>
              <a:ext uri="{FF2B5EF4-FFF2-40B4-BE49-F238E27FC236}">
                <a16:creationId xmlns:a16="http://schemas.microsoft.com/office/drawing/2014/main" id="{FCE27C4E-6159-03A5-0B35-D65A0CAA7F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5183" y="2209578"/>
            <a:ext cx="689360" cy="765560"/>
          </a:xfrm>
          <a:prstGeom prst="rect">
            <a:avLst/>
          </a:prstGeom>
        </p:spPr>
      </p:pic>
      <p:pic>
        <p:nvPicPr>
          <p:cNvPr id="15" name="Graphic 14" descr="Checkbox Ticked with solid fill">
            <a:extLst>
              <a:ext uri="{FF2B5EF4-FFF2-40B4-BE49-F238E27FC236}">
                <a16:creationId xmlns:a16="http://schemas.microsoft.com/office/drawing/2014/main" id="{6779C722-4276-73B4-21B8-DCAAE00F89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5182" y="3120698"/>
            <a:ext cx="689360" cy="765560"/>
          </a:xfrm>
          <a:prstGeom prst="rect">
            <a:avLst/>
          </a:prstGeom>
        </p:spPr>
      </p:pic>
      <p:pic>
        <p:nvPicPr>
          <p:cNvPr id="16" name="Graphic 15" descr="Checkbox Ticked with solid fill">
            <a:extLst>
              <a:ext uri="{FF2B5EF4-FFF2-40B4-BE49-F238E27FC236}">
                <a16:creationId xmlns:a16="http://schemas.microsoft.com/office/drawing/2014/main" id="{6EABCF47-2B50-7E10-28BF-CBDFF5C912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5181" y="4013382"/>
            <a:ext cx="689360" cy="765560"/>
          </a:xfrm>
          <a:prstGeom prst="rect">
            <a:avLst/>
          </a:prstGeom>
        </p:spPr>
      </p:pic>
      <p:sp>
        <p:nvSpPr>
          <p:cNvPr id="17" name="TextBox 16">
            <a:extLst>
              <a:ext uri="{FF2B5EF4-FFF2-40B4-BE49-F238E27FC236}">
                <a16:creationId xmlns:a16="http://schemas.microsoft.com/office/drawing/2014/main" id="{AB0D42B2-56AE-A133-F267-C6E827148DD4}"/>
              </a:ext>
            </a:extLst>
          </p:cNvPr>
          <p:cNvSpPr txBox="1"/>
          <p:nvPr/>
        </p:nvSpPr>
        <p:spPr>
          <a:xfrm>
            <a:off x="1777643" y="4081429"/>
            <a:ext cx="93599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The recommended codes were included based on clinical appropriateness and how commonly they are used in general practice. GP IT suppliers were consulted in some cases e.g. ABPM readings</a:t>
            </a:r>
          </a:p>
        </p:txBody>
      </p:sp>
      <p:sp>
        <p:nvSpPr>
          <p:cNvPr id="11" name="Title 4">
            <a:extLst>
              <a:ext uri="{FF2B5EF4-FFF2-40B4-BE49-F238E27FC236}">
                <a16:creationId xmlns:a16="http://schemas.microsoft.com/office/drawing/2014/main" id="{706F7CB9-9213-1187-C43E-C7A7F1BC240C}"/>
              </a:ext>
            </a:extLst>
          </p:cNvPr>
          <p:cNvSpPr>
            <a:spLocks noGrp="1"/>
          </p:cNvSpPr>
          <p:nvPr>
            <p:ph type="title"/>
          </p:nvPr>
        </p:nvSpPr>
        <p:spPr>
          <a:xfrm>
            <a:off x="334963" y="63673"/>
            <a:ext cx="11404154" cy="865186"/>
          </a:xfrm>
        </p:spPr>
        <p:txBody>
          <a:bodyPr anchor="ctr">
            <a:normAutofit/>
          </a:bodyPr>
          <a:lstStyle/>
          <a:p>
            <a:r>
              <a:rPr lang="en-GB" sz="2800" spc="-40"/>
              <a:t>Observations and SNOMED CT</a:t>
            </a:r>
          </a:p>
        </p:txBody>
      </p:sp>
    </p:spTree>
    <p:extLst>
      <p:ext uri="{BB962C8B-B14F-4D97-AF65-F5344CB8AC3E}">
        <p14:creationId xmlns:p14="http://schemas.microsoft.com/office/powerpoint/2010/main" val="302384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A0E7-BF69-C13C-E9F6-9A377C005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6BD0E-B4C3-B5E7-589C-F55E8A5ED4F7}"/>
              </a:ext>
            </a:extLst>
          </p:cNvPr>
          <p:cNvSpPr>
            <a:spLocks noGrp="1"/>
          </p:cNvSpPr>
          <p:nvPr>
            <p:ph type="ctrTitle"/>
          </p:nvPr>
        </p:nvSpPr>
        <p:spPr>
          <a:xfrm>
            <a:off x="422166" y="3264310"/>
            <a:ext cx="5381867" cy="725897"/>
          </a:xfrm>
        </p:spPr>
        <p:txBody>
          <a:bodyPr/>
          <a:lstStyle/>
          <a:p>
            <a:r>
              <a:rPr lang="en-GB" sz="6000"/>
              <a:t>Managing digital live service issues</a:t>
            </a:r>
            <a:endParaRPr lang="en-US"/>
          </a:p>
        </p:txBody>
      </p:sp>
    </p:spTree>
    <p:extLst>
      <p:ext uri="{BB962C8B-B14F-4D97-AF65-F5344CB8AC3E}">
        <p14:creationId xmlns:p14="http://schemas.microsoft.com/office/powerpoint/2010/main" val="8377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F2837-93A2-0F5C-B704-2AB8EDD087B8}"/>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E640F3E2-52FF-4BED-B717-8E514A48F6CB}"/>
              </a:ext>
            </a:extLst>
          </p:cNvPr>
          <p:cNvSpPr>
            <a:spLocks noGrp="1"/>
          </p:cNvSpPr>
          <p:nvPr>
            <p:ph idx="1"/>
          </p:nvPr>
        </p:nvSpPr>
        <p:spPr>
          <a:xfrm>
            <a:off x="1379841" y="969692"/>
            <a:ext cx="10101078" cy="4306358"/>
          </a:xfrm>
        </p:spPr>
        <p:txBody>
          <a:bodyPr vert="horz" lIns="0" tIns="0" rIns="0" bIns="0" numCol="1" spcCol="432000" rtlCol="0" anchor="t">
            <a:noAutofit/>
          </a:bodyPr>
          <a:lstStyle/>
          <a:p>
            <a:r>
              <a:rPr lang="en-US" sz="1600" b="1"/>
              <a:t>General practice or community pharmacies should report any digital or technical issues directly with suppliers. </a:t>
            </a:r>
          </a:p>
          <a:p>
            <a:endParaRPr lang="en-US" sz="1600" b="1"/>
          </a:p>
          <a:p>
            <a:r>
              <a:rPr lang="en-US" sz="1600" b="1"/>
              <a:t>The supplier will either:</a:t>
            </a:r>
            <a:r>
              <a:rPr lang="en-US" sz="1600"/>
              <a:t> </a:t>
            </a:r>
          </a:p>
          <a:p>
            <a:pPr marL="285750" indent="-285750">
              <a:buFont typeface="Arial" panose="020B0604020202020204" pitchFamily="34" charset="0"/>
              <a:buChar char="•"/>
            </a:pPr>
            <a:r>
              <a:rPr lang="en-US" sz="1600"/>
              <a:t>Support a local resolution</a:t>
            </a:r>
          </a:p>
          <a:p>
            <a:pPr marL="285750" indent="-285750">
              <a:buFont typeface="Arial" panose="020B0604020202020204" pitchFamily="34" charset="0"/>
              <a:buChar char="•"/>
            </a:pPr>
            <a:r>
              <a:rPr lang="en-US" sz="1600"/>
              <a:t>Fix the issue themselves in their back office, or </a:t>
            </a:r>
          </a:p>
          <a:p>
            <a:pPr marL="285750" indent="-285750">
              <a:buFont typeface="Arial" panose="020B0604020202020204" pitchFamily="34" charset="0"/>
              <a:buChar char="•"/>
            </a:pPr>
            <a:r>
              <a:rPr lang="en-US" sz="1600"/>
              <a:t>Escalate to NHS England, using agreed and well tested protocols </a:t>
            </a:r>
          </a:p>
          <a:p>
            <a:endParaRPr lang="en-US" sz="1600" b="1"/>
          </a:p>
          <a:p>
            <a:r>
              <a:rPr lang="en-US" sz="1600" b="1"/>
              <a:t>ICBs and regions with their own IT support hub should follow local procedures, with escalations being to suppliers</a:t>
            </a:r>
          </a:p>
          <a:p>
            <a:endParaRPr lang="en-US" sz="1600" b="1"/>
          </a:p>
          <a:p>
            <a:r>
              <a:rPr lang="en-US" sz="1600" b="1"/>
              <a:t>Standard way of reporting live service issues to NHSE via suppliers that:</a:t>
            </a:r>
            <a:endParaRPr lang="en-US" sz="1600" b="1">
              <a:cs typeface="Arial"/>
            </a:endParaRPr>
          </a:p>
          <a:p>
            <a:pPr marL="285750" indent="-285750">
              <a:buFont typeface="Arial" panose="020B0604020202020204" pitchFamily="34" charset="0"/>
              <a:buChar char="•"/>
            </a:pPr>
            <a:r>
              <a:rPr lang="en-US" sz="1600"/>
              <a:t>Ensures fast, responsive support </a:t>
            </a:r>
          </a:p>
          <a:p>
            <a:pPr marL="285750" indent="-285750">
              <a:buFont typeface="Arial" panose="020B0604020202020204" pitchFamily="34" charset="0"/>
              <a:buChar char="•"/>
            </a:pPr>
            <a:r>
              <a:rPr lang="en-US" sz="1600"/>
              <a:t>Provides regular updates for high impact issues</a:t>
            </a:r>
          </a:p>
          <a:p>
            <a:pPr marL="285750" indent="-285750">
              <a:buFont typeface="Arial" panose="020B0604020202020204" pitchFamily="34" charset="0"/>
              <a:buChar char="•"/>
            </a:pPr>
            <a:r>
              <a:rPr lang="en-US" sz="1600"/>
              <a:t>Enables us to triage the issue and provide the right level of expertise</a:t>
            </a:r>
          </a:p>
          <a:p>
            <a:pPr marL="285750" indent="-285750">
              <a:buFont typeface="Arial" panose="020B0604020202020204" pitchFamily="34" charset="0"/>
              <a:buChar char="•"/>
            </a:pPr>
            <a:r>
              <a:rPr lang="en-US" sz="1600"/>
              <a:t>Suppliers understand and use regularly</a:t>
            </a:r>
          </a:p>
          <a:p>
            <a:pPr marL="285750" indent="-285750">
              <a:buFont typeface="Arial" panose="020B0604020202020204" pitchFamily="34" charset="0"/>
              <a:buChar char="•"/>
            </a:pPr>
            <a:r>
              <a:rPr lang="en-US" sz="1600"/>
              <a:t>Has 24/7/365 cover</a:t>
            </a:r>
          </a:p>
          <a:p>
            <a:endParaRPr lang="en-US" sz="1800" b="1"/>
          </a:p>
          <a:p>
            <a:endParaRPr lang="en-US" sz="1800"/>
          </a:p>
          <a:p>
            <a:pPr marL="457200" lvl="1" indent="0">
              <a:buClr>
                <a:srgbClr val="000000"/>
              </a:buClr>
              <a:buNone/>
            </a:pPr>
            <a:endParaRPr lang="en-US" sz="1800">
              <a:cs typeface="Arial"/>
            </a:endParaRPr>
          </a:p>
          <a:p>
            <a:pPr marL="342900" indent="-342900">
              <a:buClr>
                <a:srgbClr val="000000"/>
              </a:buClr>
              <a:buAutoNum type="arabicPeriod"/>
            </a:pPr>
            <a:endParaRPr lang="en-US" sz="1100">
              <a:solidFill>
                <a:schemeClr val="tx1"/>
              </a:solidFill>
              <a:latin typeface="Arial" panose="020B0604020202020204" pitchFamily="34" charset="0"/>
              <a:ea typeface="Calibri"/>
              <a:cs typeface="Arial" panose="020B0604020202020204" pitchFamily="34" charset="0"/>
            </a:endParaRPr>
          </a:p>
        </p:txBody>
      </p:sp>
      <p:pic>
        <p:nvPicPr>
          <p:cNvPr id="6" name="Graphic 5">
            <a:extLst>
              <a:ext uri="{FF2B5EF4-FFF2-40B4-BE49-F238E27FC236}">
                <a16:creationId xmlns:a16="http://schemas.microsoft.com/office/drawing/2014/main" id="{6B0D57BF-AFFC-DEAA-627F-BE044C38BD4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277" y="3102880"/>
            <a:ext cx="679375" cy="679375"/>
          </a:xfrm>
          <a:prstGeom prst="rect">
            <a:avLst/>
          </a:prstGeom>
        </p:spPr>
      </p:pic>
      <p:pic>
        <p:nvPicPr>
          <p:cNvPr id="8" name="Graphic 7">
            <a:extLst>
              <a:ext uri="{FF2B5EF4-FFF2-40B4-BE49-F238E27FC236}">
                <a16:creationId xmlns:a16="http://schemas.microsoft.com/office/drawing/2014/main" id="{CF7F456E-67E3-0B3A-5249-6764F59A762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963" y="928859"/>
            <a:ext cx="720685" cy="720685"/>
          </a:xfrm>
          <a:prstGeom prst="rect">
            <a:avLst/>
          </a:prstGeom>
        </p:spPr>
      </p:pic>
      <p:pic>
        <p:nvPicPr>
          <p:cNvPr id="11" name="Graphic 10">
            <a:extLst>
              <a:ext uri="{FF2B5EF4-FFF2-40B4-BE49-F238E27FC236}">
                <a16:creationId xmlns:a16="http://schemas.microsoft.com/office/drawing/2014/main" id="{B5F1FF9D-F663-DC37-5874-3D0DFA01AC4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6277" y="1951228"/>
            <a:ext cx="647203" cy="647203"/>
          </a:xfrm>
          <a:prstGeom prst="rect">
            <a:avLst/>
          </a:prstGeom>
        </p:spPr>
      </p:pic>
      <p:pic>
        <p:nvPicPr>
          <p:cNvPr id="13" name="Graphic 12">
            <a:extLst>
              <a:ext uri="{FF2B5EF4-FFF2-40B4-BE49-F238E27FC236}">
                <a16:creationId xmlns:a16="http://schemas.microsoft.com/office/drawing/2014/main" id="{2A2ABEFD-6B60-682D-ABC5-B56196BD09F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4963" y="4427698"/>
            <a:ext cx="762000" cy="762000"/>
          </a:xfrm>
          <a:prstGeom prst="rect">
            <a:avLst/>
          </a:prstGeom>
        </p:spPr>
      </p:pic>
      <p:sp>
        <p:nvSpPr>
          <p:cNvPr id="7" name="Title 4">
            <a:extLst>
              <a:ext uri="{FF2B5EF4-FFF2-40B4-BE49-F238E27FC236}">
                <a16:creationId xmlns:a16="http://schemas.microsoft.com/office/drawing/2014/main" id="{1C95B901-39B9-7A8D-E0A2-002E77B5121D}"/>
              </a:ext>
            </a:extLst>
          </p:cNvPr>
          <p:cNvSpPr>
            <a:spLocks noGrp="1"/>
          </p:cNvSpPr>
          <p:nvPr>
            <p:ph type="title"/>
          </p:nvPr>
        </p:nvSpPr>
        <p:spPr>
          <a:xfrm>
            <a:off x="334963" y="63673"/>
            <a:ext cx="11404154" cy="865186"/>
          </a:xfrm>
        </p:spPr>
        <p:txBody>
          <a:bodyPr anchor="ctr">
            <a:normAutofit/>
          </a:bodyPr>
          <a:lstStyle/>
          <a:p>
            <a:r>
              <a:rPr lang="en-GB" sz="2800" spc="-40"/>
              <a:t>Managing digital live service issues</a:t>
            </a:r>
          </a:p>
        </p:txBody>
      </p:sp>
    </p:spTree>
    <p:extLst>
      <p:ext uri="{BB962C8B-B14F-4D97-AF65-F5344CB8AC3E}">
        <p14:creationId xmlns:p14="http://schemas.microsoft.com/office/powerpoint/2010/main" val="357466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22DD2-F3CA-FD80-EBED-1C6D88BA8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0DFB4-4205-DCA8-6954-BEB038622803}"/>
              </a:ext>
            </a:extLst>
          </p:cNvPr>
          <p:cNvSpPr>
            <a:spLocks noGrp="1"/>
          </p:cNvSpPr>
          <p:nvPr>
            <p:ph type="ctrTitle"/>
          </p:nvPr>
        </p:nvSpPr>
        <p:spPr>
          <a:xfrm>
            <a:off x="422167" y="3264310"/>
            <a:ext cx="5073450" cy="725897"/>
          </a:xfrm>
        </p:spPr>
        <p:txBody>
          <a:bodyPr/>
          <a:lstStyle/>
          <a:p>
            <a:r>
              <a:rPr lang="en-GB" sz="6000"/>
              <a:t>Links</a:t>
            </a:r>
            <a:endParaRPr lang="en-US"/>
          </a:p>
        </p:txBody>
      </p:sp>
    </p:spTree>
    <p:extLst>
      <p:ext uri="{BB962C8B-B14F-4D97-AF65-F5344CB8AC3E}">
        <p14:creationId xmlns:p14="http://schemas.microsoft.com/office/powerpoint/2010/main" val="240900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5D3512B-66B7-5802-F78D-06C9967F4C3B}"/>
              </a:ext>
            </a:extLst>
          </p:cNvPr>
          <p:cNvSpPr txBox="1"/>
          <p:nvPr/>
        </p:nvSpPr>
        <p:spPr>
          <a:xfrm>
            <a:off x="275505" y="794001"/>
            <a:ext cx="11581532" cy="6247864"/>
          </a:xfrm>
          <a:prstGeom prst="rect">
            <a:avLst/>
          </a:prstGeom>
          <a:noFill/>
        </p:spPr>
        <p:txBody>
          <a:bodyPr wrap="square" lIns="91440" tIns="45720" rIns="91440" bIns="45720" numCol="2" rtlCol="0" anchor="t">
            <a:spAutoFit/>
          </a:bodyPr>
          <a:lstStyle/>
          <a:p>
            <a:r>
              <a:rPr lang="en-GB" sz="1300" b="1">
                <a:latin typeface="Arial"/>
                <a:cs typeface="Arial"/>
              </a:rPr>
              <a:t>NHS Pharmacy First Service</a:t>
            </a:r>
          </a:p>
          <a:p>
            <a:r>
              <a:rPr lang="en-GB" sz="1300">
                <a:hlinkClick r:id="rId3"/>
              </a:rPr>
              <a:t>NHS England » Pharmacy First</a:t>
            </a:r>
            <a:endParaRPr lang="en-GB" sz="1300">
              <a:cs typeface="Arial"/>
            </a:endParaRPr>
          </a:p>
          <a:p>
            <a:endParaRPr lang="en-GB" sz="1300">
              <a:solidFill>
                <a:srgbClr val="005EB8"/>
              </a:solidFill>
              <a:latin typeface="Arial"/>
              <a:cs typeface="Arial"/>
            </a:endParaRPr>
          </a:p>
          <a:p>
            <a:r>
              <a:rPr lang="en-GB" sz="1300" b="1">
                <a:latin typeface="Arial"/>
                <a:cs typeface="Arial"/>
              </a:rPr>
              <a:t>NHS Pharmacy Contraception Service</a:t>
            </a:r>
          </a:p>
          <a:p>
            <a:r>
              <a:rPr lang="en-GB" sz="1300">
                <a:hlinkClick r:id="rId4"/>
              </a:rPr>
              <a:t>NHS England » NHS Pharmacy Contraception Service</a:t>
            </a:r>
            <a:endParaRPr lang="en-GB" sz="1300"/>
          </a:p>
          <a:p>
            <a:endParaRPr lang="en-GB" sz="1300">
              <a:solidFill>
                <a:srgbClr val="005EB8"/>
              </a:solidFill>
              <a:latin typeface="Arial"/>
              <a:cs typeface="Arial"/>
            </a:endParaRPr>
          </a:p>
          <a:p>
            <a:r>
              <a:rPr lang="en-GB" sz="1300" b="1">
                <a:latin typeface="Arial"/>
                <a:cs typeface="Arial"/>
              </a:rPr>
              <a:t>NHS Community Pharmacy Blood Pressure Check Service</a:t>
            </a:r>
          </a:p>
          <a:p>
            <a:r>
              <a:rPr lang="en-GB" sz="1300">
                <a:hlinkClick r:id="rId5"/>
              </a:rPr>
              <a:t>NHS England » NHS Blood Pressure Check Service</a:t>
            </a:r>
            <a:endParaRPr lang="en-GB" sz="1300"/>
          </a:p>
          <a:p>
            <a:r>
              <a:rPr lang="en-GB" sz="1300" u="sng">
                <a:solidFill>
                  <a:srgbClr val="467886"/>
                </a:solidFill>
                <a:effectLst/>
                <a:latin typeface="Arial" panose="020B0604020202020204" pitchFamily="34" charset="0"/>
                <a:ea typeface="Aptos" panose="020B0004020202020204" pitchFamily="34" charset="0"/>
                <a:hlinkClick r:id="rId6"/>
              </a:rPr>
              <a:t>Advanced service specification: NHS community pharmacy hypertension case-finding advanced service (NHS community pharmacy blood pressure check service)</a:t>
            </a:r>
            <a:endParaRPr lang="en-GB" sz="1300" u="sng">
              <a:solidFill>
                <a:srgbClr val="467886"/>
              </a:solidFill>
              <a:effectLst/>
              <a:latin typeface="Arial" panose="020B0604020202020204" pitchFamily="34" charset="0"/>
              <a:ea typeface="Aptos" panose="020B0004020202020204" pitchFamily="34" charset="0"/>
            </a:endParaRPr>
          </a:p>
          <a:p>
            <a:endParaRPr lang="en-GB" sz="1300">
              <a:latin typeface="Arial" panose="020B0604020202020204" pitchFamily="34" charset="0"/>
              <a:cs typeface="Arial" panose="020B0604020202020204" pitchFamily="34" charset="0"/>
            </a:endParaRPr>
          </a:p>
          <a:p>
            <a:r>
              <a:rPr lang="en-GB" sz="1300" b="1">
                <a:latin typeface="Arial"/>
                <a:cs typeface="Arial"/>
              </a:rPr>
              <a:t>Booking and Referral Standard</a:t>
            </a:r>
          </a:p>
          <a:p>
            <a:r>
              <a:rPr lang="en-GB" sz="1300">
                <a:hlinkClick r:id="rId7"/>
              </a:rPr>
              <a:t>Booking and Referral Standard - NHS England Digital</a:t>
            </a:r>
            <a:endParaRPr lang="en-GB" sz="1300">
              <a:latin typeface="Arial" panose="020B0604020202020204" pitchFamily="34" charset="0"/>
              <a:cs typeface="Arial" panose="020B0604020202020204" pitchFamily="34" charset="0"/>
            </a:endParaRPr>
          </a:p>
          <a:p>
            <a:endParaRPr lang="en-GB" sz="1300">
              <a:latin typeface="Arial" panose="020B0604020202020204" pitchFamily="34" charset="0"/>
              <a:cs typeface="Arial" panose="020B0604020202020204" pitchFamily="34" charset="0"/>
            </a:endParaRPr>
          </a:p>
          <a:p>
            <a:r>
              <a:rPr lang="en-GB" sz="1300" b="1">
                <a:latin typeface="Arial"/>
                <a:cs typeface="Arial"/>
              </a:rPr>
              <a:t>GP Connect</a:t>
            </a:r>
          </a:p>
          <a:p>
            <a:r>
              <a:rPr lang="en-GB" sz="1300">
                <a:hlinkClick r:id="rId8"/>
              </a:rPr>
              <a:t>GP Connect - NHS England Digital</a:t>
            </a:r>
            <a:endParaRPr lang="en-GB" sz="1300">
              <a:cs typeface="Arial"/>
            </a:endParaRPr>
          </a:p>
          <a:p>
            <a:r>
              <a:rPr lang="en-GB" sz="1300">
                <a:hlinkClick r:id="rId9"/>
              </a:rPr>
              <a:t>Sign the National Data Sharing Arrangement - National Data Sharing Portal</a:t>
            </a:r>
            <a:endParaRPr lang="en-GB" sz="1300">
              <a:cs typeface="Arial"/>
            </a:endParaRPr>
          </a:p>
          <a:p>
            <a:r>
              <a:rPr lang="en-GB" sz="1300">
                <a:hlinkClick r:id="rId10"/>
              </a:rPr>
              <a:t>National Data Sharing Arrangement for GP Connect - NHS England Digital</a:t>
            </a:r>
            <a:endParaRPr lang="en-GB" sz="1300">
              <a:cs typeface="Arial"/>
            </a:endParaRPr>
          </a:p>
          <a:p>
            <a:r>
              <a:rPr lang="en-GB" sz="1300">
                <a:hlinkClick r:id="rId11"/>
              </a:rPr>
              <a:t>Search by Organisation Name - National Data Sharing Portal for GP Connect</a:t>
            </a:r>
            <a:endParaRPr lang="en-GB" sz="1300" b="1">
              <a:latin typeface="Arial" panose="020B0604020202020204" pitchFamily="34" charset="0"/>
              <a:cs typeface="Arial" panose="020B0604020202020204" pitchFamily="34" charset="0"/>
            </a:endParaRPr>
          </a:p>
          <a:p>
            <a:endParaRPr lang="en-GB" sz="1300">
              <a:latin typeface="Arial" panose="020B0604020202020204" pitchFamily="34" charset="0"/>
              <a:cs typeface="Arial" panose="020B0604020202020204" pitchFamily="34" charset="0"/>
            </a:endParaRPr>
          </a:p>
          <a:p>
            <a:r>
              <a:rPr lang="en-GB" sz="1300" b="1">
                <a:latin typeface="Arial"/>
                <a:cs typeface="Arial"/>
              </a:rPr>
              <a:t>Access Record: Structured</a:t>
            </a:r>
          </a:p>
          <a:p>
            <a:r>
              <a:rPr lang="en-GB" sz="1300">
                <a:hlinkClick r:id="rId12"/>
              </a:rPr>
              <a:t>GP Connect: Access Record - NHS England Digital</a:t>
            </a:r>
            <a:endParaRPr lang="en-GB" sz="1300">
              <a:cs typeface="Arial"/>
            </a:endParaRPr>
          </a:p>
          <a:p>
            <a:endParaRPr lang="en-GB" sz="1300">
              <a:cs typeface="Arial"/>
            </a:endParaRPr>
          </a:p>
          <a:p>
            <a:r>
              <a:rPr lang="en-GB" sz="1300" b="1">
                <a:latin typeface="Arial"/>
                <a:cs typeface="Arial"/>
              </a:rPr>
              <a:t>Update Record: Structured</a:t>
            </a:r>
          </a:p>
          <a:p>
            <a:r>
              <a:rPr lang="en-GB" sz="1300">
                <a:hlinkClick r:id="rId13"/>
              </a:rPr>
              <a:t>GP Connect: Update Record - NHS England Digital</a:t>
            </a:r>
            <a:endParaRPr lang="en-GB" sz="1300"/>
          </a:p>
          <a:p>
            <a:endParaRPr lang="en-GB" sz="1300"/>
          </a:p>
          <a:p>
            <a:r>
              <a:rPr lang="en-GB" sz="1300" b="1">
                <a:latin typeface="Arial"/>
                <a:cs typeface="Arial"/>
              </a:rPr>
              <a:t>Data</a:t>
            </a:r>
            <a:endParaRPr lang="en-US" sz="1300">
              <a:latin typeface="Arial"/>
              <a:cs typeface="Arial"/>
            </a:endParaRPr>
          </a:p>
          <a:p>
            <a:r>
              <a:rPr lang="en-GB" sz="1300">
                <a:latin typeface="Arial" panose="020B0604020202020204" pitchFamily="34" charset="0"/>
                <a:cs typeface="Arial" panose="020B0604020202020204" pitchFamily="34" charset="0"/>
                <a:hlinkClick r:id="rId14"/>
              </a:rPr>
              <a:t>Dispensing contractors' data | NHSBSA</a:t>
            </a:r>
            <a:endParaRPr lang="en-GB" sz="1300"/>
          </a:p>
          <a:p>
            <a:endParaRPr lang="en-GB" sz="1300">
              <a:latin typeface="Arial"/>
              <a:cs typeface="Arial"/>
            </a:endParaRPr>
          </a:p>
          <a:p>
            <a:endParaRPr lang="en-GB" sz="1300" b="1">
              <a:latin typeface="Arial"/>
              <a:cs typeface="Arial"/>
            </a:endParaRPr>
          </a:p>
          <a:p>
            <a:endParaRPr lang="en-GB" sz="1300" b="1">
              <a:latin typeface="Arial"/>
              <a:cs typeface="Arial"/>
            </a:endParaRPr>
          </a:p>
          <a:p>
            <a:r>
              <a:rPr lang="en-GB" sz="1300" b="1">
                <a:latin typeface="Arial"/>
                <a:cs typeface="Arial"/>
              </a:rPr>
              <a:t>Changes to the GP Contract in 2025/26</a:t>
            </a:r>
          </a:p>
          <a:p>
            <a:r>
              <a:rPr lang="en-GB" sz="1300">
                <a:hlinkClick r:id="rId15"/>
              </a:rPr>
              <a:t>NHS England » Changes to the GP Contract in 2025/26</a:t>
            </a:r>
            <a:r>
              <a:rPr lang="en-GB" sz="1300">
                <a:latin typeface="Arial"/>
                <a:cs typeface="Arial"/>
              </a:rPr>
              <a:t> </a:t>
            </a:r>
          </a:p>
          <a:p>
            <a:endParaRPr lang="en-GB" sz="1300" b="1">
              <a:latin typeface="Arial" panose="020B0604020202020204" pitchFamily="34" charset="0"/>
              <a:cs typeface="Arial" panose="020B0604020202020204" pitchFamily="34" charset="0"/>
            </a:endParaRPr>
          </a:p>
          <a:p>
            <a:r>
              <a:rPr lang="en-GB" sz="1300" b="1">
                <a:latin typeface="Arial"/>
                <a:cs typeface="Arial"/>
              </a:rPr>
              <a:t>Suppliers – for further information and guidance</a:t>
            </a:r>
            <a:endParaRPr lang="en-GB" sz="1300">
              <a:cs typeface="Arial"/>
            </a:endParaRPr>
          </a:p>
          <a:p>
            <a:endParaRPr lang="en-GB" sz="1300">
              <a:latin typeface="Arial" panose="020B0604020202020204" pitchFamily="34" charset="0"/>
              <a:cs typeface="Arial" panose="020B0604020202020204" pitchFamily="34" charset="0"/>
            </a:endParaRPr>
          </a:p>
          <a:p>
            <a:r>
              <a:rPr lang="en-GB" sz="1300" b="1">
                <a:latin typeface="Arial"/>
                <a:cs typeface="Arial"/>
              </a:rPr>
              <a:t>Cegedim Rx (previously known as Cegedim Healthcare Solutions)</a:t>
            </a:r>
            <a:endParaRPr lang="en-US" sz="1300" b="1">
              <a:latin typeface="Arial"/>
              <a:cs typeface="Arial"/>
            </a:endParaRPr>
          </a:p>
          <a:p>
            <a:r>
              <a:rPr lang="en-GB" sz="1300">
                <a:latin typeface="Arial"/>
                <a:cs typeface="Arial"/>
                <a:hlinkClick r:id="rId16"/>
              </a:rPr>
              <a:t>Cegedim Pharmacy Solutions</a:t>
            </a:r>
            <a:endParaRPr lang="en-GB" sz="1300" i="0" u="none" strike="noStrike">
              <a:effectLst/>
              <a:latin typeface="Arial" panose="020B0604020202020204" pitchFamily="34" charset="0"/>
              <a:cs typeface="Arial"/>
            </a:endParaRPr>
          </a:p>
          <a:p>
            <a:r>
              <a:rPr lang="en-GB" sz="1300" b="0" i="0" u="none" strike="noStrike" kern="1200">
                <a:solidFill>
                  <a:srgbClr val="005EB8"/>
                </a:solidFill>
                <a:effectLst/>
                <a:latin typeface="Arial"/>
                <a:cs typeface="Arial"/>
                <a:hlinkClick r:id="rId17">
                  <a:extLst>
                    <a:ext uri="{A12FA001-AC4F-418D-AE19-62706E023703}">
                      <ahyp:hlinkClr xmlns:ahyp="http://schemas.microsoft.com/office/drawing/2018/hyperlinkcolor" val="tx"/>
                    </a:ext>
                  </a:extLst>
                </a:hlinkClick>
              </a:rPr>
              <a:t>Cegedim Pharmacy </a:t>
            </a:r>
            <a:r>
              <a:rPr lang="en-GB" sz="1300" b="0" i="0" u="none" strike="noStrike" kern="1200">
                <a:solidFill>
                  <a:srgbClr val="0070C0"/>
                </a:solidFill>
                <a:effectLst/>
                <a:latin typeface="Arial"/>
                <a:cs typeface="Arial"/>
                <a:hlinkClick r:id="rId17">
                  <a:extLst>
                    <a:ext uri="{A12FA001-AC4F-418D-AE19-62706E023703}">
                      <ahyp:hlinkClr xmlns:ahyp="http://schemas.microsoft.com/office/drawing/2018/hyperlinkcolor" val="tx"/>
                    </a:ext>
                  </a:extLst>
                </a:hlinkClick>
              </a:rPr>
              <a:t>Solutions Help Centre</a:t>
            </a:r>
            <a:endParaRPr lang="en-GB" sz="1300" b="0" i="0" u="none" strike="noStrike" kern="1200">
              <a:solidFill>
                <a:srgbClr val="0070C0"/>
              </a:solidFill>
              <a:effectLst/>
              <a:latin typeface="Arial"/>
              <a:cs typeface="Arial"/>
            </a:endParaRPr>
          </a:p>
          <a:p>
            <a:r>
              <a:rPr lang="en-GB" sz="1300">
                <a:hlinkClick r:id="rId18"/>
              </a:rPr>
              <a:t>GP Connect: Access Record</a:t>
            </a:r>
            <a:endParaRPr kumimoji="0" lang="en-GB" sz="1300" b="0" i="0" u="none" strike="noStrike" kern="1200" cap="none" spc="0" normalizeH="0" baseline="0" noProof="0">
              <a:ln>
                <a:noFill/>
              </a:ln>
              <a:solidFill>
                <a:srgbClr val="0070C0"/>
              </a:solidFill>
              <a:effectLst/>
              <a:uLnTx/>
              <a:uFillTx/>
              <a:latin typeface="Arial"/>
              <a:ea typeface="+mn-ea"/>
              <a:cs typeface="Arial"/>
            </a:endParaRPr>
          </a:p>
          <a:p>
            <a:endParaRPr lang="en-GB" sz="1300">
              <a:solidFill>
                <a:srgbClr val="231F20"/>
              </a:solidFill>
              <a:latin typeface="Arial"/>
              <a:cs typeface="Arial"/>
            </a:endParaRPr>
          </a:p>
          <a:p>
            <a:pPr marL="0" algn="l" rtl="0" eaLnBrk="1" fontAlgn="t" latinLnBrk="0" hangingPunct="1"/>
            <a:r>
              <a:rPr lang="en-GB" sz="1300" b="1">
                <a:latin typeface="Arial"/>
                <a:cs typeface="Arial"/>
              </a:rPr>
              <a:t>Optum (previously known as EMIS)</a:t>
            </a:r>
            <a:endParaRPr lang="en-US" sz="1300" b="1">
              <a:latin typeface="Arial"/>
              <a:cs typeface="Arial"/>
            </a:endParaRPr>
          </a:p>
          <a:p>
            <a:r>
              <a:rPr lang="en-GB" sz="1300">
                <a:latin typeface="Arial"/>
                <a:cs typeface="Arial"/>
                <a:hlinkClick r:id="rId19"/>
              </a:rPr>
              <a:t>Optum UK - </a:t>
            </a:r>
            <a:r>
              <a:rPr lang="en-GB" sz="1300">
                <a:solidFill>
                  <a:srgbClr val="231F20"/>
                </a:solidFill>
                <a:latin typeface="Arial"/>
                <a:cs typeface="Arial"/>
                <a:hlinkClick r:id="rId19"/>
              </a:rPr>
              <a:t>Healthcare Solutions &amp; Services</a:t>
            </a:r>
            <a:endParaRPr lang="en-GB" sz="1300">
              <a:solidFill>
                <a:srgbClr val="231F20"/>
              </a:solidFill>
              <a:latin typeface="Arial"/>
              <a:cs typeface="Arial"/>
            </a:endParaRPr>
          </a:p>
          <a:p>
            <a:endParaRPr lang="en-GB" sz="1300">
              <a:solidFill>
                <a:srgbClr val="231F20"/>
              </a:solidFill>
              <a:latin typeface="Arial"/>
              <a:cs typeface="Arial"/>
            </a:endParaRPr>
          </a:p>
          <a:p>
            <a:r>
              <a:rPr lang="en-GB" sz="1300" b="1" err="1">
                <a:solidFill>
                  <a:srgbClr val="231F20"/>
                </a:solidFill>
                <a:latin typeface="Arial"/>
                <a:cs typeface="Arial"/>
              </a:rPr>
              <a:t>PharmOutcomes</a:t>
            </a:r>
            <a:endParaRPr lang="en-GB" sz="1300" b="1">
              <a:solidFill>
                <a:srgbClr val="231F20"/>
              </a:solidFill>
              <a:latin typeface="Arial"/>
              <a:cs typeface="Arial"/>
            </a:endParaRPr>
          </a:p>
          <a:p>
            <a:r>
              <a:rPr lang="en-GB" sz="1300">
                <a:hlinkClick r:id="rId20"/>
              </a:rPr>
              <a:t>Product | </a:t>
            </a:r>
            <a:r>
              <a:rPr lang="en-GB" sz="1300" err="1">
                <a:hlinkClick r:id="rId20"/>
              </a:rPr>
              <a:t>PharmOutcomes</a:t>
            </a:r>
            <a:r>
              <a:rPr lang="en-GB" sz="1300">
                <a:hlinkClick r:id="rId20"/>
              </a:rPr>
              <a:t> | Optum</a:t>
            </a:r>
            <a:endParaRPr lang="en-GB" sz="1300" b="1">
              <a:cs typeface="Arial"/>
            </a:endParaRPr>
          </a:p>
          <a:p>
            <a:pPr marL="0" algn="l" rtl="0" eaLnBrk="1" fontAlgn="t" latinLnBrk="0" hangingPunct="1"/>
            <a:endParaRPr lang="en-GB" sz="1300" b="0" i="0" u="none" strike="noStrike">
              <a:effectLst/>
              <a:latin typeface="Arial" panose="020B0604020202020204" pitchFamily="34" charset="0"/>
              <a:cs typeface="Arial"/>
            </a:endParaRPr>
          </a:p>
          <a:p>
            <a:pPr marL="0" algn="l" rtl="0" eaLnBrk="1" fontAlgn="t" latinLnBrk="0" hangingPunct="1"/>
            <a:r>
              <a:rPr lang="en-GB" sz="1300" b="1" i="0" u="none" strike="noStrike" kern="1200">
                <a:effectLst/>
                <a:latin typeface="Arial"/>
                <a:cs typeface="Arial"/>
              </a:rPr>
              <a:t>EMIS Web</a:t>
            </a:r>
            <a:endParaRPr lang="en-GB" sz="1300" b="1" i="0" u="none" strike="noStrike">
              <a:effectLst/>
              <a:latin typeface="Arial"/>
              <a:cs typeface="Arial"/>
            </a:endParaRPr>
          </a:p>
          <a:p>
            <a:pPr marL="0" algn="l" rtl="0" eaLnBrk="1" fontAlgn="t" latinLnBrk="0" hangingPunct="1"/>
            <a:r>
              <a:rPr lang="en-GB" sz="1300" b="0" i="0" u="none" strike="noStrike" kern="1200">
                <a:solidFill>
                  <a:srgbClr val="FFFFFF"/>
                </a:solidFill>
                <a:effectLst/>
                <a:latin typeface="Arial"/>
                <a:cs typeface="Arial"/>
                <a:hlinkClick r:id="rId21"/>
              </a:rPr>
              <a:t>System | EMIS Web | EMIS</a:t>
            </a:r>
            <a:endParaRPr lang="en-GB" sz="1300" b="0" i="0" u="none" strike="noStrike" kern="1200">
              <a:solidFill>
                <a:srgbClr val="FFFFFF"/>
              </a:solidFill>
              <a:effectLst/>
              <a:latin typeface="Arial"/>
              <a:cs typeface="Arial"/>
            </a:endParaRPr>
          </a:p>
          <a:p>
            <a:pPr marL="0" algn="l" rtl="0" eaLnBrk="1" fontAlgn="t" latinLnBrk="0" hangingPunct="1"/>
            <a:endParaRPr lang="en-GB" sz="1300" b="0" i="0" u="none" strike="noStrike">
              <a:effectLst/>
              <a:latin typeface="Arial" panose="020B0604020202020204" pitchFamily="34" charset="0"/>
              <a:cs typeface="Arial"/>
            </a:endParaRPr>
          </a:p>
          <a:p>
            <a:pPr marL="0" algn="l" rtl="0" eaLnBrk="1" fontAlgn="t" latinLnBrk="0" hangingPunct="1"/>
            <a:r>
              <a:rPr lang="en-GB" sz="1300" b="1" i="0" u="none" strike="noStrike" kern="1200">
                <a:effectLst/>
                <a:latin typeface="Arial"/>
                <a:cs typeface="Arial"/>
              </a:rPr>
              <a:t>Positive Solutions</a:t>
            </a:r>
            <a:endParaRPr lang="en-GB" sz="1300" b="1" i="0" u="none" strike="noStrike">
              <a:effectLst/>
              <a:latin typeface="Arial"/>
              <a:cs typeface="Arial"/>
            </a:endParaRPr>
          </a:p>
          <a:p>
            <a:pPr marL="0" algn="l" rtl="0" eaLnBrk="1" fontAlgn="t" latinLnBrk="0" hangingPunct="1"/>
            <a:r>
              <a:rPr lang="en-GB" sz="1300" b="0" i="0" u="none" strike="noStrike" kern="1200">
                <a:solidFill>
                  <a:srgbClr val="FFFFFF"/>
                </a:solidFill>
                <a:effectLst/>
                <a:latin typeface="Arial"/>
                <a:cs typeface="Arial"/>
                <a:hlinkClick r:id="rId22"/>
              </a:rPr>
              <a:t>Positive Solutions | Intelligent Healthcare Technology</a:t>
            </a:r>
            <a:endParaRPr lang="en-GB" sz="1300" b="0" i="0" u="none" strike="noStrike">
              <a:effectLst/>
              <a:latin typeface="Arial"/>
              <a:cs typeface="Arial"/>
            </a:endParaRPr>
          </a:p>
          <a:p>
            <a:pPr marL="0" algn="l" rtl="0" eaLnBrk="1" fontAlgn="t" latinLnBrk="0" hangingPunct="1"/>
            <a:endParaRPr lang="en-GB" sz="1300" b="1" i="0" u="none" strike="noStrike" kern="1200">
              <a:effectLst/>
              <a:latin typeface="Arial" panose="020B0604020202020204" pitchFamily="34" charset="0"/>
              <a:cs typeface="Arial"/>
            </a:endParaRPr>
          </a:p>
          <a:p>
            <a:pPr marL="0" algn="l" rtl="0" eaLnBrk="1" fontAlgn="t" latinLnBrk="0" hangingPunct="1"/>
            <a:r>
              <a:rPr lang="en-GB" sz="1300" b="1" i="0" u="none" strike="noStrike" kern="1200">
                <a:effectLst/>
                <a:latin typeface="Arial"/>
                <a:cs typeface="Arial"/>
              </a:rPr>
              <a:t>Sonar Health</a:t>
            </a:r>
            <a:endParaRPr lang="en-GB" sz="1300" b="1" i="0" u="none" strike="noStrike">
              <a:effectLst/>
              <a:latin typeface="Arial"/>
              <a:cs typeface="Arial"/>
            </a:endParaRPr>
          </a:p>
          <a:p>
            <a:pPr marL="0" algn="l" rtl="0" eaLnBrk="1" fontAlgn="t" latinLnBrk="0" hangingPunct="1"/>
            <a:r>
              <a:rPr lang="en-GB" sz="1300" b="0" i="0" u="none" strike="noStrike" kern="1200">
                <a:solidFill>
                  <a:srgbClr val="FFFFFF"/>
                </a:solidFill>
                <a:effectLst/>
                <a:latin typeface="Arial"/>
                <a:cs typeface="Arial"/>
                <a:hlinkClick r:id="rId23"/>
              </a:rPr>
              <a:t>Home - </a:t>
            </a:r>
            <a:r>
              <a:rPr lang="en-GB" sz="1300" b="0" i="0" u="none" strike="noStrike" kern="1200" err="1">
                <a:solidFill>
                  <a:srgbClr val="FFFFFF"/>
                </a:solidFill>
                <a:effectLst/>
                <a:latin typeface="Arial"/>
                <a:cs typeface="Arial"/>
                <a:hlinkClick r:id="rId23"/>
              </a:rPr>
              <a:t>SonarHealth</a:t>
            </a:r>
            <a:endParaRPr lang="en-GB" sz="1300" b="0" i="0" u="none" strike="noStrike">
              <a:effectLst/>
              <a:latin typeface="Arial"/>
              <a:cs typeface="Arial"/>
            </a:endParaRPr>
          </a:p>
          <a:p>
            <a:pPr marL="0" algn="l" rtl="0" eaLnBrk="1" fontAlgn="t" latinLnBrk="0" hangingPunct="1"/>
            <a:endParaRPr lang="en-GB" sz="1300" b="1" i="0" u="none" strike="noStrike" kern="1200">
              <a:effectLst/>
              <a:latin typeface="Arial" panose="020B0604020202020204" pitchFamily="34" charset="0"/>
              <a:cs typeface="Arial"/>
            </a:endParaRPr>
          </a:p>
          <a:p>
            <a:pPr marL="0" algn="l" rtl="0" eaLnBrk="1" fontAlgn="t" latinLnBrk="0" hangingPunct="1"/>
            <a:r>
              <a:rPr lang="en-GB" sz="1300" b="1" i="0" u="none" strike="noStrike" kern="1200">
                <a:effectLst/>
                <a:latin typeface="Arial"/>
                <a:cs typeface="Arial"/>
              </a:rPr>
              <a:t>TPP </a:t>
            </a:r>
            <a:r>
              <a:rPr lang="en-GB" sz="1300" b="1" i="0" u="none" strike="noStrike" kern="1200" err="1">
                <a:effectLst/>
                <a:latin typeface="Arial"/>
                <a:cs typeface="Arial"/>
              </a:rPr>
              <a:t>SystmOne</a:t>
            </a:r>
            <a:endParaRPr lang="en-GB" sz="1300" b="1" i="0" u="none" strike="noStrike">
              <a:effectLst/>
              <a:latin typeface="Arial"/>
              <a:cs typeface="Arial"/>
            </a:endParaRPr>
          </a:p>
          <a:p>
            <a:pPr marL="0" algn="l" rtl="0" eaLnBrk="1" fontAlgn="t" latinLnBrk="0" hangingPunct="1"/>
            <a:r>
              <a:rPr lang="en-GB" sz="1300" b="0" i="0" u="none" strike="noStrike" kern="1200">
                <a:solidFill>
                  <a:srgbClr val="FFFFFF"/>
                </a:solidFill>
                <a:effectLst/>
                <a:latin typeface="Arial"/>
                <a:cs typeface="Arial"/>
                <a:hlinkClick r:id="rId24"/>
              </a:rPr>
              <a:t>TPP</a:t>
            </a:r>
            <a:endParaRPr lang="en-GB" sz="1300" b="0" i="0" u="none" strike="noStrike">
              <a:effectLst/>
              <a:latin typeface="Arial"/>
              <a:cs typeface="Arial"/>
            </a:endParaRPr>
          </a:p>
        </p:txBody>
      </p:sp>
      <p:sp>
        <p:nvSpPr>
          <p:cNvPr id="5" name="Title 4">
            <a:extLst>
              <a:ext uri="{FF2B5EF4-FFF2-40B4-BE49-F238E27FC236}">
                <a16:creationId xmlns:a16="http://schemas.microsoft.com/office/drawing/2014/main" id="{59BD8FB1-D3C1-30C3-5A37-9B87AAC40F0E}"/>
              </a:ext>
            </a:extLst>
          </p:cNvPr>
          <p:cNvSpPr>
            <a:spLocks noGrp="1"/>
          </p:cNvSpPr>
          <p:nvPr>
            <p:ph type="title"/>
          </p:nvPr>
        </p:nvSpPr>
        <p:spPr>
          <a:xfrm>
            <a:off x="334963" y="63673"/>
            <a:ext cx="11404154" cy="865186"/>
          </a:xfrm>
        </p:spPr>
        <p:txBody>
          <a:bodyPr anchor="ctr">
            <a:normAutofit/>
          </a:bodyPr>
          <a:lstStyle/>
          <a:p>
            <a:r>
              <a:rPr lang="en-GB" sz="2800" spc="-40"/>
              <a:t>Useful links</a:t>
            </a:r>
          </a:p>
        </p:txBody>
      </p:sp>
    </p:spTree>
    <p:extLst>
      <p:ext uri="{BB962C8B-B14F-4D97-AF65-F5344CB8AC3E}">
        <p14:creationId xmlns:p14="http://schemas.microsoft.com/office/powerpoint/2010/main" val="161928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83834-374F-0CD6-6528-3D4D18A81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5183D-987C-92AD-FF60-11ADDF727B3D}"/>
              </a:ext>
            </a:extLst>
          </p:cNvPr>
          <p:cNvSpPr>
            <a:spLocks noGrp="1"/>
          </p:cNvSpPr>
          <p:nvPr>
            <p:ph type="ctrTitle"/>
          </p:nvPr>
        </p:nvSpPr>
        <p:spPr>
          <a:xfrm>
            <a:off x="432000" y="1964293"/>
            <a:ext cx="5073450" cy="2507695"/>
          </a:xfrm>
        </p:spPr>
        <p:txBody>
          <a:bodyPr/>
          <a:lstStyle/>
          <a:p>
            <a:r>
              <a:rPr lang="en-GB" sz="4800">
                <a:latin typeface="Arial"/>
                <a:cs typeface="Arial"/>
              </a:rPr>
              <a:t>Streamlining referrals from general practice to community pharmacy</a:t>
            </a:r>
            <a:endParaRPr lang="en-US" sz="4400">
              <a:latin typeface="Arial"/>
              <a:cs typeface="Arial"/>
            </a:endParaRPr>
          </a:p>
        </p:txBody>
      </p:sp>
      <p:sp>
        <p:nvSpPr>
          <p:cNvPr id="3" name="Subtitle 2">
            <a:extLst>
              <a:ext uri="{FF2B5EF4-FFF2-40B4-BE49-F238E27FC236}">
                <a16:creationId xmlns:a16="http://schemas.microsoft.com/office/drawing/2014/main" id="{A19975FC-EA44-64A9-1A74-67131131ED03}"/>
              </a:ext>
            </a:extLst>
          </p:cNvPr>
          <p:cNvSpPr>
            <a:spLocks noGrp="1"/>
          </p:cNvSpPr>
          <p:nvPr>
            <p:ph type="subTitle" idx="1"/>
          </p:nvPr>
        </p:nvSpPr>
        <p:spPr>
          <a:xfrm>
            <a:off x="432000" y="4979432"/>
            <a:ext cx="6187875" cy="520730"/>
          </a:xfrm>
        </p:spPr>
        <p:txBody>
          <a:bodyPr vert="horz" lIns="0" tIns="0" rIns="0" bIns="0" rtlCol="0" anchor="t">
            <a:normAutofit/>
          </a:bodyPr>
          <a:lstStyle/>
          <a:p>
            <a:r>
              <a:rPr lang="en-GB">
                <a:solidFill>
                  <a:schemeClr val="tx1"/>
                </a:solidFill>
                <a:latin typeface="Arial"/>
                <a:cs typeface="Arial"/>
              </a:rPr>
              <a:t>Referral Standard</a:t>
            </a:r>
          </a:p>
        </p:txBody>
      </p:sp>
    </p:spTree>
    <p:extLst>
      <p:ext uri="{BB962C8B-B14F-4D97-AF65-F5344CB8AC3E}">
        <p14:creationId xmlns:p14="http://schemas.microsoft.com/office/powerpoint/2010/main" val="212657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A6740-AE2B-D240-697E-3E70961457C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8674D17-6E1B-7C72-A226-385395A2B2E2}"/>
              </a:ext>
            </a:extLst>
          </p:cNvPr>
          <p:cNvSpPr/>
          <p:nvPr/>
        </p:nvSpPr>
        <p:spPr>
          <a:xfrm>
            <a:off x="4221030" y="2243261"/>
            <a:ext cx="3580512" cy="3767014"/>
          </a:xfrm>
          <a:prstGeom prst="roundRect">
            <a:avLst/>
          </a:prstGeom>
          <a:solidFill>
            <a:schemeClr val="tx2"/>
          </a:solidFill>
          <a:ln w="3175">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rgbClr val="231F20"/>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rgbClr val="231F20"/>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31F20"/>
                </a:solidFill>
                <a:effectLst/>
                <a:uLnTx/>
                <a:uFillTx/>
                <a:latin typeface="Arial" panose="020B0604020202020204"/>
                <a:ea typeface="+mn-ea"/>
                <a:cs typeface="+mn-cs"/>
              </a:rPr>
              <a:t>Process unchanged for Optum PharmRefer users</a:t>
            </a: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algn="ctr">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marL="171450" indent="-171450">
              <a:buFont typeface="Arial" panose="020B0604020202020204" pitchFamily="34" charset="0"/>
              <a:buChar char="•"/>
              <a:defRPr/>
            </a:pPr>
            <a:r>
              <a:rPr lang="en-GB" sz="1200">
                <a:solidFill>
                  <a:srgbClr val="231F20"/>
                </a:solidFill>
                <a:latin typeface="Arial" panose="020B0604020202020204"/>
              </a:rPr>
              <a:t>R</a:t>
            </a:r>
            <a:r>
              <a:rPr kumimoji="0" lang="en-GB" sz="1200" b="0" i="0" u="none" strike="noStrike" kern="1200" cap="none" spc="0" normalizeH="0" baseline="0" noProof="0" err="1">
                <a:ln>
                  <a:noFill/>
                </a:ln>
                <a:solidFill>
                  <a:srgbClr val="231F20"/>
                </a:solidFill>
                <a:effectLst/>
                <a:uLnTx/>
                <a:uFillTx/>
                <a:latin typeface="Arial" panose="020B0604020202020204"/>
                <a:ea typeface="+mn-ea"/>
                <a:cs typeface="+mn-cs"/>
              </a:rPr>
              <a:t>eferrals</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a:t>
            </a:r>
            <a:r>
              <a:rPr lang="en-GB" sz="1200">
                <a:solidFill>
                  <a:srgbClr val="231F20"/>
                </a:solidFill>
                <a:latin typeface="Arial" panose="020B0604020202020204"/>
              </a:rPr>
              <a:t>sent</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directly into community pharmacy workflows.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231F20"/>
                </a:solidFill>
                <a:latin typeface="Arial" panose="020B0604020202020204"/>
              </a:rPr>
              <a:t>TPP practices</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who use Optum PharmRefer for referrals should work with the ICBs to agree licencing arrangements and the plan to start using </a:t>
            </a:r>
            <a:r>
              <a:rPr kumimoji="0" lang="en-GB" sz="1200" b="0" i="0" u="none" strike="noStrike" kern="1200" cap="none" spc="0" normalizeH="0" baseline="0" noProof="0" err="1">
                <a:ln>
                  <a:noFill/>
                </a:ln>
                <a:solidFill>
                  <a:srgbClr val="231F20"/>
                </a:solidFill>
                <a:effectLst/>
                <a:uLnTx/>
                <a:uFillTx/>
                <a:latin typeface="Arial" panose="020B0604020202020204"/>
                <a:ea typeface="+mn-ea"/>
                <a:cs typeface="+mn-cs"/>
              </a:rPr>
              <a:t>SystmOne</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in-workflow referrals.</a:t>
            </a:r>
            <a:endParaRPr lang="en-GB" sz="1200">
              <a:solidFill>
                <a:srgbClr val="231F20"/>
              </a:solidFill>
              <a:latin typeface="Arial" panose="020B0604020202020204"/>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231F20"/>
                </a:solidFill>
                <a:latin typeface="Arial" panose="020B0604020202020204"/>
              </a:rPr>
              <a:t>PharmRefer</a:t>
            </a:r>
            <a:r>
              <a:rPr kumimoji="0" lang="en-GB" sz="1200" i="0" u="none" strike="noStrike" kern="1200" cap="none" spc="0" normalizeH="0" baseline="0" noProof="0">
                <a:ln>
                  <a:noFill/>
                </a:ln>
                <a:solidFill>
                  <a:srgbClr val="231F20"/>
                </a:solidFill>
                <a:effectLst/>
                <a:uLnTx/>
                <a:uFillTx/>
                <a:latin typeface="Arial" panose="020B0604020202020204"/>
                <a:ea typeface="+mn-ea"/>
                <a:cs typeface="+mn-cs"/>
              </a:rPr>
              <a:t> is retiring the ‘cancel referral’ feature.  </a:t>
            </a:r>
          </a:p>
        </p:txBody>
      </p:sp>
      <p:sp>
        <p:nvSpPr>
          <p:cNvPr id="6" name="Rectangle: Rounded Corners 5">
            <a:extLst>
              <a:ext uri="{FF2B5EF4-FFF2-40B4-BE49-F238E27FC236}">
                <a16:creationId xmlns:a16="http://schemas.microsoft.com/office/drawing/2014/main" id="{EEDB5D4C-A44D-C851-C1AA-124DF7A23BF2}"/>
              </a:ext>
            </a:extLst>
          </p:cNvPr>
          <p:cNvSpPr/>
          <p:nvPr/>
        </p:nvSpPr>
        <p:spPr>
          <a:xfrm>
            <a:off x="486193" y="2247475"/>
            <a:ext cx="3580512" cy="3762800"/>
          </a:xfrm>
          <a:prstGeom prst="roundRect">
            <a:avLst/>
          </a:prstGeom>
          <a:solidFill>
            <a:schemeClr val="tx2"/>
          </a:solidFill>
          <a:ln w="3175">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231F20"/>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u="none" strike="noStrike">
                <a:solidFill>
                  <a:srgbClr val="FF612B"/>
                </a:solidFill>
                <a:effectLst/>
                <a:latin typeface="Arial"/>
                <a:cs typeface="Arial"/>
              </a:rPr>
              <a:t>EMIS Web</a:t>
            </a:r>
            <a:endParaRPr lang="en-GB" sz="1400">
              <a:solidFill>
                <a:srgbClr val="231F2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31F20"/>
                </a:solidFill>
                <a:effectLst/>
                <a:uLnTx/>
                <a:uFillTx/>
                <a:latin typeface="Arial" panose="020B0604020202020204"/>
                <a:ea typeface="+mn-ea"/>
                <a:cs typeface="Arial"/>
              </a:rPr>
              <a:t>Process unchanged for EMIS Web users</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Arial"/>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231F20"/>
                </a:solidFill>
                <a:latin typeface="Arial" panose="020B0604020202020204"/>
                <a:cs typeface="Arial"/>
              </a:rPr>
              <a:t>R</a:t>
            </a:r>
            <a:r>
              <a:rPr kumimoji="0" lang="en-GB" sz="1200" b="0" i="0" u="none" strike="noStrike" kern="1200" cap="none" spc="0" normalizeH="0" baseline="0" noProof="0" err="1">
                <a:ln>
                  <a:noFill/>
                </a:ln>
                <a:solidFill>
                  <a:srgbClr val="231F20"/>
                </a:solidFill>
                <a:effectLst/>
                <a:uLnTx/>
                <a:uFillTx/>
                <a:latin typeface="Arial" panose="020B0604020202020204"/>
                <a:ea typeface="+mn-ea"/>
                <a:cs typeface="Arial"/>
              </a:rPr>
              <a:t>eferrals</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 sent directly into community pharmacy workflows.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EMIS Web users who do not have the Local Services add-on will continue to use </a:t>
            </a:r>
            <a:r>
              <a:rPr kumimoji="0" lang="en-GB" sz="1200" b="0" i="0" u="none" strike="noStrike" kern="1200" cap="none" spc="0" normalizeH="0" baseline="0" noProof="0" err="1">
                <a:ln>
                  <a:noFill/>
                </a:ln>
                <a:solidFill>
                  <a:srgbClr val="231F20"/>
                </a:solidFill>
                <a:effectLst/>
                <a:uLnTx/>
                <a:uFillTx/>
                <a:latin typeface="Arial" panose="020B0604020202020204"/>
                <a:ea typeface="+mn-ea"/>
                <a:cs typeface="Arial"/>
              </a:rPr>
              <a:t>NHSmail</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 to make referrals.</a:t>
            </a:r>
            <a:endParaRPr kumimoji="0" lang="en-US" sz="1200" b="0" i="0" u="none" strike="noStrike" kern="1200" cap="none" spc="0" normalizeH="0" baseline="0" noProof="0">
              <a:ln>
                <a:noFill/>
              </a:ln>
              <a:solidFill>
                <a:srgbClr val="231F20"/>
              </a:solidFill>
              <a:effectLst/>
              <a:uLnTx/>
              <a:uFillTx/>
              <a:latin typeface="Arial" panose="020B0604020202020204"/>
              <a:ea typeface="+mn-ea"/>
              <a:cs typeface="Arial" panose="020B0604020202020204"/>
            </a:endParaRPr>
          </a:p>
        </p:txBody>
      </p:sp>
      <p:sp>
        <p:nvSpPr>
          <p:cNvPr id="7" name="Rectangle: Rounded Corners 6">
            <a:extLst>
              <a:ext uri="{FF2B5EF4-FFF2-40B4-BE49-F238E27FC236}">
                <a16:creationId xmlns:a16="http://schemas.microsoft.com/office/drawing/2014/main" id="{67C57C4C-85E8-23AC-F8D3-A050EE514A8C}"/>
              </a:ext>
            </a:extLst>
          </p:cNvPr>
          <p:cNvSpPr/>
          <p:nvPr/>
        </p:nvSpPr>
        <p:spPr>
          <a:xfrm>
            <a:off x="7955154" y="2243261"/>
            <a:ext cx="3580512" cy="3992644"/>
          </a:xfrm>
          <a:prstGeom prst="roundRect">
            <a:avLst/>
          </a:prstGeom>
          <a:solidFill>
            <a:schemeClr val="tx2"/>
          </a:solidFill>
          <a:ln w="3175">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31F20"/>
              </a:solidFill>
              <a:effectLst/>
              <a:highlight>
                <a:srgbClr val="FFFF00"/>
              </a:highligh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31F20"/>
              </a:solidFill>
              <a:effectLst/>
              <a:highlight>
                <a:srgbClr val="FFFF00"/>
              </a:highligh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31F20"/>
              </a:solidFill>
              <a:effectLst/>
              <a:highlight>
                <a:srgbClr val="FFFF00"/>
              </a:highligh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lang="en-GB" sz="1100" b="1" i="0" u="none" strike="noStrike" kern="1200" cap="none" spc="0" normalizeH="0" baseline="0" noProof="0" dirty="0">
                <a:ln>
                  <a:noFill/>
                </a:ln>
                <a:effectLst/>
                <a:uLnTx/>
                <a:uFillTx/>
                <a:latin typeface="Arial" panose="020B0604020202020204"/>
                <a:cs typeface="Arial"/>
              </a:rPr>
            </a:br>
            <a:br>
              <a:rPr lang="en-GB" sz="1100" b="1" i="0" u="none" strike="noStrike" kern="1200" cap="none" spc="0" normalizeH="0" baseline="0" noProof="0" dirty="0">
                <a:ln>
                  <a:noFill/>
                </a:ln>
                <a:effectLst/>
                <a:uLnTx/>
                <a:uFillTx/>
                <a:latin typeface="Arial" panose="020B0604020202020204"/>
                <a:cs typeface="Arial"/>
              </a:rPr>
            </a:br>
            <a:endParaRPr lang="en-GB" sz="1100" b="1" i="0" u="none" strike="noStrike" kern="1200" cap="none" spc="0" normalizeH="0" baseline="0" noProof="0" dirty="0">
              <a:ln>
                <a:noFill/>
              </a:ln>
              <a:effectLst/>
              <a:uLnTx/>
              <a:uFillTx/>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31F20"/>
                </a:solidFill>
                <a:effectLst/>
                <a:uLnTx/>
                <a:uFillTx/>
                <a:latin typeface="Arial" panose="020B0604020202020204"/>
                <a:ea typeface="+mn-ea"/>
                <a:cs typeface="Arial"/>
              </a:rPr>
              <a:t>NEW – TPP in-workflow referrals (Q1, 2025/26)</a:t>
            </a:r>
            <a:endParaRPr lang="en-GB" sz="1200" b="1" i="0" u="none" strike="noStrike" kern="1200" cap="none" spc="0" normalizeH="0" baseline="0" noProof="0" dirty="0">
              <a:ln>
                <a:noFill/>
              </a:ln>
              <a:solidFill>
                <a:srgbClr val="231F20"/>
              </a:solidFill>
              <a:effectLst/>
              <a:uLnTx/>
              <a:uFillTx/>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31F20"/>
              </a:solidFill>
              <a:effectLst/>
              <a:uLnTx/>
              <a:uFillTx/>
              <a:latin typeface="Arial" panose="020B0604020202020204"/>
              <a:ea typeface="+mn-ea"/>
              <a:cs typeface="Arial"/>
            </a:endParaRPr>
          </a:p>
          <a:p>
            <a:pPr algn="ctr">
              <a:defRPr/>
            </a:pPr>
            <a:r>
              <a:rPr lang="en-GB" sz="1200" dirty="0">
                <a:solidFill>
                  <a:srgbClr val="000000"/>
                </a:solidFill>
              </a:rPr>
              <a:t> </a:t>
            </a:r>
            <a:endParaRPr lang="en-GB" sz="1200" dirty="0">
              <a:solidFill>
                <a:srgbClr val="000000"/>
              </a:solidFill>
              <a:cs typeface="Arial"/>
            </a:endParaRPr>
          </a:p>
          <a:p>
            <a:pPr marL="171450" indent="-171450">
              <a:buFont typeface="Arial" panose="020B0604020202020204" pitchFamily="34" charset="0"/>
              <a:buChar char="•"/>
              <a:defRPr/>
            </a:pP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Arial"/>
              </a:rPr>
              <a:t>TPP </a:t>
            </a:r>
            <a:r>
              <a:rPr lang="en-GB" sz="1200" dirty="0">
                <a:solidFill>
                  <a:srgbClr val="231F20"/>
                </a:solidFill>
                <a:latin typeface="Arial" panose="020B0604020202020204"/>
                <a:cs typeface="Arial"/>
              </a:rPr>
              <a:t>are r</a:t>
            </a:r>
            <a:r>
              <a:rPr kumimoji="0" lang="en-GB" sz="1200" b="0" i="0" u="none" strike="noStrike" kern="1200" cap="none" spc="0" normalizeH="0" baseline="0" noProof="0" dirty="0" err="1">
                <a:ln>
                  <a:noFill/>
                </a:ln>
                <a:solidFill>
                  <a:srgbClr val="231F20"/>
                </a:solidFill>
                <a:effectLst/>
                <a:uLnTx/>
                <a:uFillTx/>
                <a:latin typeface="Arial" panose="020B0604020202020204"/>
                <a:ea typeface="+mn-ea"/>
                <a:cs typeface="Arial"/>
              </a:rPr>
              <a:t>olling</a:t>
            </a: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Arial"/>
              </a:rPr>
              <a:t> out </a:t>
            </a:r>
            <a:r>
              <a:rPr lang="en-GB" sz="1200" dirty="0">
                <a:solidFill>
                  <a:srgbClr val="231F20"/>
                </a:solidFill>
                <a:latin typeface="Arial" panose="020B0604020202020204"/>
                <a:cs typeface="Arial"/>
              </a:rPr>
              <a:t>the ability to send in-workflow referrals from </a:t>
            </a:r>
            <a:r>
              <a:rPr kumimoji="0" lang="en-GB" sz="1200" b="0" i="0" u="none" strike="noStrike" kern="1200" cap="none" spc="0" normalizeH="0" baseline="0" noProof="0" dirty="0" err="1">
                <a:ln>
                  <a:noFill/>
                </a:ln>
                <a:solidFill>
                  <a:srgbClr val="231F20"/>
                </a:solidFill>
                <a:effectLst/>
                <a:uLnTx/>
                <a:uFillTx/>
                <a:latin typeface="Arial" panose="020B0604020202020204"/>
                <a:ea typeface="+mn-ea"/>
                <a:cs typeface="Arial"/>
              </a:rPr>
              <a:t>SystmOne</a:t>
            </a:r>
            <a:endParaRPr kumimoji="0" lang="en-GB" sz="1200" b="0" i="0" u="none" strike="noStrike" kern="1200" cap="none" spc="0" normalizeH="0" baseline="0" noProof="0" dirty="0">
              <a:ln>
                <a:noFill/>
              </a:ln>
              <a:solidFill>
                <a:srgbClr val="231F20"/>
              </a:solidFill>
              <a:effectLst/>
              <a:uLnTx/>
              <a:uFillTx/>
              <a:latin typeface="Arial" panose="020B0604020202020204"/>
              <a:ea typeface="+mn-ea"/>
              <a:cs typeface="Arial"/>
            </a:endParaRPr>
          </a:p>
          <a:p>
            <a:pPr marL="171450" indent="-171450">
              <a:buFont typeface="Arial" panose="020B0604020202020204" pitchFamily="34" charset="0"/>
              <a:buChar char="•"/>
            </a:pPr>
            <a:r>
              <a:rPr lang="en-GB" sz="1200" dirty="0">
                <a:solidFill>
                  <a:srgbClr val="000000"/>
                </a:solidFill>
              </a:rPr>
              <a:t>General practice will need to ensure they provide pharmacy contact details when they refer a patient.</a:t>
            </a:r>
          </a:p>
          <a:p>
            <a:pPr marL="171450" indent="-171450">
              <a:buFont typeface="Arial" panose="020B0604020202020204" pitchFamily="34" charset="0"/>
              <a:buChar char="•"/>
            </a:pPr>
            <a:r>
              <a:rPr lang="en-GB" sz="1200" dirty="0">
                <a:latin typeface="Arial"/>
                <a:cs typeface="Arial"/>
              </a:rPr>
              <a:t>TPP will issue user guidance as a ‘Notice’ a week before rolling out</a:t>
            </a:r>
            <a:r>
              <a:rPr lang="en-GB" sz="1200" dirty="0">
                <a:ea typeface="+mn-lt"/>
                <a:cs typeface="+mn-lt"/>
              </a:rPr>
              <a:t>.</a:t>
            </a:r>
          </a:p>
          <a:p>
            <a:pPr marL="171450" indent="-171450">
              <a:buFont typeface="Arial" panose="020B0604020202020204" pitchFamily="34" charset="0"/>
              <a:buChar char="•"/>
            </a:pPr>
            <a:r>
              <a:rPr lang="en-GB" sz="1200" b="0" i="0" dirty="0">
                <a:solidFill>
                  <a:srgbClr val="000000"/>
                </a:solidFill>
                <a:effectLst/>
              </a:rPr>
              <a:t>ICBs/PCNs/practices </a:t>
            </a:r>
            <a:r>
              <a:rPr lang="en-GB" sz="1200" dirty="0">
                <a:solidFill>
                  <a:srgbClr val="000000"/>
                </a:solidFill>
              </a:rPr>
              <a:t>can add clinical content to develop </a:t>
            </a:r>
            <a:r>
              <a:rPr lang="en-GB" sz="1200" b="0" i="0" dirty="0">
                <a:solidFill>
                  <a:srgbClr val="000000"/>
                </a:solidFill>
                <a:effectLst/>
              </a:rPr>
              <a:t>a clinical assessment tool to support triaging.</a:t>
            </a:r>
            <a:endParaRPr lang="en-GB" sz="1200" b="0" i="0" u="none" strike="noStrike" kern="1200" cap="none" spc="0" normalizeH="0" baseline="0" noProof="0" dirty="0">
              <a:ln>
                <a:noFill/>
              </a:ln>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31F20"/>
              </a:solidFill>
              <a:effectLst/>
              <a:uLnTx/>
              <a:uFillTx/>
              <a:latin typeface="Arial" panose="020B0604020202020204"/>
              <a:ea typeface="+mn-ea"/>
              <a:cs typeface="Arial" panose="020B0604020202020204"/>
            </a:endParaRPr>
          </a:p>
        </p:txBody>
      </p:sp>
      <p:pic>
        <p:nvPicPr>
          <p:cNvPr id="8" name="Graphic 7" descr="TPP logo">
            <a:extLst>
              <a:ext uri="{FF2B5EF4-FFF2-40B4-BE49-F238E27FC236}">
                <a16:creationId xmlns:a16="http://schemas.microsoft.com/office/drawing/2014/main" id="{23F51B12-EA0B-E964-A545-4D85DBD2B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9286" y="2422943"/>
            <a:ext cx="965503" cy="549536"/>
          </a:xfrm>
          <a:prstGeom prst="rect">
            <a:avLst/>
          </a:prstGeom>
        </p:spPr>
      </p:pic>
      <p:pic>
        <p:nvPicPr>
          <p:cNvPr id="9" name="Picture 4" descr="Optum logo">
            <a:extLst>
              <a:ext uri="{FF2B5EF4-FFF2-40B4-BE49-F238E27FC236}">
                <a16:creationId xmlns:a16="http://schemas.microsoft.com/office/drawing/2014/main" id="{39BAF76B-6032-FB83-1F35-C394DB924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264" y="2600874"/>
            <a:ext cx="1461339" cy="438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DEA16BF-DA8C-5C7D-3395-83FFAD30ED56}"/>
              </a:ext>
            </a:extLst>
          </p:cNvPr>
          <p:cNvSpPr txBox="1"/>
          <p:nvPr/>
        </p:nvSpPr>
        <p:spPr>
          <a:xfrm>
            <a:off x="268747" y="6416368"/>
            <a:ext cx="11324575" cy="276999"/>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rgbClr val="231F20"/>
                </a:solidFill>
                <a:effectLst/>
                <a:uLnTx/>
                <a:uFillTx/>
                <a:ea typeface="+mn-lt"/>
                <a:cs typeface="+mn-lt"/>
              </a:rPr>
              <a:t>If digital </a:t>
            </a:r>
            <a:r>
              <a:rPr lang="en-GB" sz="1200" dirty="0">
                <a:solidFill>
                  <a:srgbClr val="231F20"/>
                </a:solidFill>
                <a:ea typeface="+mn-lt"/>
                <a:cs typeface="+mn-lt"/>
              </a:rPr>
              <a:t>referrals are unavailable, or there is a gap between licences for products, general practice teams should refer patients via </a:t>
            </a:r>
            <a:r>
              <a:rPr lang="en-GB" sz="1200" dirty="0" err="1">
                <a:solidFill>
                  <a:srgbClr val="231F20"/>
                </a:solidFill>
                <a:ea typeface="+mn-lt"/>
                <a:cs typeface="+mn-lt"/>
              </a:rPr>
              <a:t>NHSmail</a:t>
            </a:r>
            <a:r>
              <a:rPr lang="en-GB" sz="1200" dirty="0">
                <a:solidFill>
                  <a:srgbClr val="231F20"/>
                </a:solidFill>
                <a:ea typeface="+mn-lt"/>
                <a:cs typeface="+mn-lt"/>
              </a:rPr>
              <a:t> rather than NHS 111.</a:t>
            </a:r>
            <a:endParaRPr lang="en-GB" sz="1200" dirty="0">
              <a:cs typeface="Arial"/>
            </a:endParaRPr>
          </a:p>
        </p:txBody>
      </p:sp>
      <p:cxnSp>
        <p:nvCxnSpPr>
          <p:cNvPr id="11" name="Connector: Elbow 10">
            <a:extLst>
              <a:ext uri="{FF2B5EF4-FFF2-40B4-BE49-F238E27FC236}">
                <a16:creationId xmlns:a16="http://schemas.microsoft.com/office/drawing/2014/main" id="{4754D791-457E-9A46-C1DB-991AE9BE564C}"/>
              </a:ext>
            </a:extLst>
          </p:cNvPr>
          <p:cNvCxnSpPr>
            <a:cxnSpLocks/>
            <a:endCxn id="2" idx="0"/>
          </p:cNvCxnSpPr>
          <p:nvPr/>
        </p:nvCxnSpPr>
        <p:spPr>
          <a:xfrm>
            <a:off x="1118104" y="1600215"/>
            <a:ext cx="4893182" cy="643046"/>
          </a:xfrm>
          <a:prstGeom prst="bentConnector2">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Monitor with solid fill">
            <a:extLst>
              <a:ext uri="{FF2B5EF4-FFF2-40B4-BE49-F238E27FC236}">
                <a16:creationId xmlns:a16="http://schemas.microsoft.com/office/drawing/2014/main" id="{598E7C79-719D-4E97-7C9A-5B74476F7F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8747" y="1120878"/>
            <a:ext cx="965406" cy="1122383"/>
          </a:xfrm>
          <a:prstGeom prst="rect">
            <a:avLst/>
          </a:prstGeom>
        </p:spPr>
      </p:pic>
      <p:cxnSp>
        <p:nvCxnSpPr>
          <p:cNvPr id="13" name="Connector: Elbow 12">
            <a:extLst>
              <a:ext uri="{FF2B5EF4-FFF2-40B4-BE49-F238E27FC236}">
                <a16:creationId xmlns:a16="http://schemas.microsoft.com/office/drawing/2014/main" id="{BFC27837-C447-3898-DCA4-5A4E5BFAC559}"/>
              </a:ext>
            </a:extLst>
          </p:cNvPr>
          <p:cNvCxnSpPr>
            <a:cxnSpLocks/>
            <a:endCxn id="6" idx="0"/>
          </p:cNvCxnSpPr>
          <p:nvPr/>
        </p:nvCxnSpPr>
        <p:spPr>
          <a:xfrm>
            <a:off x="1197886" y="1759582"/>
            <a:ext cx="1078563" cy="487893"/>
          </a:xfrm>
          <a:prstGeom prst="bentConnector2">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Home with solid fill">
            <a:extLst>
              <a:ext uri="{FF2B5EF4-FFF2-40B4-BE49-F238E27FC236}">
                <a16:creationId xmlns:a16="http://schemas.microsoft.com/office/drawing/2014/main" id="{0501C4DE-2E45-6E9A-EF01-D22B89D018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9488" y="1328254"/>
            <a:ext cx="543923" cy="543923"/>
          </a:xfrm>
          <a:prstGeom prst="rect">
            <a:avLst/>
          </a:prstGeom>
        </p:spPr>
      </p:pic>
      <p:cxnSp>
        <p:nvCxnSpPr>
          <p:cNvPr id="15" name="Connector: Elbow 14">
            <a:extLst>
              <a:ext uri="{FF2B5EF4-FFF2-40B4-BE49-F238E27FC236}">
                <a16:creationId xmlns:a16="http://schemas.microsoft.com/office/drawing/2014/main" id="{404D8F49-E2A4-3ED0-07D9-4CD745CA76C5}"/>
              </a:ext>
            </a:extLst>
          </p:cNvPr>
          <p:cNvCxnSpPr>
            <a:cxnSpLocks/>
            <a:endCxn id="7" idx="0"/>
          </p:cNvCxnSpPr>
          <p:nvPr/>
        </p:nvCxnSpPr>
        <p:spPr>
          <a:xfrm>
            <a:off x="1023411" y="1418413"/>
            <a:ext cx="8721999" cy="824848"/>
          </a:xfrm>
          <a:prstGeom prst="bentConnector2">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6B6BDFE-63EA-7518-C664-906C10A70D51}"/>
              </a:ext>
            </a:extLst>
          </p:cNvPr>
          <p:cNvSpPr txBox="1"/>
          <p:nvPr/>
        </p:nvSpPr>
        <p:spPr>
          <a:xfrm>
            <a:off x="9366473" y="3054970"/>
            <a:ext cx="10711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169"/>
                </a:solidFill>
                <a:effectLst/>
                <a:uLnTx/>
                <a:uFillTx/>
                <a:latin typeface="Arial" panose="020B0604020202020204"/>
                <a:ea typeface="+mn-ea"/>
                <a:cs typeface="+mn-cs"/>
              </a:rPr>
              <a:t>SystmOne</a:t>
            </a:r>
          </a:p>
        </p:txBody>
      </p:sp>
      <p:pic>
        <p:nvPicPr>
          <p:cNvPr id="17" name="Picture 4" descr="PharmRefer">
            <a:extLst>
              <a:ext uri="{FF2B5EF4-FFF2-40B4-BE49-F238E27FC236}">
                <a16:creationId xmlns:a16="http://schemas.microsoft.com/office/drawing/2014/main" id="{62A9CE04-5B10-B409-27D0-1013ECE7C2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0736" y="2504197"/>
            <a:ext cx="2059671" cy="730476"/>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4">
            <a:extLst>
              <a:ext uri="{FF2B5EF4-FFF2-40B4-BE49-F238E27FC236}">
                <a16:creationId xmlns:a16="http://schemas.microsoft.com/office/drawing/2014/main" id="{6C3EA402-CCE7-A009-E50E-A178DAACBF38}"/>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Referral process for general practice </a:t>
            </a:r>
          </a:p>
        </p:txBody>
      </p:sp>
    </p:spTree>
    <p:extLst>
      <p:ext uri="{BB962C8B-B14F-4D97-AF65-F5344CB8AC3E}">
        <p14:creationId xmlns:p14="http://schemas.microsoft.com/office/powerpoint/2010/main" val="191196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30447-4730-4C51-74DD-01CA097B2670}"/>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1A158B5-B006-81CE-98C3-6229A5917E46}"/>
              </a:ext>
            </a:extLst>
          </p:cNvPr>
          <p:cNvSpPr/>
          <p:nvPr/>
        </p:nvSpPr>
        <p:spPr>
          <a:xfrm>
            <a:off x="1531795" y="4384729"/>
            <a:ext cx="7993131" cy="1082420"/>
          </a:xfrm>
          <a:prstGeom prst="round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371600" marR="0" lvl="3" indent="0" algn="l" defTabSz="914400" rtl="0" eaLnBrk="1" fontAlgn="base"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Arial"/>
              </a:rPr>
              <a:t>More information is available at:</a:t>
            </a:r>
          </a:p>
          <a:p>
            <a:pPr marL="1657350" lvl="3" indent="-285750" fontAlgn="base">
              <a:spcAft>
                <a:spcPts val="600"/>
              </a:spcAft>
              <a:buFont typeface="Arial" panose="020B0604020202020204" pitchFamily="34" charset="0"/>
              <a:buChar char="•"/>
              <a:defRPr/>
            </a:pPr>
            <a:r>
              <a:rPr lang="en-GB" sz="1400">
                <a:solidFill>
                  <a:srgbClr val="FFFFFF"/>
                </a:solidFill>
                <a:latin typeface="Arial"/>
                <a:ea typeface="+mn-lt"/>
                <a:cs typeface="Arial"/>
                <a:hlinkClick r:id="rId3">
                  <a:extLst>
                    <a:ext uri="{A12FA001-AC4F-418D-AE19-62706E023703}">
                      <ahyp:hlinkClr xmlns:ahyp="http://schemas.microsoft.com/office/drawing/2018/hyperlinkcolor" val="tx"/>
                    </a:ext>
                  </a:extLst>
                </a:hlinkClick>
              </a:rPr>
              <a:t>Referral</a:t>
            </a:r>
            <a:r>
              <a:rPr kumimoji="0" lang="en-GB" sz="1400" b="0" i="0" u="none" strike="noStrike" kern="1200" cap="none" spc="0" normalizeH="0" baseline="0" noProof="0">
                <a:ln>
                  <a:noFill/>
                </a:ln>
                <a:solidFill>
                  <a:srgbClr val="FFFFFF"/>
                </a:solidFill>
                <a:effectLst/>
                <a:uLnTx/>
                <a:uFillTx/>
                <a:latin typeface="Arial"/>
                <a:ea typeface="+mn-lt"/>
                <a:cs typeface="Arial"/>
                <a:hlinkClick r:id="rId3">
                  <a:extLst>
                    <a:ext uri="{A12FA001-AC4F-418D-AE19-62706E023703}">
                      <ahyp:hlinkClr xmlns:ahyp="http://schemas.microsoft.com/office/drawing/2018/hyperlinkcolor" val="tx"/>
                    </a:ext>
                  </a:extLst>
                </a:hlinkClick>
              </a:rPr>
              <a:t> Standard - NHS </a:t>
            </a:r>
            <a:r>
              <a:rPr lang="en-GB" sz="1400">
                <a:solidFill>
                  <a:srgbClr val="FFFFFF"/>
                </a:solidFill>
                <a:latin typeface="Arial"/>
                <a:ea typeface="+mn-lt"/>
                <a:cs typeface="Arial"/>
                <a:hlinkClick r:id="rId3">
                  <a:extLst>
                    <a:ext uri="{A12FA001-AC4F-418D-AE19-62706E023703}">
                      <ahyp:hlinkClr xmlns:ahyp="http://schemas.microsoft.com/office/drawing/2018/hyperlinkcolor" val="tx"/>
                    </a:ext>
                  </a:extLst>
                </a:hlinkClick>
              </a:rPr>
              <a:t>England</a:t>
            </a:r>
            <a:endParaRPr lang="en-GB" sz="1400">
              <a:solidFill>
                <a:srgbClr val="FFFFFF"/>
              </a:solidFill>
              <a:latin typeface="Arial"/>
              <a:ea typeface="+mn-lt"/>
              <a:cs typeface="Arial"/>
            </a:endParaRPr>
          </a:p>
          <a:p>
            <a:pPr marL="1657350" lvl="3" indent="-285750">
              <a:spcAft>
                <a:spcPts val="600"/>
              </a:spcAft>
              <a:buFont typeface="Arial" panose="020B0604020202020204" pitchFamily="34" charset="0"/>
              <a:buChar char="•"/>
              <a:defRPr/>
            </a:pPr>
            <a:r>
              <a:rPr lang="en-GB" sz="1400">
                <a:solidFill>
                  <a:schemeClr val="bg1"/>
                </a:solidFill>
                <a:latin typeface="Arial"/>
                <a:ea typeface="+mn-lt"/>
                <a:cs typeface="Arial"/>
                <a:hlinkClick r:id="rId4">
                  <a:extLst>
                    <a:ext uri="{A12FA001-AC4F-418D-AE19-62706E023703}">
                      <ahyp:hlinkClr xmlns:ahyp="http://schemas.microsoft.com/office/drawing/2018/hyperlinkcolor" val="tx"/>
                    </a:ext>
                  </a:extLst>
                </a:hlinkClick>
              </a:rPr>
              <a:t>BaRS</a:t>
            </a:r>
            <a:r>
              <a:rPr lang="en-GB" sz="1400">
                <a:solidFill>
                  <a:schemeClr val="bg1"/>
                </a:solidFill>
                <a:ea typeface="+mn-lt"/>
                <a:cs typeface="+mn-lt"/>
                <a:hlinkClick r:id="rId4">
                  <a:extLst>
                    <a:ext uri="{A12FA001-AC4F-418D-AE19-62706E023703}">
                      <ahyp:hlinkClr xmlns:ahyp="http://schemas.microsoft.com/office/drawing/2018/hyperlinkcolor" val="tx"/>
                    </a:ext>
                  </a:extLst>
                </a:hlinkClick>
              </a:rPr>
              <a:t> Core </a:t>
            </a:r>
            <a:r>
              <a:rPr lang="en-GB" sz="1400">
                <a:solidFill>
                  <a:schemeClr val="bg1"/>
                </a:solidFill>
                <a:ea typeface="+mn-lt"/>
                <a:cs typeface="+mn-lt"/>
              </a:rPr>
              <a:t>- core set of functionality and BaRS applications</a:t>
            </a:r>
            <a:endParaRPr lang="en-GB" sz="1400">
              <a:solidFill>
                <a:schemeClr val="bg1"/>
              </a:solidFill>
              <a:latin typeface="Arial"/>
              <a:cs typeface="Arial"/>
            </a:endParaRPr>
          </a:p>
        </p:txBody>
      </p:sp>
      <p:pic>
        <p:nvPicPr>
          <p:cNvPr id="9" name="Graphic 8">
            <a:extLst>
              <a:ext uri="{FF2B5EF4-FFF2-40B4-BE49-F238E27FC236}">
                <a16:creationId xmlns:a16="http://schemas.microsoft.com/office/drawing/2014/main" id="{85347558-2BE3-58EB-36F0-B59EBF3C53A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147" y="987312"/>
            <a:ext cx="726549" cy="726549"/>
          </a:xfrm>
          <a:prstGeom prst="rect">
            <a:avLst/>
          </a:prstGeom>
        </p:spPr>
      </p:pic>
      <p:sp>
        <p:nvSpPr>
          <p:cNvPr id="12" name="TextBox 11">
            <a:extLst>
              <a:ext uri="{FF2B5EF4-FFF2-40B4-BE49-F238E27FC236}">
                <a16:creationId xmlns:a16="http://schemas.microsoft.com/office/drawing/2014/main" id="{04AABD43-38A5-25AC-BB50-25A77747673C}"/>
              </a:ext>
            </a:extLst>
          </p:cNvPr>
          <p:cNvSpPr txBox="1"/>
          <p:nvPr/>
        </p:nvSpPr>
        <p:spPr>
          <a:xfrm>
            <a:off x="1531795" y="927578"/>
            <a:ext cx="9979860" cy="3293209"/>
          </a:xfrm>
          <a:prstGeom prst="rect">
            <a:avLst/>
          </a:prstGeom>
          <a:noFill/>
        </p:spPr>
        <p:txBody>
          <a:bodyPr wrap="square" lIns="91440" tIns="45720" rIns="91440" bIns="45720" anchor="t">
            <a:spAutoFit/>
          </a:bodyPr>
          <a:lstStyle/>
          <a:p>
            <a:pPr>
              <a:defRPr/>
            </a:pPr>
            <a:r>
              <a:rPr lang="en-GB" sz="1600">
                <a:solidFill>
                  <a:srgbClr val="231F20"/>
                </a:solidFill>
                <a:latin typeface="Arial" panose="020B0604020202020204"/>
              </a:rPr>
              <a:t>The Referral Standard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enables</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GP IT systems to send standardised referrals directly into community pharmacy clinical IT systems</a:t>
            </a:r>
            <a:r>
              <a:rPr lang="en-GB" sz="1600">
                <a:solidFill>
                  <a:srgbClr val="231F20"/>
                </a:solidFill>
                <a:latin typeface="Arial" panose="020B0604020202020204"/>
              </a:rPr>
              <a:t>.</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a:t>
            </a:r>
            <a:r>
              <a:rPr lang="en-GB" sz="1600">
                <a:solidFill>
                  <a:srgbClr val="231F20"/>
                </a:solidFill>
                <a:ea typeface="+mn-lt"/>
                <a:cs typeface="+mn-lt"/>
              </a:rPr>
              <a:t>General practice cannot use this system yet to book community pharmacy appointments.  </a:t>
            </a: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a:defRPr/>
            </a:pPr>
            <a:endParaRPr lang="en-GB" sz="1600">
              <a:solidFill>
                <a:srgbClr val="231F20"/>
              </a:solidFill>
              <a:latin typeface="Arial" panose="020B0604020202020204"/>
              <a:cs typeface="Arial"/>
            </a:endParaRPr>
          </a:p>
          <a:p>
            <a:pPr>
              <a:defRPr/>
            </a:pP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A </a:t>
            </a:r>
            <a:r>
              <a:rPr lang="en-GB" sz="1600">
                <a:solidFill>
                  <a:srgbClr val="231F20"/>
                </a:solidFill>
                <a:latin typeface="Arial" panose="020B0604020202020204"/>
              </a:rPr>
              <a:t>patient journey - from the patient presenting with symptoms, to appropriate treatment - often involves two or more NHS services. Clinical and administrative information is sent and received at all stages of this journey.  </a:t>
            </a: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a:defRPr/>
            </a:pPr>
            <a:r>
              <a:rPr lang="en-GB" sz="1600">
                <a:solidFill>
                  <a:srgbClr val="231F20"/>
                </a:solidFill>
                <a:latin typeface="Arial" panose="020B0604020202020204"/>
              </a:rPr>
              <a:t>This new Referrals Standard streamlines the</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way </a:t>
            </a:r>
            <a:r>
              <a:rPr lang="en-GB" sz="1600">
                <a:solidFill>
                  <a:srgbClr val="231F20"/>
                </a:solidFill>
                <a:latin typeface="Arial" panose="020B0604020202020204"/>
              </a:rPr>
              <a:t>Pharmacy First referrals</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are sent</a:t>
            </a:r>
            <a:r>
              <a:rPr lang="en-GB" sz="1600">
                <a:solidFill>
                  <a:srgbClr val="231F20"/>
                </a:solidFill>
                <a:latin typeface="Arial" panose="020B0604020202020204"/>
              </a:rPr>
              <a:t> from general practice to community pharmacy</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a:t>
            </a:r>
            <a:r>
              <a:rPr lang="en-GB" sz="1600">
                <a:solidFill>
                  <a:srgbClr val="231F20"/>
                </a:solidFill>
                <a:latin typeface="Arial" panose="020B0604020202020204"/>
              </a:rPr>
              <a:t>Community</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pharmacies </a:t>
            </a:r>
            <a:r>
              <a:rPr lang="en-GB" sz="1600">
                <a:solidFill>
                  <a:srgbClr val="231F20"/>
                </a:solidFill>
                <a:latin typeface="Arial" panose="020B0604020202020204"/>
              </a:rPr>
              <a:t>now receive</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the information they need, in a </a:t>
            </a:r>
            <a:r>
              <a:rPr lang="en-GB" sz="1600">
                <a:solidFill>
                  <a:srgbClr val="231F20"/>
                </a:solidFill>
                <a:latin typeface="Arial" panose="020B0604020202020204"/>
              </a:rPr>
              <a:t>standardised format</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they can use, </a:t>
            </a:r>
            <a:r>
              <a:rPr lang="en-GB" sz="1600">
                <a:solidFill>
                  <a:srgbClr val="231F20"/>
                </a:solidFill>
                <a:latin typeface="Arial" panose="020B0604020202020204"/>
              </a:rPr>
              <a:t>integrated</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into their clinical system.  </a:t>
            </a: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a:defRPr/>
            </a:pPr>
            <a:endParaRPr lang="en-GB" sz="1600">
              <a:solidFill>
                <a:srgbClr val="231F20"/>
              </a:solidFill>
              <a:latin typeface="Arial" panose="020B0604020202020204"/>
            </a:endParaRPr>
          </a:p>
          <a:p>
            <a:pPr>
              <a:defRPr/>
            </a:pPr>
            <a:endParaRPr lang="en-GB" sz="1600" b="0" i="0" u="none" strike="noStrike" kern="1200" cap="none" spc="0" normalizeH="0" baseline="0" noProof="0">
              <a:ln>
                <a:noFill/>
              </a:ln>
              <a:solidFill>
                <a:srgbClr val="212B32"/>
              </a:solidFill>
              <a:effectLst/>
              <a:uLnTx/>
              <a:uFillTx/>
              <a:latin typeface="Arial" panose="020B0604020202020204"/>
              <a:cs typeface="Arial"/>
            </a:endParaRPr>
          </a:p>
        </p:txBody>
      </p:sp>
      <p:pic>
        <p:nvPicPr>
          <p:cNvPr id="13" name="Graphic 12">
            <a:extLst>
              <a:ext uri="{FF2B5EF4-FFF2-40B4-BE49-F238E27FC236}">
                <a16:creationId xmlns:a16="http://schemas.microsoft.com/office/drawing/2014/main" id="{87E1A8AF-5580-AB1E-CBA4-6C0357F9D53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132" y="2800329"/>
            <a:ext cx="627379" cy="627379"/>
          </a:xfrm>
          <a:prstGeom prst="rect">
            <a:avLst/>
          </a:prstGeom>
        </p:spPr>
      </p:pic>
      <p:pic>
        <p:nvPicPr>
          <p:cNvPr id="3" name="Graphic 2" descr="Magnifying glass with solid fill">
            <a:extLst>
              <a:ext uri="{FF2B5EF4-FFF2-40B4-BE49-F238E27FC236}">
                <a16:creationId xmlns:a16="http://schemas.microsoft.com/office/drawing/2014/main" id="{8869000B-B0E1-8A0F-6FF4-7ED57C7D3F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56475" y="4558963"/>
            <a:ext cx="734122" cy="733952"/>
          </a:xfrm>
          <a:prstGeom prst="rect">
            <a:avLst/>
          </a:prstGeom>
        </p:spPr>
      </p:pic>
      <p:sp>
        <p:nvSpPr>
          <p:cNvPr id="2" name="Title 4">
            <a:extLst>
              <a:ext uri="{FF2B5EF4-FFF2-40B4-BE49-F238E27FC236}">
                <a16:creationId xmlns:a16="http://schemas.microsoft.com/office/drawing/2014/main" id="{FCB5E6C2-8C38-76EF-21F6-091D03E22C59}"/>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Referral Standard</a:t>
            </a:r>
          </a:p>
        </p:txBody>
      </p:sp>
    </p:spTree>
    <p:extLst>
      <p:ext uri="{BB962C8B-B14F-4D97-AF65-F5344CB8AC3E}">
        <p14:creationId xmlns:p14="http://schemas.microsoft.com/office/powerpoint/2010/main" val="338246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06EF-DA84-2FB0-FA9B-FAC1DCDE3E6E}"/>
            </a:ext>
          </a:extLst>
        </p:cNvPr>
        <p:cNvGrpSpPr/>
        <p:nvPr/>
      </p:nvGrpSpPr>
      <p:grpSpPr>
        <a:xfrm>
          <a:off x="0" y="0"/>
          <a:ext cx="0" cy="0"/>
          <a:chOff x="0" y="0"/>
          <a:chExt cx="0" cy="0"/>
        </a:xfrm>
      </p:grpSpPr>
      <p:pic>
        <p:nvPicPr>
          <p:cNvPr id="22" name="Graphic 21" descr="A community pharmacy registered professional.">
            <a:extLst>
              <a:ext uri="{FF2B5EF4-FFF2-40B4-BE49-F238E27FC236}">
                <a16:creationId xmlns:a16="http://schemas.microsoft.com/office/drawing/2014/main" id="{A445BF63-D3A0-E606-2AB9-0FF5B40568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6887" y="2098074"/>
            <a:ext cx="1258596" cy="1258596"/>
          </a:xfrm>
          <a:prstGeom prst="rect">
            <a:avLst/>
          </a:prstGeom>
        </p:spPr>
      </p:pic>
      <p:sp>
        <p:nvSpPr>
          <p:cNvPr id="2" name="TextBox 1">
            <a:extLst>
              <a:ext uri="{FF2B5EF4-FFF2-40B4-BE49-F238E27FC236}">
                <a16:creationId xmlns:a16="http://schemas.microsoft.com/office/drawing/2014/main" id="{664C18A8-5FBC-4198-03AF-18C500C7516A}"/>
              </a:ext>
            </a:extLst>
          </p:cNvPr>
          <p:cNvSpPr txBox="1"/>
          <p:nvPr/>
        </p:nvSpPr>
        <p:spPr>
          <a:xfrm>
            <a:off x="211903" y="3569684"/>
            <a:ext cx="2184506" cy="1754326"/>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Step 1</a:t>
            </a:r>
            <a:r>
              <a:rPr kumimoji="0" lang="en-GB" sz="1400" b="0"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 </a:t>
            </a:r>
            <a:endParaRPr lang="en-GB" sz="1400" i="1">
              <a:solidFill>
                <a:schemeClr val="bg1"/>
              </a:solidFill>
              <a:latin typeface="Arial" panose="020B0604020202020204"/>
            </a:endParaRPr>
          </a:p>
          <a:p>
            <a:pPr marL="0" lvl="1">
              <a:spcBef>
                <a:spcPts val="600"/>
              </a:spcBef>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Patient presents </a:t>
            </a:r>
            <a:r>
              <a:rPr lang="en-GB" sz="1400">
                <a:solidFill>
                  <a:srgbClr val="231F20"/>
                </a:solidFill>
                <a:latin typeface="Arial" panose="020B0604020202020204"/>
              </a:rPr>
              <a:t>or calls their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general practice – </a:t>
            </a:r>
            <a:r>
              <a:rPr lang="en-GB" sz="1400">
                <a:solidFill>
                  <a:srgbClr val="231F20"/>
                </a:solidFill>
                <a:latin typeface="Arial" panose="020B0604020202020204"/>
              </a:rPr>
              <a:t>triaged as appropriate for referral against service specification  </a:t>
            </a:r>
            <a:endParaRPr lang="en-GB" sz="1400" b="0" i="1" u="none" strike="noStrike" kern="1200" cap="none" spc="0" normalizeH="0" baseline="0" noProof="0">
              <a:ln>
                <a:noFill/>
              </a:ln>
              <a:solidFill>
                <a:srgbClr val="231F20"/>
              </a:solidFill>
              <a:effectLst/>
              <a:uLnTx/>
              <a:uFillTx/>
              <a:latin typeface="Arial" panose="020B0604020202020204"/>
              <a:cs typeface="Arial"/>
            </a:endParaRPr>
          </a:p>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cxnSp>
        <p:nvCxnSpPr>
          <p:cNvPr id="21" name="Straight Arrow Connector 20">
            <a:extLst>
              <a:ext uri="{FF2B5EF4-FFF2-40B4-BE49-F238E27FC236}">
                <a16:creationId xmlns:a16="http://schemas.microsoft.com/office/drawing/2014/main" id="{54B7CD0D-0739-5D31-130B-07D8CE5A3661}"/>
              </a:ext>
            </a:extLst>
          </p:cNvPr>
          <p:cNvCxnSpPr>
            <a:cxnSpLocks/>
          </p:cNvCxnSpPr>
          <p:nvPr/>
        </p:nvCxnSpPr>
        <p:spPr>
          <a:xfrm>
            <a:off x="1537769" y="2815091"/>
            <a:ext cx="92803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69CB9F-4D82-8926-D2E4-61A36C731A58}"/>
              </a:ext>
            </a:extLst>
          </p:cNvPr>
          <p:cNvSpPr txBox="1"/>
          <p:nvPr/>
        </p:nvSpPr>
        <p:spPr>
          <a:xfrm>
            <a:off x="2396409" y="3569684"/>
            <a:ext cx="2203766" cy="2323713"/>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Step 2</a:t>
            </a:r>
            <a:r>
              <a:rPr kumimoji="0" lang="en-GB" sz="1400" b="0"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 </a:t>
            </a:r>
            <a:endParaRPr lang="en-GB" sz="1400">
              <a:solidFill>
                <a:schemeClr val="bg1"/>
              </a:solidFill>
              <a:ea typeface="+mn-lt"/>
              <a:cs typeface="+mn-lt"/>
            </a:endParaRPr>
          </a:p>
          <a:p>
            <a:pPr marL="0" lvl="1">
              <a:spcBef>
                <a:spcPts val="600"/>
              </a:spcBef>
              <a:defRPr/>
            </a:pPr>
            <a:r>
              <a:rPr kumimoji="0" lang="en-GB" sz="1400" b="0" i="0" u="none" strike="noStrike" kern="1200" cap="none" spc="0" normalizeH="0" baseline="0" noProof="0">
                <a:ln>
                  <a:noFill/>
                </a:ln>
                <a:solidFill>
                  <a:srgbClr val="231F20"/>
                </a:solidFill>
                <a:effectLst/>
                <a:uLnTx/>
                <a:uFillTx/>
                <a:ea typeface="+mn-lt"/>
                <a:cs typeface="+mn-lt"/>
              </a:rPr>
              <a:t>General practice </a:t>
            </a:r>
            <a:r>
              <a:rPr lang="en-GB" sz="1400">
                <a:solidFill>
                  <a:srgbClr val="231F20"/>
                </a:solidFill>
                <a:ea typeface="+mn-lt"/>
                <a:cs typeface="+mn-lt"/>
              </a:rPr>
              <a:t>creates a referral by entering the presenting complaint, including relevant details for the recipient, and select an appropriate pharmacy using the Directory of Services (DoS)</a:t>
            </a:r>
            <a:endParaRPr lang="en-GB" sz="1400" b="0" i="0" u="none" strike="noStrike" kern="1200" cap="none" spc="0" normalizeH="0" baseline="0" noProof="0">
              <a:ln>
                <a:noFill/>
              </a:ln>
              <a:solidFill>
                <a:srgbClr val="231F20"/>
              </a:solidFill>
              <a:effectLst/>
              <a:uLnTx/>
              <a:uFillTx/>
              <a:latin typeface="Arial" panose="020B0604020202020204"/>
              <a:cs typeface="Arial"/>
            </a:endParaRPr>
          </a:p>
        </p:txBody>
      </p:sp>
      <p:sp>
        <p:nvSpPr>
          <p:cNvPr id="28" name="TextBox 27">
            <a:extLst>
              <a:ext uri="{FF2B5EF4-FFF2-40B4-BE49-F238E27FC236}">
                <a16:creationId xmlns:a16="http://schemas.microsoft.com/office/drawing/2014/main" id="{B43A6713-A3E2-0828-218E-EEE9B9A4EDF9}"/>
              </a:ext>
            </a:extLst>
          </p:cNvPr>
          <p:cNvSpPr txBox="1"/>
          <p:nvPr/>
        </p:nvSpPr>
        <p:spPr>
          <a:xfrm>
            <a:off x="4600175" y="3594374"/>
            <a:ext cx="2303490" cy="1969770"/>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Step 3</a:t>
            </a:r>
            <a:r>
              <a:rPr kumimoji="0" lang="en-GB" sz="1400" b="0"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 </a:t>
            </a:r>
            <a:endParaRPr lang="en-GB" sz="1400">
              <a:solidFill>
                <a:schemeClr val="bg1"/>
              </a:solidFill>
              <a:ea typeface="+mn-lt"/>
              <a:cs typeface="+mn-lt"/>
            </a:endParaRPr>
          </a:p>
          <a:p>
            <a:pPr marL="0" lvl="1">
              <a:spcBef>
                <a:spcPts val="600"/>
              </a:spcBef>
              <a:defRPr/>
            </a:pPr>
            <a:r>
              <a:rPr lang="en-GB" sz="1400">
                <a:solidFill>
                  <a:srgbClr val="231F20"/>
                </a:solidFill>
                <a:ea typeface="+mn-lt"/>
                <a:cs typeface="+mn-lt"/>
              </a:rPr>
              <a:t>The referral is sent.  General practice provides the patient with the pharmacy contact details so they can arrange when they visit the pharmacy</a:t>
            </a:r>
            <a:endParaRPr lang="en-GB" sz="1400" b="0" i="0" u="none" strike="noStrike" kern="1200" cap="none" spc="0" normalizeH="0" baseline="0" noProof="0">
              <a:ln>
                <a:noFill/>
              </a:ln>
              <a:solidFill>
                <a:srgbClr val="231F20"/>
              </a:solidFill>
              <a:effectLst/>
              <a:uLnTx/>
              <a:uFillTx/>
              <a:latin typeface="Arial" panose="020B0604020202020204"/>
              <a:cs typeface="Arial"/>
            </a:endParaRPr>
          </a:p>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cxnSp>
        <p:nvCxnSpPr>
          <p:cNvPr id="58" name="Straight Arrow Connector 57">
            <a:extLst>
              <a:ext uri="{FF2B5EF4-FFF2-40B4-BE49-F238E27FC236}">
                <a16:creationId xmlns:a16="http://schemas.microsoft.com/office/drawing/2014/main" id="{BBFDF941-F9FD-225C-8C76-84C3DBDD928C}"/>
              </a:ext>
            </a:extLst>
          </p:cNvPr>
          <p:cNvCxnSpPr>
            <a:cxnSpLocks/>
          </p:cNvCxnSpPr>
          <p:nvPr/>
        </p:nvCxnSpPr>
        <p:spPr>
          <a:xfrm>
            <a:off x="4071151" y="2815091"/>
            <a:ext cx="6245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225EE3C4-8B26-C491-4C33-5410DC68955D}"/>
              </a:ext>
            </a:extLst>
          </p:cNvPr>
          <p:cNvGrpSpPr/>
          <p:nvPr/>
        </p:nvGrpSpPr>
        <p:grpSpPr>
          <a:xfrm>
            <a:off x="2465803" y="2286010"/>
            <a:ext cx="1659923" cy="1269273"/>
            <a:chOff x="3101313" y="1530816"/>
            <a:chExt cx="1659923" cy="1269273"/>
          </a:xfrm>
        </p:grpSpPr>
        <p:grpSp>
          <p:nvGrpSpPr>
            <p:cNvPr id="38" name="Group 37">
              <a:extLst>
                <a:ext uri="{FF2B5EF4-FFF2-40B4-BE49-F238E27FC236}">
                  <a16:creationId xmlns:a16="http://schemas.microsoft.com/office/drawing/2014/main" id="{F9334802-D40B-53D1-0FC7-6A0E4357628E}"/>
                </a:ext>
              </a:extLst>
            </p:cNvPr>
            <p:cNvGrpSpPr/>
            <p:nvPr/>
          </p:nvGrpSpPr>
          <p:grpSpPr>
            <a:xfrm>
              <a:off x="3101313" y="1530816"/>
              <a:ext cx="1659207" cy="1269273"/>
              <a:chOff x="821940" y="1707869"/>
              <a:chExt cx="1659207" cy="1269273"/>
            </a:xfrm>
          </p:grpSpPr>
          <p:pic>
            <p:nvPicPr>
              <p:cNvPr id="43" name="Graphic 42">
                <a:extLst>
                  <a:ext uri="{FF2B5EF4-FFF2-40B4-BE49-F238E27FC236}">
                    <a16:creationId xmlns:a16="http://schemas.microsoft.com/office/drawing/2014/main" id="{0538136B-40F4-837A-0CFA-53E66F0CD4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44" name="Rectangle 43">
                <a:extLst>
                  <a:ext uri="{FF2B5EF4-FFF2-40B4-BE49-F238E27FC236}">
                    <a16:creationId xmlns:a16="http://schemas.microsoft.com/office/drawing/2014/main" id="{A5204454-F841-290E-5BD5-661A5E8E146B}"/>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pic>
          <p:nvPicPr>
            <p:cNvPr id="42" name="Graphic 41" descr="Cursor with solid fill">
              <a:extLst>
                <a:ext uri="{FF2B5EF4-FFF2-40B4-BE49-F238E27FC236}">
                  <a16:creationId xmlns:a16="http://schemas.microsoft.com/office/drawing/2014/main" id="{8B36D660-FE6C-9FFB-2552-BBBA5A5028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6392" y="1806971"/>
              <a:ext cx="704844" cy="704844"/>
            </a:xfrm>
            <a:prstGeom prst="rect">
              <a:avLst/>
            </a:prstGeom>
          </p:spPr>
        </p:pic>
      </p:grpSp>
      <p:grpSp>
        <p:nvGrpSpPr>
          <p:cNvPr id="82" name="Group 81">
            <a:extLst>
              <a:ext uri="{FF2B5EF4-FFF2-40B4-BE49-F238E27FC236}">
                <a16:creationId xmlns:a16="http://schemas.microsoft.com/office/drawing/2014/main" id="{5500CE27-9468-2EEC-20EF-80A64BB89949}"/>
              </a:ext>
            </a:extLst>
          </p:cNvPr>
          <p:cNvGrpSpPr/>
          <p:nvPr/>
        </p:nvGrpSpPr>
        <p:grpSpPr>
          <a:xfrm>
            <a:off x="7236594" y="2308501"/>
            <a:ext cx="1659207" cy="1269273"/>
            <a:chOff x="6491673" y="2601133"/>
            <a:chExt cx="1659207" cy="1269273"/>
          </a:xfrm>
        </p:grpSpPr>
        <p:pic>
          <p:nvPicPr>
            <p:cNvPr id="47" name="Graphic 46">
              <a:extLst>
                <a:ext uri="{FF2B5EF4-FFF2-40B4-BE49-F238E27FC236}">
                  <a16:creationId xmlns:a16="http://schemas.microsoft.com/office/drawing/2014/main" id="{4D9B8883-6D51-7351-3811-5B11B6B254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1673" y="2601133"/>
              <a:ext cx="1659207" cy="1269273"/>
            </a:xfrm>
            <a:prstGeom prst="rect">
              <a:avLst/>
            </a:prstGeom>
          </p:spPr>
        </p:pic>
        <p:sp>
          <p:nvSpPr>
            <p:cNvPr id="48" name="Rectangle 47">
              <a:extLst>
                <a:ext uri="{FF2B5EF4-FFF2-40B4-BE49-F238E27FC236}">
                  <a16:creationId xmlns:a16="http://schemas.microsoft.com/office/drawing/2014/main" id="{AD24729B-636D-A8BA-0984-4DB9EC6CFEBF}"/>
                </a:ext>
              </a:extLst>
            </p:cNvPr>
            <p:cNvSpPr/>
            <p:nvPr/>
          </p:nvSpPr>
          <p:spPr>
            <a:xfrm>
              <a:off x="6536508" y="2642689"/>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grpSp>
        <p:nvGrpSpPr>
          <p:cNvPr id="87" name="Group 86">
            <a:extLst>
              <a:ext uri="{FF2B5EF4-FFF2-40B4-BE49-F238E27FC236}">
                <a16:creationId xmlns:a16="http://schemas.microsoft.com/office/drawing/2014/main" id="{A5641B13-0FFE-01D1-DC3E-51ECF9E2638F}"/>
              </a:ext>
            </a:extLst>
          </p:cNvPr>
          <p:cNvGrpSpPr/>
          <p:nvPr/>
        </p:nvGrpSpPr>
        <p:grpSpPr>
          <a:xfrm>
            <a:off x="4679109" y="2283545"/>
            <a:ext cx="1659207" cy="1269273"/>
            <a:chOff x="821940" y="1707869"/>
            <a:chExt cx="1659207" cy="1269273"/>
          </a:xfrm>
        </p:grpSpPr>
        <p:pic>
          <p:nvPicPr>
            <p:cNvPr id="90" name="Graphic 89">
              <a:extLst>
                <a:ext uri="{FF2B5EF4-FFF2-40B4-BE49-F238E27FC236}">
                  <a16:creationId xmlns:a16="http://schemas.microsoft.com/office/drawing/2014/main" id="{71BABCC3-BCF5-7C10-AC6C-B7C1562EA6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91" name="Rectangle 90">
              <a:extLst>
                <a:ext uri="{FF2B5EF4-FFF2-40B4-BE49-F238E27FC236}">
                  <a16:creationId xmlns:a16="http://schemas.microsoft.com/office/drawing/2014/main" id="{4A806949-1B60-BAC2-9E3D-240BD37CB0F5}"/>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pic>
        <p:nvPicPr>
          <p:cNvPr id="8" name="Graphic 7" descr="A patient.">
            <a:extLst>
              <a:ext uri="{FF2B5EF4-FFF2-40B4-BE49-F238E27FC236}">
                <a16:creationId xmlns:a16="http://schemas.microsoft.com/office/drawing/2014/main" id="{222B0977-FE98-3772-1D0B-E717BD3440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8180" y="2148617"/>
            <a:ext cx="1337072" cy="1337072"/>
          </a:xfrm>
          <a:prstGeom prst="rect">
            <a:avLst/>
          </a:prstGeom>
        </p:spPr>
      </p:pic>
      <p:sp>
        <p:nvSpPr>
          <p:cNvPr id="15" name="TextBox 14">
            <a:extLst>
              <a:ext uri="{FF2B5EF4-FFF2-40B4-BE49-F238E27FC236}">
                <a16:creationId xmlns:a16="http://schemas.microsoft.com/office/drawing/2014/main" id="{42BF85BC-2E70-4F43-B7FD-E7A3E4DFCF21}"/>
              </a:ext>
            </a:extLst>
          </p:cNvPr>
          <p:cNvSpPr txBox="1"/>
          <p:nvPr/>
        </p:nvSpPr>
        <p:spPr>
          <a:xfrm>
            <a:off x="9500135" y="3597037"/>
            <a:ext cx="2184506" cy="1031051"/>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3087"/>
                </a:highlight>
                <a:uLnTx/>
                <a:uFillTx/>
                <a:latin typeface="Arial" panose="020B0604020202020204"/>
                <a:ea typeface="+mn-ea"/>
                <a:cs typeface="+mn-cs"/>
              </a:rPr>
              <a:t>Step 5</a:t>
            </a:r>
            <a:r>
              <a:rPr kumimoji="0" lang="en-GB" sz="1400" b="0" i="0" u="none" strike="noStrike" kern="1200" cap="none" spc="0" normalizeH="0" baseline="0" noProof="0">
                <a:ln>
                  <a:noFill/>
                </a:ln>
                <a:solidFill>
                  <a:schemeClr val="bg1"/>
                </a:solidFill>
                <a:effectLst/>
                <a:highlight>
                  <a:srgbClr val="003087"/>
                </a:highlight>
                <a:uLnTx/>
                <a:uFillTx/>
                <a:latin typeface="Arial" panose="020B0604020202020204"/>
                <a:ea typeface="+mn-ea"/>
                <a:cs typeface="+mn-cs"/>
              </a:rPr>
              <a:t>: </a:t>
            </a:r>
            <a:endParaRPr lang="en-GB">
              <a:solidFill>
                <a:schemeClr val="bg1"/>
              </a:solidFill>
              <a:latin typeface="Arial" panose="020B0604020202020204"/>
            </a:endParaRPr>
          </a:p>
          <a:p>
            <a:pPr marL="0" lvl="1">
              <a:spcBef>
                <a:spcPts val="600"/>
              </a:spcBef>
              <a:defRPr/>
            </a:pPr>
            <a:r>
              <a:rPr lang="en-GB" sz="1400">
                <a:solidFill>
                  <a:srgbClr val="231F20"/>
                </a:solidFill>
                <a:latin typeface="Arial" panose="020B0604020202020204"/>
              </a:rPr>
              <a:t>Patient</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 </a:t>
            </a:r>
            <a:r>
              <a:rPr lang="en-GB" sz="1400">
                <a:solidFill>
                  <a:srgbClr val="231F20"/>
                </a:solidFill>
                <a:latin typeface="Arial" panose="020B0604020202020204"/>
              </a:rPr>
              <a:t>seen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by community pharmacy</a:t>
            </a:r>
            <a:r>
              <a:rPr lang="en-GB" sz="1400">
                <a:solidFill>
                  <a:srgbClr val="231F20"/>
                </a:solidFill>
                <a:latin typeface="Arial" panose="020B0604020202020204"/>
              </a:rPr>
              <a:t> (in person or online)</a:t>
            </a:r>
            <a:endParaRPr lang="en-GB">
              <a:cs typeface="Arial"/>
            </a:endParaRPr>
          </a:p>
        </p:txBody>
      </p:sp>
      <p:cxnSp>
        <p:nvCxnSpPr>
          <p:cNvPr id="18" name="Straight Arrow Connector 17">
            <a:extLst>
              <a:ext uri="{FF2B5EF4-FFF2-40B4-BE49-F238E27FC236}">
                <a16:creationId xmlns:a16="http://schemas.microsoft.com/office/drawing/2014/main" id="{E9501FE0-20BC-E556-8A30-0B3C70791D33}"/>
              </a:ext>
            </a:extLst>
          </p:cNvPr>
          <p:cNvCxnSpPr>
            <a:cxnSpLocks/>
          </p:cNvCxnSpPr>
          <p:nvPr/>
        </p:nvCxnSpPr>
        <p:spPr>
          <a:xfrm>
            <a:off x="8841942" y="2847653"/>
            <a:ext cx="9570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Graphic 26" descr="Magnifying glass with solid fill">
            <a:extLst>
              <a:ext uri="{FF2B5EF4-FFF2-40B4-BE49-F238E27FC236}">
                <a16:creationId xmlns:a16="http://schemas.microsoft.com/office/drawing/2014/main" id="{A3067A7C-904F-1EB3-9167-C997854BC0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82838" y="2306050"/>
            <a:ext cx="914400" cy="914400"/>
          </a:xfrm>
          <a:prstGeom prst="rect">
            <a:avLst/>
          </a:prstGeom>
        </p:spPr>
      </p:pic>
      <p:pic>
        <p:nvPicPr>
          <p:cNvPr id="30" name="Graphic 29" descr="Daily calendar with solid fill">
            <a:extLst>
              <a:ext uri="{FF2B5EF4-FFF2-40B4-BE49-F238E27FC236}">
                <a16:creationId xmlns:a16="http://schemas.microsoft.com/office/drawing/2014/main" id="{1BB5E9E4-38E7-789F-E58A-5169836A58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47000" y="2306050"/>
            <a:ext cx="914400" cy="914400"/>
          </a:xfrm>
          <a:prstGeom prst="rect">
            <a:avLst/>
          </a:prstGeom>
        </p:spPr>
      </p:pic>
      <p:sp>
        <p:nvSpPr>
          <p:cNvPr id="31" name="TextBox 30">
            <a:extLst>
              <a:ext uri="{FF2B5EF4-FFF2-40B4-BE49-F238E27FC236}">
                <a16:creationId xmlns:a16="http://schemas.microsoft.com/office/drawing/2014/main" id="{7FC4951E-1045-E5F7-7BAB-3FCA87DA0947}"/>
              </a:ext>
            </a:extLst>
          </p:cNvPr>
          <p:cNvSpPr txBox="1"/>
          <p:nvPr/>
        </p:nvSpPr>
        <p:spPr>
          <a:xfrm>
            <a:off x="297907" y="1467196"/>
            <a:ext cx="6277438"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Arial"/>
              </a:rPr>
              <a:t>General practice</a:t>
            </a: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E8EFA2D9-3111-15CA-0C09-6E189434DDC2}"/>
              </a:ext>
            </a:extLst>
          </p:cNvPr>
          <p:cNvSpPr txBox="1"/>
          <p:nvPr/>
        </p:nvSpPr>
        <p:spPr>
          <a:xfrm>
            <a:off x="6672449" y="1467196"/>
            <a:ext cx="5198500" cy="338554"/>
          </a:xfrm>
          <a:prstGeom prst="rect">
            <a:avLst/>
          </a:prstGeom>
          <a:solidFill>
            <a:srgbClr val="003087"/>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Arial"/>
              </a:rPr>
              <a:t>Community pharmacy</a:t>
            </a:r>
          </a:p>
        </p:txBody>
      </p:sp>
      <p:pic>
        <p:nvPicPr>
          <p:cNvPr id="33" name="Graphic 32" descr="A patient.">
            <a:extLst>
              <a:ext uri="{FF2B5EF4-FFF2-40B4-BE49-F238E27FC236}">
                <a16:creationId xmlns:a16="http://schemas.microsoft.com/office/drawing/2014/main" id="{43A849A6-CAA4-BF91-D2E8-F1C8BA0E13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0557" y="2368146"/>
            <a:ext cx="1337072" cy="1337072"/>
          </a:xfrm>
          <a:prstGeom prst="rect">
            <a:avLst/>
          </a:prstGeom>
        </p:spPr>
      </p:pic>
      <p:pic>
        <p:nvPicPr>
          <p:cNvPr id="34" name="Graphic 33" descr="User with solid fill">
            <a:extLst>
              <a:ext uri="{FF2B5EF4-FFF2-40B4-BE49-F238E27FC236}">
                <a16:creationId xmlns:a16="http://schemas.microsoft.com/office/drawing/2014/main" id="{FEF82C01-89AA-50E7-9322-FE38CBEB22C0}"/>
              </a:ext>
            </a:extLst>
          </p:cNvPr>
          <p:cNvPicPr>
            <a:picLocks noChangeAspect="1"/>
          </p:cNvPicPr>
          <p:nvPr/>
        </p:nvPicPr>
        <p:blipFill>
          <a:blip r:embed="rId3">
            <a:extLst>
              <a:ext uri="{96DAC541-7B7A-43D3-8B79-37D633B846F1}">
                <asvg:svgBlip xmlns:asvg="http://schemas.microsoft.com/office/drawing/2016/SVG/main" r:embed="rId15"/>
              </a:ext>
            </a:extLst>
          </a:blip>
          <a:stretch>
            <a:fillRect/>
          </a:stretch>
        </p:blipFill>
        <p:spPr>
          <a:xfrm>
            <a:off x="7843053" y="2435743"/>
            <a:ext cx="396210" cy="396210"/>
          </a:xfrm>
          <a:prstGeom prst="rect">
            <a:avLst/>
          </a:prstGeom>
        </p:spPr>
      </p:pic>
      <p:cxnSp>
        <p:nvCxnSpPr>
          <p:cNvPr id="41" name="Straight Connector 40">
            <a:extLst>
              <a:ext uri="{FF2B5EF4-FFF2-40B4-BE49-F238E27FC236}">
                <a16:creationId xmlns:a16="http://schemas.microsoft.com/office/drawing/2014/main" id="{D9F8EA32-8D47-BD97-DBC8-0088EFBF84BE}"/>
              </a:ext>
            </a:extLst>
          </p:cNvPr>
          <p:cNvCxnSpPr>
            <a:cxnSpLocks/>
          </p:cNvCxnSpPr>
          <p:nvPr/>
        </p:nvCxnSpPr>
        <p:spPr>
          <a:xfrm>
            <a:off x="7515176" y="2842108"/>
            <a:ext cx="1051965" cy="0"/>
          </a:xfrm>
          <a:prstGeom prst="line">
            <a:avLst/>
          </a:prstGeom>
          <a:ln w="127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DDFA26E-D639-322B-3F9A-9E0CE81E53DD}"/>
              </a:ext>
            </a:extLst>
          </p:cNvPr>
          <p:cNvCxnSpPr>
            <a:cxnSpLocks/>
          </p:cNvCxnSpPr>
          <p:nvPr/>
        </p:nvCxnSpPr>
        <p:spPr>
          <a:xfrm>
            <a:off x="7515176" y="2958467"/>
            <a:ext cx="1051965" cy="0"/>
          </a:xfrm>
          <a:prstGeom prst="line">
            <a:avLst/>
          </a:prstGeom>
          <a:ln w="127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64FE2D-5776-A0F4-B6E5-1013C1BB71DD}"/>
              </a:ext>
            </a:extLst>
          </p:cNvPr>
          <p:cNvCxnSpPr>
            <a:cxnSpLocks/>
          </p:cNvCxnSpPr>
          <p:nvPr/>
        </p:nvCxnSpPr>
        <p:spPr>
          <a:xfrm>
            <a:off x="7515176" y="3074826"/>
            <a:ext cx="1051965" cy="0"/>
          </a:xfrm>
          <a:prstGeom prst="line">
            <a:avLst/>
          </a:prstGeom>
          <a:ln w="127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D0BB16-6F7E-8E76-C41A-15FEC2A2651F}"/>
              </a:ext>
            </a:extLst>
          </p:cNvPr>
          <p:cNvSpPr txBox="1"/>
          <p:nvPr/>
        </p:nvSpPr>
        <p:spPr>
          <a:xfrm>
            <a:off x="7087518" y="3602464"/>
            <a:ext cx="2303490" cy="1323439"/>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3087"/>
                </a:highlight>
                <a:uLnTx/>
                <a:uFillTx/>
                <a:latin typeface="Arial" panose="020B0604020202020204"/>
                <a:ea typeface="+mn-ea"/>
                <a:cs typeface="+mn-cs"/>
              </a:rPr>
              <a:t>Step 4</a:t>
            </a:r>
            <a:r>
              <a:rPr kumimoji="0" lang="en-GB" sz="1400" b="0" i="0" u="none" strike="noStrike" kern="1200" cap="none" spc="0" normalizeH="0" baseline="0" noProof="0">
                <a:ln>
                  <a:noFill/>
                </a:ln>
                <a:solidFill>
                  <a:schemeClr val="bg1"/>
                </a:solidFill>
                <a:effectLst/>
                <a:highlight>
                  <a:srgbClr val="003087"/>
                </a:highlight>
                <a:uLnTx/>
                <a:uFillTx/>
                <a:latin typeface="Arial" panose="020B0604020202020204"/>
                <a:ea typeface="+mn-ea"/>
                <a:cs typeface="+mn-cs"/>
              </a:rPr>
              <a:t>: </a:t>
            </a:r>
            <a:endParaRPr lang="en-US">
              <a:solidFill>
                <a:schemeClr val="bg1"/>
              </a:solidFill>
            </a:endParaRPr>
          </a:p>
          <a:p>
            <a:pPr marL="0" lvl="1">
              <a:spcBef>
                <a:spcPts val="600"/>
              </a:spcBef>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Referral received directly into the community pharmacy</a:t>
            </a:r>
            <a:r>
              <a:rPr lang="en-GB" sz="1400">
                <a:solidFill>
                  <a:srgbClr val="231F20"/>
                </a:solidFill>
                <a:latin typeface="Arial" panose="020B0604020202020204"/>
              </a:rPr>
              <a:t> clinical system</a:t>
            </a:r>
            <a:endParaRPr lang="en-GB">
              <a:ea typeface="+mn-ea"/>
              <a:cs typeface="+mn-cs"/>
            </a:endParaRPr>
          </a:p>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cxnSp>
        <p:nvCxnSpPr>
          <p:cNvPr id="10" name="Straight Arrow Connector 9">
            <a:extLst>
              <a:ext uri="{FF2B5EF4-FFF2-40B4-BE49-F238E27FC236}">
                <a16:creationId xmlns:a16="http://schemas.microsoft.com/office/drawing/2014/main" id="{E3931B9A-3E9B-448D-BA42-768BE8919E65}"/>
              </a:ext>
            </a:extLst>
          </p:cNvPr>
          <p:cNvCxnSpPr>
            <a:cxnSpLocks/>
          </p:cNvCxnSpPr>
          <p:nvPr/>
        </p:nvCxnSpPr>
        <p:spPr>
          <a:xfrm>
            <a:off x="6324425" y="2796640"/>
            <a:ext cx="9570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3756A75-72BA-B56E-EF85-EE2EA28E4648}"/>
              </a:ext>
            </a:extLst>
          </p:cNvPr>
          <p:cNvSpPr txBox="1">
            <a:spLocks/>
          </p:cNvSpPr>
          <p:nvPr/>
        </p:nvSpPr>
        <p:spPr>
          <a:xfrm>
            <a:off x="317571" y="159796"/>
            <a:ext cx="10999358" cy="865186"/>
          </a:xfrm>
          <a:prstGeom prst="rect">
            <a:avLst/>
          </a:prstGeom>
        </p:spPr>
        <p:txBody>
          <a:bodyPr vert="horz" lIns="0" tIns="0" rIns="0" bIns="0" rtlCol="0" anchor="ctr">
            <a:normAutofit fontScale="92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a:t>Steps to refer patients from general practice to </a:t>
            </a:r>
          </a:p>
          <a:p>
            <a:r>
              <a:rPr lang="en-GB" sz="2800"/>
              <a:t>community pharmacy using assured in-workflow referrals systems</a:t>
            </a:r>
            <a:endParaRPr lang="en-GB" sz="2800" spc="-40"/>
          </a:p>
        </p:txBody>
      </p:sp>
    </p:spTree>
    <p:extLst>
      <p:ext uri="{BB962C8B-B14F-4D97-AF65-F5344CB8AC3E}">
        <p14:creationId xmlns:p14="http://schemas.microsoft.com/office/powerpoint/2010/main" val="39719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W_NHS">
  <a:themeElements>
    <a:clrScheme name="Vanilla">
      <a:dk1>
        <a:srgbClr val="000000"/>
      </a:dk1>
      <a:lt1>
        <a:srgbClr val="FFFFFF"/>
      </a:lt1>
      <a:dk2>
        <a:srgbClr val="000000"/>
      </a:dk2>
      <a:lt2>
        <a:srgbClr val="FFFFFF"/>
      </a:lt2>
      <a:accent1>
        <a:srgbClr val="007F3B"/>
      </a:accent1>
      <a:accent2>
        <a:srgbClr val="005EB8"/>
      </a:accent2>
      <a:accent3>
        <a:srgbClr val="DCCD14"/>
      </a:accent3>
      <a:accent4>
        <a:srgbClr val="F0F4F5"/>
      </a:accent4>
      <a:accent5>
        <a:srgbClr val="D8DDE0"/>
      </a:accent5>
      <a:accent6>
        <a:srgbClr val="1E83D6"/>
      </a:accent6>
      <a:hlink>
        <a:srgbClr val="515151"/>
      </a:hlink>
      <a:folHlink>
        <a:srgbClr val="CBCBCB"/>
      </a:folHlink>
    </a:clrScheme>
    <a:fontScheme name="NHS Fonts">
      <a:majorFont>
        <a:latin typeface="Arial"/>
        <a:ea typeface=""/>
        <a:cs typeface=""/>
      </a:majorFont>
      <a:minorFont>
        <a:latin typeface="Arial"/>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type="none" w="med" len="med"/>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extLst>
    <a:ext uri="{05A4C25C-085E-4340-85A3-A5531E510DB2}">
      <thm15:themeFamily xmlns:thm15="http://schemas.microsoft.com/office/thememl/2012/main" name="OW_NHS.pptx" id="{87924899-673E-4E98-AB1A-33F1849B4F5D}" vid="{5CFA6716-E330-4971-9613-5219BA68E6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F15D6F32DFD243A0609C07813AA869" ma:contentTypeVersion="15" ma:contentTypeDescription="Create a new document." ma:contentTypeScope="" ma:versionID="0674cf9065cbe303ed309d6dbf91b0fd">
  <xsd:schema xmlns:xsd="http://www.w3.org/2001/XMLSchema" xmlns:xs="http://www.w3.org/2001/XMLSchema" xmlns:p="http://schemas.microsoft.com/office/2006/metadata/properties" xmlns:ns1="http://schemas.microsoft.com/sharepoint/v3" xmlns:ns2="0a96dc3c-99b5-4d1c-b015-a31d6457f932" xmlns:ns3="22bae9ae-f3c5-4c15-af24-70f05be40cd0" targetNamespace="http://schemas.microsoft.com/office/2006/metadata/properties" ma:root="true" ma:fieldsID="47e283736c1204f02f50e28d555d43db" ns1:_="" ns2:_="" ns3:_="">
    <xsd:import namespace="http://schemas.microsoft.com/sharepoint/v3"/>
    <xsd:import namespace="0a96dc3c-99b5-4d1c-b015-a31d6457f932"/>
    <xsd:import namespace="22bae9ae-f3c5-4c15-af24-70f05be40c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96dc3c-99b5-4d1c-b015-a31d6457f9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bae9ae-f3c5-4c15-af24-70f05be40cd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aa9bab1-d8cd-4500-9a2a-70e38395b810}" ma:internalName="TaxCatchAll" ma:showField="CatchAllData" ma:web="22bae9ae-f3c5-4c15-af24-70f05be40c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2bae9ae-f3c5-4c15-af24-70f05be40cd0" xsi:nil="true"/>
    <lcf76f155ced4ddcb4097134ff3c332f xmlns="0a96dc3c-99b5-4d1c-b015-a31d6457f9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4477B011-3D59-4590-8F80-EB37C612EEAC}">
  <ds:schemaRefs>
    <ds:schemaRef ds:uri="0a96dc3c-99b5-4d1c-b015-a31d6457f932"/>
    <ds:schemaRef ds:uri="22bae9ae-f3c5-4c15-af24-70f05be40c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2B3C52-C4E5-4003-8240-632FDE102EAB}">
  <ds:schemaRefs>
    <ds:schemaRef ds:uri="http://purl.org/dc/dcmitype/"/>
    <ds:schemaRef ds:uri="http://schemas.microsoft.com/sharepoint/v3"/>
    <ds:schemaRef ds:uri="http://schemas.microsoft.com/office/2006/metadata/properties"/>
    <ds:schemaRef ds:uri="http://schemas.microsoft.com/office/2006/documentManagement/types"/>
    <ds:schemaRef ds:uri="http://purl.org/dc/terms/"/>
    <ds:schemaRef ds:uri="22bae9ae-f3c5-4c15-af24-70f05be40cd0"/>
    <ds:schemaRef ds:uri="http://schemas.openxmlformats.org/package/2006/metadata/core-properties"/>
    <ds:schemaRef ds:uri="http://www.w3.org/XML/1998/namespace"/>
    <ds:schemaRef ds:uri="http://schemas.microsoft.com/office/infopath/2007/PartnerControls"/>
    <ds:schemaRef ds:uri="0a96dc3c-99b5-4d1c-b015-a31d6457f932"/>
    <ds:schemaRef ds:uri="http://purl.org/dc/elements/1.1/"/>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0</TotalTime>
  <Words>7130</Words>
  <Application>Microsoft Office PowerPoint</Application>
  <PresentationFormat>Widescreen</PresentationFormat>
  <Paragraphs>845</Paragraphs>
  <Slides>57</Slides>
  <Notes>48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4" baseType="lpstr">
      <vt:lpstr>Aptos</vt:lpstr>
      <vt:lpstr>Arial</vt:lpstr>
      <vt:lpstr>Calibri</vt:lpstr>
      <vt:lpstr>Wingdings</vt:lpstr>
      <vt:lpstr>NHSD-Refresh-Theme-NOV1120B</vt:lpstr>
      <vt:lpstr>OW_NHS</vt:lpstr>
      <vt:lpstr>think-cell Slide</vt:lpstr>
      <vt:lpstr>Pharmacy First  Digital transformation of  Primary Care    general practice and community pharmacy </vt:lpstr>
      <vt:lpstr>PowerPoint Presentation</vt:lpstr>
      <vt:lpstr>PowerPoint Presentation</vt:lpstr>
      <vt:lpstr>Scale of transformation to improve patient care</vt:lpstr>
      <vt:lpstr>PowerPoint Presentation</vt:lpstr>
      <vt:lpstr>Streamlining referrals from general practice to community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Accessing clinical information</vt:lpstr>
      <vt:lpstr>Ways for registered community pharmacy professionals* to access clinical patient information</vt:lpstr>
      <vt:lpstr>GP Connect Access Record: Structured</vt:lpstr>
      <vt:lpstr>PowerPoint Presentation</vt:lpstr>
      <vt:lpstr>PowerPoint Presentation</vt:lpstr>
      <vt:lpstr>Protecting patient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Updating the patient’s GP record</vt:lpstr>
      <vt:lpstr>GP Connect Update Record: Structured</vt:lpstr>
      <vt:lpstr>Benefits of GP Connect Update Record: Structured</vt:lpstr>
      <vt:lpstr>PowerPoint Presentation</vt:lpstr>
      <vt:lpstr>PowerPoint Presentation</vt:lpstr>
      <vt:lpstr>PowerPoint Presentation</vt:lpstr>
      <vt:lpstr>PowerPoint Presentation</vt:lpstr>
      <vt:lpstr>GP Connect Update Record: Structured</vt:lpstr>
      <vt:lpstr>What is sent as part of GP Connect Update Record: Structured?</vt:lpstr>
      <vt:lpstr>What is not sent as part of GP Connect Update Record: Structured?</vt:lpstr>
      <vt:lpstr>Enabling GP Connect Update Record: Structured</vt:lpstr>
      <vt:lpstr>Data controller responsibilities for general practice</vt:lpstr>
      <vt:lpstr>PowerPoint Presentation</vt:lpstr>
      <vt:lpstr>GP Connect Update Record: Structured</vt:lpstr>
      <vt:lpstr>What is sent as part of GP Connect Update Record: Structured?</vt:lpstr>
      <vt:lpstr>What is not sent as part of GP Connect Update Record: Structured?</vt:lpstr>
      <vt:lpstr>Data controller responsibilities for community pharmacy</vt:lpstr>
      <vt:lpstr>Observations and SNOMED CT</vt:lpstr>
      <vt:lpstr>Managing digital live service issues</vt:lpstr>
      <vt:lpstr>Managing digital live service issues</vt:lpstr>
      <vt:lpstr>Links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jane harvey</cp:lastModifiedBy>
  <cp:revision>3</cp:revision>
  <cp:lastPrinted>2025-03-29T11:57:01Z</cp:lastPrinted>
  <dcterms:created xsi:type="dcterms:W3CDTF">2020-11-30T10:49:03Z</dcterms:created>
  <dcterms:modified xsi:type="dcterms:W3CDTF">2025-06-26T13:57:39Z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0x0101002AF15D6F32DFD243A0609C07813AA869</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_ExtendedDescription">
    <vt:lpwstr/>
  </property>
  <property fmtid="{D5CDD505-2E9C-101B-9397-08002B2CF9AE}" pid="6" name="Order">
    <vt:r8>5593400</vt:r8>
  </property>
</Properties>
</file>