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5C_134CA7B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74_0.xml" ContentType="application/vnd.ms-powerpoint.comments+xml"/>
  <Override PartName="/ppt/notesSlides/notesSlide35.xml" ContentType="application/vnd.openxmlformats-officedocument.presentationml.notesSlide+xml"/>
  <Override PartName="/ppt/comments/modernComment_176_0.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sldIdLst>
    <p:sldId id="299" r:id="rId5"/>
    <p:sldId id="259" r:id="rId6"/>
    <p:sldId id="341" r:id="rId7"/>
    <p:sldId id="2147472381" r:id="rId8"/>
    <p:sldId id="2147472383" r:id="rId9"/>
    <p:sldId id="2147472388" r:id="rId10"/>
    <p:sldId id="2147472389" r:id="rId11"/>
    <p:sldId id="272" r:id="rId12"/>
    <p:sldId id="2147472445" r:id="rId13"/>
    <p:sldId id="2147472446" r:id="rId14"/>
    <p:sldId id="274" r:id="rId15"/>
    <p:sldId id="2147472390" r:id="rId16"/>
    <p:sldId id="276" r:id="rId17"/>
    <p:sldId id="275" r:id="rId18"/>
    <p:sldId id="2147483641" r:id="rId19"/>
    <p:sldId id="287" r:id="rId20"/>
    <p:sldId id="2147472391" r:id="rId21"/>
    <p:sldId id="711" r:id="rId22"/>
    <p:sldId id="283" r:id="rId23"/>
    <p:sldId id="348" r:id="rId24"/>
    <p:sldId id="307" r:id="rId25"/>
    <p:sldId id="687" r:id="rId26"/>
    <p:sldId id="645" r:id="rId27"/>
    <p:sldId id="327" r:id="rId28"/>
    <p:sldId id="345" r:id="rId29"/>
    <p:sldId id="306" r:id="rId30"/>
    <p:sldId id="362" r:id="rId31"/>
    <p:sldId id="308" r:id="rId32"/>
    <p:sldId id="273" r:id="rId33"/>
    <p:sldId id="279" r:id="rId34"/>
    <p:sldId id="289" r:id="rId35"/>
    <p:sldId id="328" r:id="rId36"/>
    <p:sldId id="352" r:id="rId37"/>
    <p:sldId id="2147472444" r:id="rId38"/>
    <p:sldId id="2147472453" r:id="rId39"/>
    <p:sldId id="2147472454" r:id="rId40"/>
    <p:sldId id="2147472364" r:id="rId41"/>
    <p:sldId id="284" r:id="rId42"/>
    <p:sldId id="310" r:id="rId43"/>
    <p:sldId id="311" r:id="rId44"/>
    <p:sldId id="312" r:id="rId45"/>
    <p:sldId id="313" r:id="rId46"/>
    <p:sldId id="314" r:id="rId47"/>
    <p:sldId id="329" r:id="rId48"/>
    <p:sldId id="372" r:id="rId49"/>
    <p:sldId id="374" r:id="rId50"/>
    <p:sldId id="373" r:id="rId51"/>
    <p:sldId id="320" r:id="rId52"/>
    <p:sldId id="360" r:id="rId53"/>
    <p:sldId id="359" r:id="rId54"/>
    <p:sldId id="2147483643" r:id="rId55"/>
    <p:sldId id="330" r:id="rId56"/>
    <p:sldId id="2147483642" r:id="rId57"/>
    <p:sldId id="323" r:id="rId58"/>
    <p:sldId id="331" r:id="rId59"/>
    <p:sldId id="321" r:id="rId60"/>
    <p:sldId id="324" r:id="rId61"/>
    <p:sldId id="325" r:id="rId62"/>
    <p:sldId id="286" r:id="rId63"/>
    <p:sldId id="332" r:id="rId64"/>
    <p:sldId id="258" r:id="rId65"/>
  </p:sldIdLst>
  <p:sldSz cx="12192000" cy="6858000"/>
  <p:notesSz cx="6889750" cy="10021888"/>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EA428-9688-746D-4D01-C290C12EC2C1}" name="Janice Perkins" initials="JP" userId="15e5f550fac58e1b" providerId="Windows Live"/>
  <p188:author id="{0654C92C-023D-B2BA-AF37-E3495434F181}" name="Karishma Visram" initials="KV" userId="S::karishma@cpgm.org.uk::1fdbbcc6-2cb4-4bed-9a29-f53b3829117d" providerId="AD"/>
  <p188:author id="{AA1F4B57-53C0-9D4E-8263-E4601839D6A9}" name="Louise Gatley" initials="LG" userId="S::louise@cpgm.org.uk::a52080c7-2ff3-47bf-b5c8-965d846da836" providerId="AD"/>
  <p188:author id="{12526498-EE46-1E53-3607-386CCA8F207C}" name="Luvjit  Kandula" initials="LK" userId="S::luvjit@cpgm.org.uk::80d10d52-956d-4049-88db-081240ced554" providerId="AD"/>
  <p188:author id="{DA4577C1-710E-D3DF-275A-2174FC5A7F81}" name="Rikki Smeeton" initials="RS" userId="S::Rikki@cpgm.org.uk::486a9343-d7c6-40fa-963f-f9216f900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BA"/>
    <a:srgbClr val="CC00BA"/>
    <a:srgbClr val="0072CE"/>
    <a:srgbClr val="EAF5FD"/>
    <a:srgbClr val="FF6B3B"/>
    <a:srgbClr val="C084FF"/>
    <a:srgbClr val="FFF9F7"/>
    <a:srgbClr val="F5ECFF"/>
    <a:srgbClr val="E4F2F8"/>
    <a:srgbClr val="DDE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7CFBD-A96F-49DC-AC94-BDA65F150EBC}" v="47" dt="2026-07-13T15:19:58.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5356" autoAdjust="0"/>
  </p:normalViewPr>
  <p:slideViewPr>
    <p:cSldViewPr snapToGrid="0">
      <p:cViewPr varScale="1">
        <p:scale>
          <a:sx n="47" d="100"/>
          <a:sy n="47" d="100"/>
        </p:scale>
        <p:origin x="1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Caplan-Dean" userId="9d0bcdbe437143f5" providerId="LiveId" clId="{B2D7381B-86CE-4173-9603-F1730861429E}"/>
    <pc:docChg chg="undo custSel addSld delSld modSld sldOrd">
      <pc:chgData name="Fiona Caplan-Dean" userId="9d0bcdbe437143f5" providerId="LiveId" clId="{B2D7381B-86CE-4173-9603-F1730861429E}" dt="2026-07-13T15:29:12.749" v="136" actId="20577"/>
      <pc:docMkLst>
        <pc:docMk/>
      </pc:docMkLst>
      <pc:sldChg chg="modSp mod">
        <pc:chgData name="Fiona Caplan-Dean" userId="9d0bcdbe437143f5" providerId="LiveId" clId="{B2D7381B-86CE-4173-9603-F1730861429E}" dt="2026-07-10T09:11:17.082" v="93" actId="20577"/>
        <pc:sldMkLst>
          <pc:docMk/>
          <pc:sldMk cId="3953852559" sldId="258"/>
        </pc:sldMkLst>
        <pc:spChg chg="mod">
          <ac:chgData name="Fiona Caplan-Dean" userId="9d0bcdbe437143f5" providerId="LiveId" clId="{B2D7381B-86CE-4173-9603-F1730861429E}" dt="2026-07-10T09:11:17.082" v="93" actId="20577"/>
          <ac:spMkLst>
            <pc:docMk/>
            <pc:sldMk cId="3953852559" sldId="258"/>
            <ac:spMk id="2" creationId="{47612D73-A822-8013-993A-FE27FBDA8866}"/>
          </ac:spMkLst>
        </pc:spChg>
      </pc:sldChg>
      <pc:sldChg chg="ord">
        <pc:chgData name="Fiona Caplan-Dean" userId="9d0bcdbe437143f5" providerId="LiveId" clId="{B2D7381B-86CE-4173-9603-F1730861429E}" dt="2026-07-13T15:13:42.429" v="97"/>
        <pc:sldMkLst>
          <pc:docMk/>
          <pc:sldMk cId="2021668471" sldId="275"/>
        </pc:sldMkLst>
      </pc:sldChg>
      <pc:sldChg chg="modSp">
        <pc:chgData name="Fiona Caplan-Dean" userId="9d0bcdbe437143f5" providerId="LiveId" clId="{B2D7381B-86CE-4173-9603-F1730861429E}" dt="2026-07-10T08:59:26.101" v="43" actId="20577"/>
        <pc:sldMkLst>
          <pc:docMk/>
          <pc:sldMk cId="1682238775" sldId="276"/>
        </pc:sldMkLst>
        <pc:spChg chg="mod">
          <ac:chgData name="Fiona Caplan-Dean" userId="9d0bcdbe437143f5" providerId="LiveId" clId="{B2D7381B-86CE-4173-9603-F1730861429E}" dt="2026-07-10T08:59:05.369" v="6" actId="6549"/>
          <ac:spMkLst>
            <pc:docMk/>
            <pc:sldMk cId="1682238775" sldId="276"/>
            <ac:spMk id="16" creationId="{1DB1289D-6E12-A4D1-DA8B-6DADCC74A298}"/>
          </ac:spMkLst>
        </pc:spChg>
        <pc:spChg chg="mod">
          <ac:chgData name="Fiona Caplan-Dean" userId="9d0bcdbe437143f5" providerId="LiveId" clId="{B2D7381B-86CE-4173-9603-F1730861429E}" dt="2026-07-10T08:59:26.101" v="43" actId="20577"/>
          <ac:spMkLst>
            <pc:docMk/>
            <pc:sldMk cId="1682238775" sldId="276"/>
            <ac:spMk id="39952" creationId="{C06F87FC-66EF-0AC8-0C67-881EA5DABEB3}"/>
          </ac:spMkLst>
        </pc:spChg>
      </pc:sldChg>
      <pc:sldChg chg="ord">
        <pc:chgData name="Fiona Caplan-Dean" userId="9d0bcdbe437143f5" providerId="LiveId" clId="{B2D7381B-86CE-4173-9603-F1730861429E}" dt="2026-07-13T15:14:27.672" v="99"/>
        <pc:sldMkLst>
          <pc:docMk/>
          <pc:sldMk cId="1214410303" sldId="287"/>
        </pc:sldMkLst>
      </pc:sldChg>
      <pc:sldChg chg="add">
        <pc:chgData name="Fiona Caplan-Dean" userId="9d0bcdbe437143f5" providerId="LiveId" clId="{B2D7381B-86CE-4173-9603-F1730861429E}" dt="2026-07-10T09:06:18.444" v="77"/>
        <pc:sldMkLst>
          <pc:docMk/>
          <pc:sldMk cId="2763222509" sldId="306"/>
        </pc:sldMkLst>
      </pc:sldChg>
      <pc:sldChg chg="del">
        <pc:chgData name="Fiona Caplan-Dean" userId="9d0bcdbe437143f5" providerId="LiveId" clId="{B2D7381B-86CE-4173-9603-F1730861429E}" dt="2026-07-13T15:15:03.979" v="110" actId="2696"/>
        <pc:sldMkLst>
          <pc:docMk/>
          <pc:sldMk cId="3786600284" sldId="339"/>
        </pc:sldMkLst>
      </pc:sldChg>
      <pc:sldChg chg="add del">
        <pc:chgData name="Fiona Caplan-Dean" userId="9d0bcdbe437143f5" providerId="LiveId" clId="{B2D7381B-86CE-4173-9603-F1730861429E}" dt="2026-07-13T15:12:58.736" v="95"/>
        <pc:sldMkLst>
          <pc:docMk/>
          <pc:sldMk cId="2401968184" sldId="341"/>
        </pc:sldMkLst>
      </pc:sldChg>
      <pc:sldChg chg="add del">
        <pc:chgData name="Fiona Caplan-Dean" userId="9d0bcdbe437143f5" providerId="LiveId" clId="{B2D7381B-86CE-4173-9603-F1730861429E}" dt="2026-07-13T15:20:01.847" v="116" actId="2696"/>
        <pc:sldMkLst>
          <pc:docMk/>
          <pc:sldMk cId="2667827005" sldId="342"/>
        </pc:sldMkLst>
      </pc:sldChg>
      <pc:sldChg chg="ord">
        <pc:chgData name="Fiona Caplan-Dean" userId="9d0bcdbe437143f5" providerId="LiveId" clId="{B2D7381B-86CE-4173-9603-F1730861429E}" dt="2026-07-10T09:03:24.843" v="69" actId="20578"/>
        <pc:sldMkLst>
          <pc:docMk/>
          <pc:sldMk cId="323790782" sldId="348"/>
        </pc:sldMkLst>
      </pc:sldChg>
      <pc:sldChg chg="del ord">
        <pc:chgData name="Fiona Caplan-Dean" userId="9d0bcdbe437143f5" providerId="LiveId" clId="{B2D7381B-86CE-4173-9603-F1730861429E}" dt="2026-07-13T15:17:18.825" v="114" actId="47"/>
        <pc:sldMkLst>
          <pc:docMk/>
          <pc:sldMk cId="3795456492" sldId="349"/>
        </pc:sldMkLst>
      </pc:sldChg>
      <pc:sldChg chg="ord">
        <pc:chgData name="Fiona Caplan-Dean" userId="9d0bcdbe437143f5" providerId="LiveId" clId="{B2D7381B-86CE-4173-9603-F1730861429E}" dt="2026-07-10T09:03:37.170" v="72"/>
        <pc:sldMkLst>
          <pc:docMk/>
          <pc:sldMk cId="2926083010" sldId="352"/>
        </pc:sldMkLst>
      </pc:sldChg>
      <pc:sldChg chg="add">
        <pc:chgData name="Fiona Caplan-Dean" userId="9d0bcdbe437143f5" providerId="LiveId" clId="{B2D7381B-86CE-4173-9603-F1730861429E}" dt="2026-07-10T09:06:45.508" v="78"/>
        <pc:sldMkLst>
          <pc:docMk/>
          <pc:sldMk cId="3945896950" sldId="362"/>
        </pc:sldMkLst>
      </pc:sldChg>
      <pc:sldChg chg="add ord">
        <pc:chgData name="Fiona Caplan-Dean" userId="9d0bcdbe437143f5" providerId="LiveId" clId="{B2D7381B-86CE-4173-9603-F1730861429E}" dt="2026-07-13T15:17:09.752" v="113"/>
        <pc:sldMkLst>
          <pc:docMk/>
          <pc:sldMk cId="0" sldId="372"/>
        </pc:sldMkLst>
      </pc:sldChg>
      <pc:sldChg chg="add">
        <pc:chgData name="Fiona Caplan-Dean" userId="9d0bcdbe437143f5" providerId="LiveId" clId="{B2D7381B-86CE-4173-9603-F1730861429E}" dt="2026-07-10T09:07:46.109" v="79"/>
        <pc:sldMkLst>
          <pc:docMk/>
          <pc:sldMk cId="1113610701" sldId="373"/>
        </pc:sldMkLst>
      </pc:sldChg>
      <pc:sldChg chg="add ord">
        <pc:chgData name="Fiona Caplan-Dean" userId="9d0bcdbe437143f5" providerId="LiveId" clId="{B2D7381B-86CE-4173-9603-F1730861429E}" dt="2026-07-13T15:17:09.752" v="113"/>
        <pc:sldMkLst>
          <pc:docMk/>
          <pc:sldMk cId="0" sldId="374"/>
        </pc:sldMkLst>
      </pc:sldChg>
      <pc:sldChg chg="ord">
        <pc:chgData name="Fiona Caplan-Dean" userId="9d0bcdbe437143f5" providerId="LiveId" clId="{B2D7381B-86CE-4173-9603-F1730861429E}" dt="2026-07-13T15:14:27.672" v="99"/>
        <pc:sldMkLst>
          <pc:docMk/>
          <pc:sldMk cId="408154360" sldId="711"/>
        </pc:sldMkLst>
      </pc:sldChg>
      <pc:sldChg chg="modSp mod">
        <pc:chgData name="Fiona Caplan-Dean" userId="9d0bcdbe437143f5" providerId="LiveId" clId="{B2D7381B-86CE-4173-9603-F1730861429E}" dt="2026-07-10T09:00:49.538" v="57" actId="20577"/>
        <pc:sldMkLst>
          <pc:docMk/>
          <pc:sldMk cId="314911575" sldId="2147472388"/>
        </pc:sldMkLst>
        <pc:spChg chg="mod">
          <ac:chgData name="Fiona Caplan-Dean" userId="9d0bcdbe437143f5" providerId="LiveId" clId="{B2D7381B-86CE-4173-9603-F1730861429E}" dt="2026-07-10T09:00:49.538" v="57" actId="20577"/>
          <ac:spMkLst>
            <pc:docMk/>
            <pc:sldMk cId="314911575" sldId="2147472388"/>
            <ac:spMk id="2" creationId="{B799029D-FFAE-1D26-D322-D7AEC97D8DDB}"/>
          </ac:spMkLst>
        </pc:spChg>
        <pc:spChg chg="mod">
          <ac:chgData name="Fiona Caplan-Dean" userId="9d0bcdbe437143f5" providerId="LiveId" clId="{B2D7381B-86CE-4173-9603-F1730861429E}" dt="2026-07-10T08:56:43.853" v="1"/>
          <ac:spMkLst>
            <pc:docMk/>
            <pc:sldMk cId="314911575" sldId="2147472388"/>
            <ac:spMk id="16" creationId="{25CDB014-40E4-68F0-1BAA-4A5389579485}"/>
          </ac:spMkLst>
        </pc:spChg>
      </pc:sldChg>
      <pc:sldChg chg="modSp mod ord">
        <pc:chgData name="Fiona Caplan-Dean" userId="9d0bcdbe437143f5" providerId="LiveId" clId="{B2D7381B-86CE-4173-9603-F1730861429E}" dt="2026-07-13T15:29:12.749" v="136" actId="20577"/>
        <pc:sldMkLst>
          <pc:docMk/>
          <pc:sldMk cId="3422477263" sldId="2147472391"/>
        </pc:sldMkLst>
        <pc:spChg chg="mod">
          <ac:chgData name="Fiona Caplan-Dean" userId="9d0bcdbe437143f5" providerId="LiveId" clId="{B2D7381B-86CE-4173-9603-F1730861429E}" dt="2026-07-10T09:08:54.874" v="84" actId="20577"/>
          <ac:spMkLst>
            <pc:docMk/>
            <pc:sldMk cId="3422477263" sldId="2147472391"/>
            <ac:spMk id="5" creationId="{6D1D09E4-3A3F-E3D7-BC79-A2C66C40AA8D}"/>
          </ac:spMkLst>
        </pc:spChg>
        <pc:spChg chg="mod">
          <ac:chgData name="Fiona Caplan-Dean" userId="9d0bcdbe437143f5" providerId="LiveId" clId="{B2D7381B-86CE-4173-9603-F1730861429E}" dt="2026-07-13T15:29:12.749" v="136" actId="20577"/>
          <ac:spMkLst>
            <pc:docMk/>
            <pc:sldMk cId="3422477263" sldId="2147472391"/>
            <ac:spMk id="17" creationId="{44F9771E-F898-76B5-5B07-CB4C134BBCB8}"/>
          </ac:spMkLst>
        </pc:spChg>
      </pc:sldChg>
      <pc:sldChg chg="modSp mod">
        <pc:chgData name="Fiona Caplan-Dean" userId="9d0bcdbe437143f5" providerId="LiveId" clId="{B2D7381B-86CE-4173-9603-F1730861429E}" dt="2026-07-13T15:27:04.761" v="118" actId="20577"/>
        <pc:sldMkLst>
          <pc:docMk/>
          <pc:sldMk cId="3664357603" sldId="2147472446"/>
        </pc:sldMkLst>
        <pc:spChg chg="mod">
          <ac:chgData name="Fiona Caplan-Dean" userId="9d0bcdbe437143f5" providerId="LiveId" clId="{B2D7381B-86CE-4173-9603-F1730861429E}" dt="2026-07-13T15:27:04.761" v="118" actId="20577"/>
          <ac:spMkLst>
            <pc:docMk/>
            <pc:sldMk cId="3664357603" sldId="2147472446"/>
            <ac:spMk id="8" creationId="{74E2521F-A6FE-458C-FAA5-EEF1CCDECC6D}"/>
          </ac:spMkLst>
        </pc:spChg>
      </pc:sldChg>
      <pc:sldChg chg="addSp modSp mod">
        <pc:chgData name="Fiona Caplan-Dean" userId="9d0bcdbe437143f5" providerId="LiveId" clId="{B2D7381B-86CE-4173-9603-F1730861429E}" dt="2026-07-13T15:28:32.968" v="122" actId="14100"/>
        <pc:sldMkLst>
          <pc:docMk/>
          <pc:sldMk cId="1564156899" sldId="2147483641"/>
        </pc:sldMkLst>
        <pc:spChg chg="mod">
          <ac:chgData name="Fiona Caplan-Dean" userId="9d0bcdbe437143f5" providerId="LiveId" clId="{B2D7381B-86CE-4173-9603-F1730861429E}" dt="2026-07-13T15:14:46.493" v="109" actId="20577"/>
          <ac:spMkLst>
            <pc:docMk/>
            <pc:sldMk cId="1564156899" sldId="2147483641"/>
            <ac:spMk id="17" creationId="{449EC891-48CF-B5CE-1310-7A39A932E53B}"/>
          </ac:spMkLst>
        </pc:spChg>
        <pc:picChg chg="add mod">
          <ac:chgData name="Fiona Caplan-Dean" userId="9d0bcdbe437143f5" providerId="LiveId" clId="{B2D7381B-86CE-4173-9603-F1730861429E}" dt="2026-07-13T15:28:32.968" v="122" actId="14100"/>
          <ac:picMkLst>
            <pc:docMk/>
            <pc:sldMk cId="1564156899" sldId="2147483641"/>
            <ac:picMk id="6" creationId="{5E097FB7-E44A-73A9-819F-C3F2F4EF445B}"/>
          </ac:picMkLst>
        </pc:picChg>
      </pc:sldChg>
      <pc:sldChg chg="add">
        <pc:chgData name="Fiona Caplan-Dean" userId="9d0bcdbe437143f5" providerId="LiveId" clId="{B2D7381B-86CE-4173-9603-F1730861429E}" dt="2026-07-10T09:09:29.785" v="85"/>
        <pc:sldMkLst>
          <pc:docMk/>
          <pc:sldMk cId="3704795739" sldId="2147483642"/>
        </pc:sldMkLst>
      </pc:sldChg>
      <pc:sldChg chg="add">
        <pc:chgData name="Fiona Caplan-Dean" userId="9d0bcdbe437143f5" providerId="LiveId" clId="{B2D7381B-86CE-4173-9603-F1730861429E}" dt="2026-07-13T15:19:58.564" v="115"/>
        <pc:sldMkLst>
          <pc:docMk/>
          <pc:sldMk cId="3488763987" sldId="2147483643"/>
        </pc:sldMkLst>
      </pc:sldChg>
    </pc:docChg>
  </pc:docChgLst>
</pc:chgInfo>
</file>

<file path=ppt/comments/modernComment_15C_134CA7BE.xml><?xml version="1.0" encoding="utf-8"?>
<p188:cmLst xmlns:a="http://schemas.openxmlformats.org/drawingml/2006/main" xmlns:r="http://schemas.openxmlformats.org/officeDocument/2006/relationships" xmlns:p188="http://schemas.microsoft.com/office/powerpoint/2018/8/main">
  <p188:cm id="{FEF6006B-0234-4C45-9B37-42336CDF6A60}" authorId="{AA1F4B57-53C0-9D4E-8263-E4601839D6A9}" created="2026-07-08T10:13:17.739">
    <pc:sldMkLst xmlns:pc="http://schemas.microsoft.com/office/powerpoint/2013/main/command">
      <pc:docMk/>
      <pc:sldMk cId="1335884978" sldId="306"/>
    </pc:sldMkLst>
    <p188:replyLst>
      <p188:reply id="{87591CD0-002B-FF40-925B-4C1FB8B421E3}" authorId="{AA1F4B57-53C0-9D4E-8263-E4601839D6A9}" created="2026-07-08T16:07:53.972">
        <p188:txBody>
          <a:bodyPr/>
          <a:lstStyle/>
          <a:p>
            <a:r>
              <a:rPr lang="en-GB"/>
              <a:t>To this sllide can the followung be added No herd immunity = protection 5 years with 2 doses - protection starts 14 days after - can still be a carrier  </a:t>
            </a:r>
          </a:p>
        </p188:txBody>
      </p188:reply>
      <p188:reply id="{ADF89F4D-EBEC-CF43-9FEB-9AB632183001}" authorId="{AA1F4B57-53C0-9D4E-8263-E4601839D6A9}" created="2026-07-08T16:11:17.248">
        <p188:txBody>
          <a:bodyPr/>
          <a:lstStyle/>
          <a:p>
            <a:r>
              <a:rPr lang="en-GB"/>
              <a:t>It looks a bit messy can you re-design  ajd reword if needed 
</a:t>
            </a:r>
          </a:p>
        </p188:txBody>
      </p188:reply>
    </p188:replyLst>
    <p188:txBody>
      <a:bodyPr/>
      <a:lstStyle/>
      <a:p>
        <a:r>
          <a:rPr lang="en-GB"/>
          <a:t>Kent facts </a:t>
        </a:r>
      </a:p>
    </p188:txBody>
  </p188:cm>
</p188:cmLst>
</file>

<file path=ppt/comments/modernComment_174_0.xml><?xml version="1.0" encoding="utf-8"?>
<p188:cmLst xmlns:a="http://schemas.openxmlformats.org/drawingml/2006/main" xmlns:r="http://schemas.openxmlformats.org/officeDocument/2006/relationships" xmlns:p188="http://schemas.microsoft.com/office/powerpoint/2018/8/main">
  <p188:cm id="{B0FDEE7A-6C75-423E-9643-CEFA308E16AA}" authorId="{71EEA428-9688-746D-4D01-C290C12EC2C1}" status="resolved" created="2026-07-11T11:47:24.560">
    <pc:sldMkLst xmlns:pc="http://schemas.microsoft.com/office/powerpoint/2013/main/command">
      <pc:docMk/>
      <pc:sldMk cId="1862797431" sldId="350"/>
    </pc:sldMkLst>
    <p188:replyLst>
      <p188:reply id="{7AB5CD68-C528-4639-93BF-83B256A24A87}" authorId="{71EEA428-9688-746D-4D01-C290C12EC2C1}" created="2026-07-11T11:49:43.448">
        <p188:txBody>
          <a:bodyPr/>
          <a:lstStyle/>
          <a:p>
            <a:r>
              <a:rPr lang="en-GB"/>
              <a:t>I’ve corrected the typo on surplus stock. </a:t>
            </a:r>
          </a:p>
        </p188:txBody>
      </p188:reply>
    </p188:replyLst>
    <p188:txBody>
      <a:bodyPr/>
      <a:lstStyle/>
      <a:p>
        <a:r>
          <a:rPr lang="en-GB"/>
          <a:t>This will need highlighting in Fiona’s commentary. 
I’ve added you must complete and bolded before on the LHS</a:t>
        </a:r>
      </a:p>
    </p188:txBody>
  </p188:cm>
  <p188:cm id="{B7EE8E1B-A118-4F0A-8D9E-97C29A848024}" authorId="{71EEA428-9688-746D-4D01-C290C12EC2C1}" status="resolved" created="2026-07-11T11:51:39.280">
    <ac:deMkLst xmlns:ac="http://schemas.microsoft.com/office/drawing/2013/main/command">
      <pc:docMk xmlns:pc="http://schemas.microsoft.com/office/powerpoint/2013/main/command"/>
      <pc:sldMk xmlns:pc="http://schemas.microsoft.com/office/powerpoint/2013/main/command" cId="0" sldId="372"/>
      <ac:spMk id="3" creationId="{00000000-0000-0000-0000-000000000000}"/>
    </ac:deMkLst>
    <p188:txBody>
      <a:bodyPr/>
      <a:lstStyle/>
      <a:p>
        <a:r>
          <a:rPr lang="en-GB"/>
          <a:t>I’d add log in required in brackets here and delete from the read guidance bit  </a:t>
        </a:r>
      </a:p>
    </p188:txBody>
  </p188:cm>
</p188:cmLst>
</file>

<file path=ppt/comments/modernComment_176_0.xml><?xml version="1.0" encoding="utf-8"?>
<p188:cmLst xmlns:a="http://schemas.openxmlformats.org/drawingml/2006/main" xmlns:r="http://schemas.openxmlformats.org/officeDocument/2006/relationships" xmlns:p188="http://schemas.microsoft.com/office/powerpoint/2018/8/main">
  <p188:cm id="{2E722877-A157-4C76-9283-76ACB4D07CA1}" authorId="{71EEA428-9688-746D-4D01-C290C12EC2C1}" created="2026-07-11T11:53:14.504">
    <ac:deMkLst xmlns:ac="http://schemas.microsoft.com/office/drawing/2013/main/command">
      <pc:docMk xmlns:pc="http://schemas.microsoft.com/office/powerpoint/2013/main/command"/>
      <pc:sldMk xmlns:pc="http://schemas.microsoft.com/office/powerpoint/2013/main/command" cId="0" sldId="374"/>
      <ac:spMk id="3" creationId="{00000000-0000-0000-0000-000000000000}"/>
    </ac:deMkLst>
    <p188:txBody>
      <a:bodyPr/>
      <a:lstStyle/>
      <a:p>
        <a:r>
          <a:rPr lang="en-GB"/>
          <a:t>Pause posting Sept appointments might  read better</a:t>
        </a:r>
      </a:p>
    </p188:txBody>
  </p188:cm>
  <p188:cm id="{74B28EF0-1044-40A9-81C2-475D0461B0AD}" authorId="{71EEA428-9688-746D-4D01-C290C12EC2C1}" created="2026-07-11T11:54:34.051">
    <ac:deMkLst xmlns:ac="http://schemas.microsoft.com/office/drawing/2013/main/command">
      <pc:docMk xmlns:pc="http://schemas.microsoft.com/office/powerpoint/2013/main/command"/>
      <pc:sldMk xmlns:pc="http://schemas.microsoft.com/office/powerpoint/2013/main/command" cId="0" sldId="374"/>
      <ac:spMk id="13" creationId="{00000000-0000-0000-0000-000000000000}"/>
    </ac:deMkLst>
    <p188:replyLst>
      <p188:reply id="{944F260B-ED0E-4EBF-A334-FD4C4879A1AF}" authorId="{71EEA428-9688-746D-4D01-C290C12EC2C1}" created="2026-07-11T11:55:57.523">
        <p188:txBody>
          <a:bodyPr/>
          <a:lstStyle/>
          <a:p>
            <a:r>
              <a:rPr lang="en-GB"/>
              <a:t>They’ll be hearing this on the 12th so it’ll need to say tomorrow. When the slides are shared afterwards will we need to remove this?  </a:t>
            </a:r>
          </a:p>
        </p188:txBody>
      </p188:reply>
      <p188:reply id="{29D8734E-082F-4532-A04B-63352C594CA7}" authorId="{71EEA428-9688-746D-4D01-C290C12EC2C1}" created="2026-07-11T11:58:14.088">
        <p188:txBody>
          <a:bodyPr/>
          <a:lstStyle/>
          <a:p>
            <a:r>
              <a:rPr lang="en-GB"/>
              <a:t>I’d make the 2 subheadings a different colour so they stand out </a:t>
            </a:r>
          </a:p>
        </p188:txBody>
      </p188:reply>
      <p188:reply id="{4FE7BB79-4611-E14D-B4BD-74FC1F9459DE}" authorId="{AA1F4B57-53C0-9D4E-8263-E4601839D6A9}" created="2026-07-11T13:41:05.813">
        <p188:txBody>
          <a:bodyPr/>
          <a:lstStyle/>
          <a:p>
            <a:r>
              <a:rPr lang="en-GB"/>
              <a:t>CPE says in the first few weeks on their webstie
</a:t>
            </a:r>
          </a:p>
        </p188:txBody>
      </p188:reply>
    </p188:replyLst>
    <p188:txBody>
      <a:bodyPr/>
      <a:lstStyle/>
      <a:p>
        <a:r>
          <a:rPr lang="en-GB"/>
          <a:t>Should they do this all the time and not just the first few weeks? Could we delete in the first few weeks?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04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1</a:t>
            </a:fld>
            <a:endParaRPr lang="en-GB"/>
          </a:p>
        </p:txBody>
      </p:sp>
    </p:spTree>
    <p:extLst>
      <p:ext uri="{BB962C8B-B14F-4D97-AF65-F5344CB8AC3E}">
        <p14:creationId xmlns:p14="http://schemas.microsoft.com/office/powerpoint/2010/main" val="370825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Consultation room set up as previous PLUS check adrenaline amps</a:t>
            </a:r>
          </a:p>
        </p:txBody>
      </p:sp>
      <p:sp>
        <p:nvSpPr>
          <p:cNvPr id="4" name="Slide Number Placeholder 3"/>
          <p:cNvSpPr>
            <a:spLocks noGrp="1"/>
          </p:cNvSpPr>
          <p:nvPr>
            <p:ph type="sldNum" sz="quarter" idx="5"/>
          </p:nvPr>
        </p:nvSpPr>
        <p:spPr/>
        <p:txBody>
          <a:bodyPr/>
          <a:lstStyle/>
          <a:p>
            <a:fld id="{11856578-BF11-9F4D-A837-E435DD4B880A}" type="slidenum">
              <a:rPr lang="en-US" smtClean="0"/>
              <a:t>12</a:t>
            </a:fld>
            <a:endParaRPr lang="en-US"/>
          </a:p>
        </p:txBody>
      </p:sp>
    </p:spTree>
    <p:extLst>
      <p:ext uri="{BB962C8B-B14F-4D97-AF65-F5344CB8AC3E}">
        <p14:creationId xmlns:p14="http://schemas.microsoft.com/office/powerpoint/2010/main" val="366867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2A73C-EDB3-479E-C602-52F5A917E35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42E8BF1-66AA-1BB2-8625-A6F858399C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
        <p:nvSpPr>
          <p:cNvPr id="3" name="Notes Placeholder 2">
            <a:extLst>
              <a:ext uri="{FF2B5EF4-FFF2-40B4-BE49-F238E27FC236}">
                <a16:creationId xmlns:a16="http://schemas.microsoft.com/office/drawing/2014/main" id="{71F23B26-A913-74C5-CD32-B058F18B18FF}"/>
              </a:ext>
            </a:extLst>
          </p:cNvPr>
          <p:cNvSpPr>
            <a:spLocks noGrp="1"/>
          </p:cNvSpPr>
          <p:nvPr>
            <p:ph type="body" idx="1"/>
          </p:nvPr>
        </p:nvSpPr>
        <p:spPr/>
        <p:txBody>
          <a:bodyPr/>
          <a:lstStyle/>
          <a:p>
            <a:pPr fontAlgn="auto">
              <a:spcBef>
                <a:spcPts val="0"/>
              </a:spcBef>
              <a:spcAft>
                <a:spcPts val="0"/>
              </a:spcAft>
              <a:defRPr/>
            </a:pPr>
            <a:r>
              <a:rPr lang="en-GB"/>
              <a:t>Customer/ patient journey</a:t>
            </a:r>
          </a:p>
          <a:p>
            <a:pPr fontAlgn="auto">
              <a:spcBef>
                <a:spcPts val="0"/>
              </a:spcBef>
              <a:spcAft>
                <a:spcPts val="0"/>
              </a:spcAft>
              <a:defRPr/>
            </a:pPr>
            <a:endParaRPr lang="en-GB"/>
          </a:p>
          <a:p>
            <a:pPr fontAlgn="auto">
              <a:spcBef>
                <a:spcPts val="0"/>
              </a:spcBef>
              <a:spcAft>
                <a:spcPts val="0"/>
              </a:spcAft>
              <a:defRPr/>
            </a:pPr>
            <a:r>
              <a:rPr lang="en-GB"/>
              <a:t>Highlights</a:t>
            </a:r>
          </a:p>
          <a:p>
            <a:pPr fontAlgn="auto">
              <a:spcBef>
                <a:spcPts val="0"/>
              </a:spcBef>
              <a:spcAft>
                <a:spcPts val="0"/>
              </a:spcAft>
              <a:defRPr/>
            </a:pPr>
            <a:endParaRPr lang="en-GB"/>
          </a:p>
          <a:p>
            <a:pPr marL="171450" indent="-171450" fontAlgn="auto">
              <a:spcBef>
                <a:spcPts val="0"/>
              </a:spcBef>
              <a:spcAft>
                <a:spcPts val="0"/>
              </a:spcAft>
              <a:buFont typeface="Arial" panose="020B0604020202020204" pitchFamily="34" charset="0"/>
              <a:buChar char="•"/>
              <a:defRPr/>
            </a:pPr>
            <a:r>
              <a:rPr lang="en-GB"/>
              <a:t>What team can do, electronic platforms</a:t>
            </a:r>
          </a:p>
          <a:p>
            <a:pPr marL="171450" indent="-171450" fontAlgn="auto">
              <a:spcBef>
                <a:spcPts val="0"/>
              </a:spcBef>
              <a:spcAft>
                <a:spcPts val="0"/>
              </a:spcAft>
              <a:buFont typeface="Arial" panose="020B0604020202020204" pitchFamily="34" charset="0"/>
              <a:buChar char="•"/>
              <a:defRPr/>
            </a:pPr>
            <a:r>
              <a:rPr lang="en-GB"/>
              <a:t> risk management-Pay first before vaccinate</a:t>
            </a:r>
          </a:p>
          <a:p>
            <a:pPr marL="171450" indent="-171450" fontAlgn="auto">
              <a:spcBef>
                <a:spcPts val="0"/>
              </a:spcBef>
              <a:spcAft>
                <a:spcPts val="0"/>
              </a:spcAft>
              <a:buFont typeface="Arial" panose="020B0604020202020204" pitchFamily="34" charset="0"/>
              <a:buChar char="•"/>
              <a:defRPr/>
            </a:pPr>
            <a:r>
              <a:rPr lang="en-GB"/>
              <a:t>Dispensing double check</a:t>
            </a:r>
          </a:p>
          <a:p>
            <a:pPr marL="171450" indent="-171450" fontAlgn="auto">
              <a:spcBef>
                <a:spcPts val="0"/>
              </a:spcBef>
              <a:spcAft>
                <a:spcPts val="0"/>
              </a:spcAft>
              <a:buFont typeface="Arial" panose="020B0604020202020204" pitchFamily="34" charset="0"/>
              <a:buChar char="•"/>
              <a:defRPr/>
            </a:pPr>
            <a:r>
              <a:rPr lang="en-GB"/>
              <a:t>Declining vaccine make a note</a:t>
            </a:r>
          </a:p>
        </p:txBody>
      </p:sp>
      <p:sp>
        <p:nvSpPr>
          <p:cNvPr id="40964" name="Slide Number Placeholder 3">
            <a:extLst>
              <a:ext uri="{FF2B5EF4-FFF2-40B4-BE49-F238E27FC236}">
                <a16:creationId xmlns:a16="http://schemas.microsoft.com/office/drawing/2014/main" id="{7DAE03CB-7D47-B9BD-B4E1-C6CB63FF25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55A5B5-38E7-4527-966F-7E795E471EF8}" type="slidenum">
              <a:rPr lang="en-GB" altLang="en-US"/>
              <a:pPr/>
              <a:t>13</a:t>
            </a:fld>
            <a:endParaRPr lang="en-GB" altLang="en-US"/>
          </a:p>
        </p:txBody>
      </p:sp>
    </p:spTree>
    <p:extLst>
      <p:ext uri="{BB962C8B-B14F-4D97-AF65-F5344CB8AC3E}">
        <p14:creationId xmlns:p14="http://schemas.microsoft.com/office/powerpoint/2010/main" val="93117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DD47-909D-D5AE-C2CD-86948E7F7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C15F6-929D-C89D-A349-151C3B37236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07D64A2-BC41-9218-D44B-15B6FF2193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6F005D-C972-9068-4912-7E7C79F34D81}"/>
              </a:ext>
            </a:extLst>
          </p:cNvPr>
          <p:cNvSpPr>
            <a:spLocks noGrp="1"/>
          </p:cNvSpPr>
          <p:nvPr>
            <p:ph type="sldNum" sz="quarter" idx="5"/>
          </p:nvPr>
        </p:nvSpPr>
        <p:spPr/>
        <p:txBody>
          <a:bodyPr/>
          <a:lstStyle/>
          <a:p>
            <a:fld id="{830B7F3C-F5B9-424A-8852-AEBF380796A1}" type="slidenum">
              <a:rPr lang="en-GB" smtClean="0"/>
              <a:t>14</a:t>
            </a:fld>
            <a:endParaRPr lang="en-GB"/>
          </a:p>
        </p:txBody>
      </p:sp>
    </p:spTree>
    <p:extLst>
      <p:ext uri="{BB962C8B-B14F-4D97-AF65-F5344CB8AC3E}">
        <p14:creationId xmlns:p14="http://schemas.microsoft.com/office/powerpoint/2010/main" val="285330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81A6B-7C30-6B14-9472-374EEC79A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05360-6620-A0B2-DF09-AA3B98E8B3E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D7F56A9-D9D7-171E-A12C-49FED5F96530}"/>
              </a:ext>
            </a:extLst>
          </p:cNvPr>
          <p:cNvSpPr>
            <a:spLocks noGrp="1"/>
          </p:cNvSpPr>
          <p:nvPr>
            <p:ph type="body" idx="1"/>
          </p:nvPr>
        </p:nvSpPr>
        <p:spPr/>
        <p:txBody>
          <a:bodyPr/>
          <a:lstStyle/>
          <a:p>
            <a:r>
              <a:rPr lang="en-GB" dirty="0"/>
              <a:t>Discuss outside to inside </a:t>
            </a:r>
          </a:p>
          <a:p>
            <a:r>
              <a:rPr lang="en-GB" dirty="0"/>
              <a:t>Promo to schools, unis, travel agents, community centres</a:t>
            </a:r>
          </a:p>
        </p:txBody>
      </p:sp>
      <p:sp>
        <p:nvSpPr>
          <p:cNvPr id="4" name="Slide Number Placeholder 3">
            <a:extLst>
              <a:ext uri="{FF2B5EF4-FFF2-40B4-BE49-F238E27FC236}">
                <a16:creationId xmlns:a16="http://schemas.microsoft.com/office/drawing/2014/main" id="{17080D02-5796-A44E-64A5-4B754E33059E}"/>
              </a:ext>
            </a:extLst>
          </p:cNvPr>
          <p:cNvSpPr>
            <a:spLocks noGrp="1"/>
          </p:cNvSpPr>
          <p:nvPr>
            <p:ph type="sldNum" sz="quarter" idx="5"/>
          </p:nvPr>
        </p:nvSpPr>
        <p:spPr/>
        <p:txBody>
          <a:bodyPr/>
          <a:lstStyle/>
          <a:p>
            <a:fld id="{830B7F3C-F5B9-424A-8852-AEBF380796A1}" type="slidenum">
              <a:rPr lang="en-GB" smtClean="0"/>
              <a:t>15</a:t>
            </a:fld>
            <a:endParaRPr lang="en-GB"/>
          </a:p>
        </p:txBody>
      </p:sp>
    </p:spTree>
    <p:extLst>
      <p:ext uri="{BB962C8B-B14F-4D97-AF65-F5344CB8AC3E}">
        <p14:creationId xmlns:p14="http://schemas.microsoft.com/office/powerpoint/2010/main" val="354638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a:prstGeom prst="rect">
            <a:avLst/>
          </a:prstGeom>
          <a:noFill/>
          <a:ln w="12700">
            <a:solidFill>
              <a:prstClr val="black"/>
            </a:solidFill>
          </a:ln>
        </p:spPr>
      </p:sp>
      <p:sp>
        <p:nvSpPr>
          <p:cNvPr id="3" name="Notes Placeholder 2"/>
          <p:cNvSpPr>
            <a:spLocks noGrp="1"/>
          </p:cNvSpPr>
          <p:nvPr>
            <p:ph type="body" idx="1"/>
          </p:nvPr>
        </p:nvSpPr>
        <p:spPr>
          <a:xfrm>
            <a:off x="688975" y="4822825"/>
            <a:ext cx="5511800" cy="3946525"/>
          </a:xfrm>
          <a:prstGeom prst="rect">
            <a:avLst/>
          </a:prstGeom>
        </p:spPr>
        <p:txBody>
          <a:bodyPr/>
          <a:lstStyle/>
          <a:p>
            <a:endParaRPr lang="en-GB" dirty="0"/>
          </a:p>
        </p:txBody>
      </p:sp>
    </p:spTree>
    <p:extLst>
      <p:ext uri="{BB962C8B-B14F-4D97-AF65-F5344CB8AC3E}">
        <p14:creationId xmlns:p14="http://schemas.microsoft.com/office/powerpoint/2010/main" val="184398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17</a:t>
            </a:fld>
            <a:endParaRPr lang="en-GB"/>
          </a:p>
        </p:txBody>
      </p:sp>
    </p:spTree>
    <p:extLst>
      <p:ext uri="{BB962C8B-B14F-4D97-AF65-F5344CB8AC3E}">
        <p14:creationId xmlns:p14="http://schemas.microsoft.com/office/powerpoint/2010/main" val="422668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401016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Kent facts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3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09EF3-2A2F-AFE0-3F7B-55BCA831C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236DA-2593-A37F-15DD-070F058142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BB5EC15-6F05-3EB7-DA98-F97F9C44D990}"/>
              </a:ext>
            </a:extLst>
          </p:cNvPr>
          <p:cNvSpPr>
            <a:spLocks noGrp="1"/>
          </p:cNvSpPr>
          <p:nvPr>
            <p:ph type="body" idx="1"/>
          </p:nvPr>
        </p:nvSpPr>
        <p:spPr/>
        <p:txBody>
          <a:bodyPr/>
          <a:lstStyle/>
          <a:p>
            <a:r>
              <a:rPr lang="en-GB" dirty="0"/>
              <a:t>Up to 10% are </a:t>
            </a:r>
            <a:r>
              <a:rPr lang="en-GB" dirty="0" err="1"/>
              <a:t>asymptomic</a:t>
            </a:r>
            <a:r>
              <a:rPr lang="en-GB" dirty="0"/>
              <a:t> carriers </a:t>
            </a:r>
          </a:p>
        </p:txBody>
      </p:sp>
      <p:sp>
        <p:nvSpPr>
          <p:cNvPr id="4" name="Slide Number Placeholder 3">
            <a:extLst>
              <a:ext uri="{FF2B5EF4-FFF2-40B4-BE49-F238E27FC236}">
                <a16:creationId xmlns:a16="http://schemas.microsoft.com/office/drawing/2014/main" id="{DCDB328E-310D-25F6-AC7D-58596E57E7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387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0" fontAlgn="base" hangingPunct="0">
              <a:spcBef>
                <a:spcPts val="0"/>
              </a:spcBef>
              <a:spcAft>
                <a:spcPct val="0"/>
              </a:spcAft>
              <a:buClr>
                <a:schemeClr val="accent1"/>
              </a:buClr>
              <a:buSzPct val="100000"/>
              <a:defRPr/>
            </a:pPr>
            <a:r>
              <a:rPr lang="en-GB" sz="1200">
                <a:latin typeface="DM Sans" pitchFamily="2" charset="77"/>
              </a:rPr>
              <a:t>I</a:t>
            </a:r>
            <a:r>
              <a:rPr kumimoji="0" lang="en-GB" sz="1200" b="0" i="0" u="none" strike="noStrike" kern="1200" cap="none" spc="0" normalizeH="0" baseline="0" noProof="0" err="1">
                <a:ln>
                  <a:noFill/>
                </a:ln>
                <a:effectLst/>
                <a:uLnTx/>
                <a:uFillTx/>
                <a:latin typeface="DM Sans" pitchFamily="2" charset="77"/>
              </a:rPr>
              <a:t>nvasive</a:t>
            </a:r>
            <a:r>
              <a:rPr kumimoji="0" lang="en-GB" sz="1200" b="0" i="0" u="none" strike="noStrike" kern="1200" cap="none" spc="0" normalizeH="0" baseline="0" noProof="0">
                <a:ln>
                  <a:noFill/>
                </a:ln>
                <a:effectLst/>
                <a:uLnTx/>
                <a:uFillTx/>
                <a:latin typeface="DM Sans" pitchFamily="2" charset="77"/>
              </a:rPr>
              <a:t> m</a:t>
            </a:r>
            <a:r>
              <a:rPr lang="en-GB" sz="1200">
                <a:latin typeface="DM Sans" pitchFamily="2" charset="77"/>
              </a:rPr>
              <a:t>e</a:t>
            </a:r>
            <a:r>
              <a:rPr kumimoji="0" lang="en-GB" sz="1200" b="0" i="0" u="none" strike="noStrike" kern="1200" cap="none" spc="0" normalizeH="0" baseline="0" noProof="0" err="1">
                <a:ln>
                  <a:noFill/>
                </a:ln>
                <a:effectLst/>
                <a:uLnTx/>
                <a:uFillTx/>
                <a:latin typeface="DM Sans" pitchFamily="2" charset="77"/>
              </a:rPr>
              <a:t>ningococcal</a:t>
            </a:r>
            <a:r>
              <a:rPr kumimoji="0" lang="en-GB" sz="1200" b="0" i="0" u="none" strike="noStrike" kern="1200" cap="none" spc="0" normalizeH="0" baseline="0" noProof="0">
                <a:ln>
                  <a:noFill/>
                </a:ln>
                <a:effectLst/>
                <a:uLnTx/>
                <a:uFillTx/>
                <a:latin typeface="DM Sans" pitchFamily="2" charset="77"/>
              </a:rPr>
              <a:t> infection most commonly presents as either meningitis or septicaemia, or both</a:t>
            </a:r>
            <a:endParaRPr lang="en-GB" sz="1200">
              <a:latin typeface="DM Sans" pitchFamily="2" charset="77"/>
            </a:endParaRPr>
          </a:p>
          <a:p>
            <a:pPr eaLnBrk="0" fontAlgn="base" hangingPunct="0">
              <a:spcBef>
                <a:spcPts val="0"/>
              </a:spcBef>
              <a:spcAft>
                <a:spcPct val="0"/>
              </a:spcAft>
              <a:buClr>
                <a:schemeClr val="accent1"/>
              </a:buClr>
              <a:buSzPct val="100000"/>
              <a:defRPr/>
            </a:pPr>
            <a:r>
              <a:rPr lang="en-GB" sz="1200">
                <a:latin typeface="DM Sans" pitchFamily="2" charset="77"/>
              </a:rPr>
              <a:t>meningitis is inflammation of the lining around the brain and spinal cord (the meninges)</a:t>
            </a:r>
          </a:p>
          <a:p>
            <a:pPr eaLnBrk="0" fontAlgn="base" hangingPunct="0">
              <a:spcBef>
                <a:spcPts val="0"/>
              </a:spcBef>
              <a:spcAft>
                <a:spcPct val="0"/>
              </a:spcAft>
              <a:buClr>
                <a:schemeClr val="accent1"/>
              </a:buClr>
              <a:buSzPct val="100000"/>
              <a:defRPr/>
            </a:pPr>
            <a:r>
              <a:rPr lang="en-GB" sz="1200">
                <a:latin typeface="DM Sans" pitchFamily="2" charset="77"/>
              </a:rPr>
              <a:t>septicaemia occurs when the bacteria enter the bloodstream, causing blood poisoning which triggers sepsis</a:t>
            </a:r>
          </a:p>
          <a:p>
            <a:pPr>
              <a:spcBef>
                <a:spcPts val="0"/>
              </a:spcBef>
              <a:spcAft>
                <a:spcPct val="0"/>
              </a:spcAft>
              <a:buClr>
                <a:schemeClr val="accent1"/>
              </a:buClr>
              <a:buSzPct val="100000"/>
              <a:defRPr/>
            </a:pPr>
            <a:r>
              <a:rPr lang="en-GB" sz="1200">
                <a:latin typeface="DM Sans" pitchFamily="2" charset="77"/>
              </a:rPr>
              <a:t>both meningitis and septicaemia can trigger sepsis</a:t>
            </a:r>
          </a:p>
          <a:p>
            <a:pPr eaLnBrk="0" fontAlgn="base" hangingPunct="0">
              <a:spcBef>
                <a:spcPts val="0"/>
              </a:spcBef>
              <a:spcAft>
                <a:spcPct val="0"/>
              </a:spcAft>
              <a:buClr>
                <a:schemeClr val="accent1"/>
              </a:buClr>
              <a:buSzPct val="100000"/>
              <a:defRPr/>
            </a:pPr>
            <a:r>
              <a:rPr lang="en-GB" sz="1200">
                <a:latin typeface="DM Sans" pitchFamily="2" charset="77"/>
              </a:rPr>
              <a:t>l</a:t>
            </a:r>
            <a:r>
              <a:rPr lang="en-GB" sz="1200" kern="1200">
                <a:latin typeface="DM Sans" pitchFamily="2" charset="77"/>
              </a:rPr>
              <a:t>ess commonly, individuals may present with pneumonia, myocarditis, endocarditis, pericarditis, arthritis, conjunctivitis, urethritis, pharyngitis and cervicitis</a:t>
            </a:r>
          </a:p>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22</a:t>
            </a:fld>
            <a:endParaRPr lang="en-GB"/>
          </a:p>
        </p:txBody>
      </p:sp>
    </p:spTree>
    <p:extLst>
      <p:ext uri="{BB962C8B-B14F-4D97-AF65-F5344CB8AC3E}">
        <p14:creationId xmlns:p14="http://schemas.microsoft.com/office/powerpoint/2010/main" val="427692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4</a:t>
            </a:fld>
            <a:endParaRPr lang="en-GB"/>
          </a:p>
        </p:txBody>
      </p:sp>
    </p:spTree>
    <p:extLst>
      <p:ext uri="{BB962C8B-B14F-4D97-AF65-F5344CB8AC3E}">
        <p14:creationId xmlns:p14="http://schemas.microsoft.com/office/powerpoint/2010/main" val="685147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4082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a:prstGeom prst="rect">
            <a:avLst/>
          </a:prstGeom>
          <a:noFill/>
          <a:ln w="12700">
            <a:solidFill>
              <a:prstClr val="black"/>
            </a:solidFill>
          </a:ln>
        </p:spPr>
      </p:sp>
      <p:sp>
        <p:nvSpPr>
          <p:cNvPr id="3" name="Notes Placeholder 2"/>
          <p:cNvSpPr>
            <a:spLocks noGrp="1"/>
          </p:cNvSpPr>
          <p:nvPr>
            <p:ph type="body" idx="1"/>
          </p:nvPr>
        </p:nvSpPr>
        <p:spPr>
          <a:xfrm>
            <a:off x="688975" y="4822825"/>
            <a:ext cx="5511800" cy="3946525"/>
          </a:xfrm>
          <a:prstGeom prst="rect">
            <a:avLst/>
          </a:prstGeom>
        </p:spPr>
        <p:txBody>
          <a:bodyPr/>
          <a:lstStyle/>
          <a:p>
            <a:endParaRPr lang="en-GB"/>
          </a:p>
        </p:txBody>
      </p:sp>
    </p:spTree>
    <p:extLst>
      <p:ext uri="{BB962C8B-B14F-4D97-AF65-F5344CB8AC3E}">
        <p14:creationId xmlns:p14="http://schemas.microsoft.com/office/powerpoint/2010/main" val="129207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BFBD2-A3BC-265F-9133-1F85B01B7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BF60A-4089-9CB4-1577-338C6B60DC4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C840E88-A8A3-2562-1B4B-932DA207D179}"/>
              </a:ext>
            </a:extLst>
          </p:cNvPr>
          <p:cNvSpPr>
            <a:spLocks noGrp="1"/>
          </p:cNvSpPr>
          <p:nvPr>
            <p:ph type="body" idx="1"/>
          </p:nvPr>
        </p:nvSpPr>
        <p:spPr/>
        <p:txBody>
          <a:bodyPr/>
          <a:lstStyle/>
          <a:p>
            <a:pPr algn="ctr"/>
            <a:endParaRPr lang="en-GB"/>
          </a:p>
        </p:txBody>
      </p:sp>
      <p:sp>
        <p:nvSpPr>
          <p:cNvPr id="4" name="Slide Number Placeholder 3">
            <a:extLst>
              <a:ext uri="{FF2B5EF4-FFF2-40B4-BE49-F238E27FC236}">
                <a16:creationId xmlns:a16="http://schemas.microsoft.com/office/drawing/2014/main" id="{D01DCAE6-E9F6-7D5C-A31C-A91D9B59D8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995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09EF3-2A2F-AFE0-3F7B-55BCA831C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236DA-2593-A37F-15DD-070F058142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BB5EC15-6F05-3EB7-DA98-F97F9C44D9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DB328E-310D-25F6-AC7D-58596E57E7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387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30</a:t>
            </a:fld>
            <a:endParaRPr lang="en-GB"/>
          </a:p>
        </p:txBody>
      </p:sp>
    </p:spTree>
    <p:extLst>
      <p:ext uri="{BB962C8B-B14F-4D97-AF65-F5344CB8AC3E}">
        <p14:creationId xmlns:p14="http://schemas.microsoft.com/office/powerpoint/2010/main" val="2351006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31</a:t>
            </a:fld>
            <a:endParaRPr lang="en-GB"/>
          </a:p>
        </p:txBody>
      </p:sp>
    </p:spTree>
    <p:extLst>
      <p:ext uri="{BB962C8B-B14F-4D97-AF65-F5344CB8AC3E}">
        <p14:creationId xmlns:p14="http://schemas.microsoft.com/office/powerpoint/2010/main" val="259957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4367-3A42-7B03-827D-E95A32E65B66}"/>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FBF97BA-C270-8A9D-599E-569F1CDC89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39" name="Notes Placeholder 2">
            <a:extLst>
              <a:ext uri="{FF2B5EF4-FFF2-40B4-BE49-F238E27FC236}">
                <a16:creationId xmlns:a16="http://schemas.microsoft.com/office/drawing/2014/main" id="{23718899-F0A0-C122-A888-221EACD39309}"/>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 name="Slide Number Placeholder 3">
            <a:extLst>
              <a:ext uri="{FF2B5EF4-FFF2-40B4-BE49-F238E27FC236}">
                <a16:creationId xmlns:a16="http://schemas.microsoft.com/office/drawing/2014/main" id="{A036F162-5B46-B848-834B-CEBCB446C0CB}"/>
              </a:ext>
            </a:extLst>
          </p:cNvPr>
          <p:cNvSpPr txBox="1"/>
          <p:nvPr/>
        </p:nvSpPr>
        <p:spPr>
          <a:xfrm>
            <a:off x="3884613" y="8685213"/>
            <a:ext cx="2971800" cy="458787"/>
          </a:xfrm>
          <a:prstGeom prst="rect">
            <a:avLst/>
          </a:prstGeom>
          <a:noFill/>
          <a:ln cap="flat">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A77C99B-A180-4DE3-815D-68C9435DB1DD}" type="slidenum">
              <a:rPr kumimoji="0" sz="1800" b="0" i="0" u="none" strike="noStrike" kern="0" cap="none" spc="0" normalizeH="0" baseline="0" noProof="0">
                <a:ln>
                  <a:noFill/>
                </a:ln>
                <a:solidFill>
                  <a:srgbClr val="000000"/>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34</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9803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E5FE1-7723-C52F-939F-54AF9AF74385}"/>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DB44C82-7E7B-6578-0492-722EDDE35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39" name="Notes Placeholder 2">
            <a:extLst>
              <a:ext uri="{FF2B5EF4-FFF2-40B4-BE49-F238E27FC236}">
                <a16:creationId xmlns:a16="http://schemas.microsoft.com/office/drawing/2014/main" id="{62299CE5-95B6-0F5C-AF54-CB830C9D2E08}"/>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 name="Slide Number Placeholder 3">
            <a:extLst>
              <a:ext uri="{FF2B5EF4-FFF2-40B4-BE49-F238E27FC236}">
                <a16:creationId xmlns:a16="http://schemas.microsoft.com/office/drawing/2014/main" id="{616571A4-ADA2-8721-9B5E-97D4E885A38D}"/>
              </a:ext>
            </a:extLst>
          </p:cNvPr>
          <p:cNvSpPr txBox="1"/>
          <p:nvPr/>
        </p:nvSpPr>
        <p:spPr>
          <a:xfrm>
            <a:off x="3884613" y="8685213"/>
            <a:ext cx="2971800" cy="458787"/>
          </a:xfrm>
          <a:prstGeom prst="rect">
            <a:avLst/>
          </a:prstGeom>
          <a:noFill/>
          <a:ln cap="flat">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A77C99B-A180-4DE3-815D-68C9435DB1DD}" type="slidenum">
              <a:rPr kumimoji="0" sz="1800" b="0" i="0" u="none" strike="noStrike" kern="0" cap="none" spc="0" normalizeH="0" baseline="0" noProof="0">
                <a:ln>
                  <a:noFill/>
                </a:ln>
                <a:solidFill>
                  <a:srgbClr val="000000"/>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35</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41461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9AF4-C228-16E9-E909-DD66CE7993C2}"/>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7CDC5B7-6E5C-7B92-E8F5-967AED9ED2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39" name="Notes Placeholder 2">
            <a:extLst>
              <a:ext uri="{FF2B5EF4-FFF2-40B4-BE49-F238E27FC236}">
                <a16:creationId xmlns:a16="http://schemas.microsoft.com/office/drawing/2014/main" id="{5315E87C-BAAF-91B2-4493-01759386CA50}"/>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 name="Slide Number Placeholder 3">
            <a:extLst>
              <a:ext uri="{FF2B5EF4-FFF2-40B4-BE49-F238E27FC236}">
                <a16:creationId xmlns:a16="http://schemas.microsoft.com/office/drawing/2014/main" id="{44D46451-DAC8-2645-D09E-723F763274D2}"/>
              </a:ext>
            </a:extLst>
          </p:cNvPr>
          <p:cNvSpPr txBox="1"/>
          <p:nvPr/>
        </p:nvSpPr>
        <p:spPr>
          <a:xfrm>
            <a:off x="3884613" y="8685213"/>
            <a:ext cx="2971800" cy="458787"/>
          </a:xfrm>
          <a:prstGeom prst="rect">
            <a:avLst/>
          </a:prstGeom>
          <a:noFill/>
          <a:ln cap="flat">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A77C99B-A180-4DE3-815D-68C9435DB1DD}" type="slidenum">
              <a:rPr kumimoji="0" sz="1800" b="0" i="0" u="none" strike="noStrike" kern="0" cap="none" spc="0" normalizeH="0" baseline="0" noProof="0">
                <a:ln>
                  <a:noFill/>
                </a:ln>
                <a:solidFill>
                  <a:srgbClr val="000000"/>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36</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565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B7B350D-F5F0-D9EF-60C1-BED7DE2257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39" name="Notes Placeholder 2">
            <a:extLst>
              <a:ext uri="{FF2B5EF4-FFF2-40B4-BE49-F238E27FC236}">
                <a16:creationId xmlns:a16="http://schemas.microsoft.com/office/drawing/2014/main" id="{E2115DE3-D797-C369-4654-D0E1615D09DA}"/>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 name="Slide Number Placeholder 3">
            <a:extLst>
              <a:ext uri="{FF2B5EF4-FFF2-40B4-BE49-F238E27FC236}">
                <a16:creationId xmlns:a16="http://schemas.microsoft.com/office/drawing/2014/main" id="{87892503-1806-0A7A-64DA-5206EE7AEAC2}"/>
              </a:ext>
            </a:extLst>
          </p:cNvPr>
          <p:cNvSpPr txBox="1"/>
          <p:nvPr/>
        </p:nvSpPr>
        <p:spPr>
          <a:xfrm>
            <a:off x="3884613" y="8685213"/>
            <a:ext cx="2971800" cy="458787"/>
          </a:xfrm>
          <a:prstGeom prst="rect">
            <a:avLst/>
          </a:prstGeom>
          <a:noFill/>
          <a:ln cap="flat">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A77C99B-A180-4DE3-815D-68C9435DB1DD}" type="slidenum">
              <a:rPr kumimoji="0" sz="1800" b="0" i="0" u="none" strike="noStrike" kern="0" cap="none" spc="0" normalizeH="0" baseline="0" noProof="0">
                <a:ln>
                  <a:noFill/>
                </a:ln>
                <a:solidFill>
                  <a:srgbClr val="000000"/>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37</a:t>
            </a:fld>
            <a:endParaRPr kumimoji="0" lang="en-US" sz="12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8180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5</a:t>
            </a:fld>
            <a:endParaRPr lang="en-GB"/>
          </a:p>
        </p:txBody>
      </p:sp>
    </p:spTree>
    <p:extLst>
      <p:ext uri="{BB962C8B-B14F-4D97-AF65-F5344CB8AC3E}">
        <p14:creationId xmlns:p14="http://schemas.microsoft.com/office/powerpoint/2010/main" val="1878850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5682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40</a:t>
            </a:fld>
            <a:endParaRPr lang="en-GB"/>
          </a:p>
        </p:txBody>
      </p:sp>
    </p:spTree>
    <p:extLst>
      <p:ext uri="{BB962C8B-B14F-4D97-AF65-F5344CB8AC3E}">
        <p14:creationId xmlns:p14="http://schemas.microsoft.com/office/powerpoint/2010/main" val="3733597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DM Sans" pitchFamily="2" charset="0"/>
                <a:cs typeface="Arial"/>
              </a:rPr>
              <a:t>because of underlying medical conditions or who are GBMSM and are at high risk of gonorrhoea infection</a:t>
            </a:r>
            <a:endParaRPr lang="en-GB" sz="1200">
              <a:solidFill>
                <a:schemeClr val="tx1"/>
              </a:solidFill>
              <a:highlight>
                <a:srgbClr val="00FFFF"/>
              </a:highlight>
              <a:latin typeface="DM Sans" pitchFamily="2" charset="0"/>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187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6634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CB6097-CB1B-6046-A28E-D8F09CEAA603}" type="slidenum">
              <a:rPr lang="en-GB" smtClean="0"/>
              <a:t>45</a:t>
            </a:fld>
            <a:endParaRPr lang="en-GB"/>
          </a:p>
        </p:txBody>
      </p:sp>
    </p:spTree>
    <p:extLst>
      <p:ext uri="{BB962C8B-B14F-4D97-AF65-F5344CB8AC3E}">
        <p14:creationId xmlns:p14="http://schemas.microsoft.com/office/powerpoint/2010/main" val="246778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CB6097-CB1B-6046-A28E-D8F09CEAA603}" type="slidenum">
              <a:rPr lang="en-GB" smtClean="0"/>
              <a:t>46</a:t>
            </a:fld>
            <a:endParaRPr lang="en-GB"/>
          </a:p>
        </p:txBody>
      </p:sp>
    </p:spTree>
    <p:extLst>
      <p:ext uri="{BB962C8B-B14F-4D97-AF65-F5344CB8AC3E}">
        <p14:creationId xmlns:p14="http://schemas.microsoft.com/office/powerpoint/2010/main" val="378084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2C69-7DEB-E450-4D1B-538007A00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C838E-E943-4132-FCBD-86B3285CAB8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5903EC4-C1AD-AAF5-C416-A277E847C6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4565FC-337A-5E56-8325-E3629829BF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8266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a:prstGeom prst="rect">
            <a:avLst/>
          </a:prstGeom>
          <a:noFill/>
          <a:ln w="12700">
            <a:solidFill>
              <a:prstClr val="black"/>
            </a:solidFill>
          </a:ln>
        </p:spPr>
      </p:sp>
      <p:sp>
        <p:nvSpPr>
          <p:cNvPr id="3" name="Notes Placeholder 2"/>
          <p:cNvSpPr>
            <a:spLocks noGrp="1"/>
          </p:cNvSpPr>
          <p:nvPr>
            <p:ph type="body" idx="1"/>
          </p:nvPr>
        </p:nvSpPr>
        <p:spPr>
          <a:xfrm>
            <a:off x="688975" y="4822825"/>
            <a:ext cx="5511800" cy="3946525"/>
          </a:xfrm>
          <a:prstGeom prst="rect">
            <a:avLst/>
          </a:prstGeom>
        </p:spPr>
        <p:txBody>
          <a:bodyPr/>
          <a:lstStyle/>
          <a:p>
            <a:r>
              <a:rPr lang="en-GB" dirty="0"/>
              <a:t>Too much info</a:t>
            </a:r>
          </a:p>
        </p:txBody>
      </p:sp>
    </p:spTree>
    <p:extLst>
      <p:ext uri="{BB962C8B-B14F-4D97-AF65-F5344CB8AC3E}">
        <p14:creationId xmlns:p14="http://schemas.microsoft.com/office/powerpoint/2010/main" val="1662313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B3A2A-2232-B365-FB82-858235658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99A7C-422A-A44D-48DF-966E44CC5DF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8533B6F-A321-1E51-589B-3DA243DEE9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76317F-EF53-5A99-B932-B98F450461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466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30FC-B5C7-D6A0-296A-D20BF21D2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B3F04-CED1-8D8B-A6CF-BB95A547104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4A57747-9A37-79B3-00A3-63AAE16876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6BEDA1-77FD-7C34-D19E-B1A8E402AA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4EAD-90E7-4E2F-9BA2-EB3158278D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171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72CE"/>
                </a:solidFill>
                <a:latin typeface="DM Sans" pitchFamily="2" charset="0"/>
              </a:rPr>
              <a:t>(</a:t>
            </a:r>
            <a:r>
              <a:rPr lang="en-GB" altLang="en-US" sz="1200" b="1" u="sng" dirty="0">
                <a:solidFill>
                  <a:srgbClr val="0072CE"/>
                </a:solidFill>
                <a:latin typeface="DM Sans" pitchFamily="2" charset="0"/>
              </a:rPr>
              <a:t>NO</a:t>
            </a:r>
            <a:r>
              <a:rPr lang="en-GB" altLang="en-US" sz="1200" dirty="0">
                <a:solidFill>
                  <a:srgbClr val="0072CE"/>
                </a:solidFill>
                <a:latin typeface="DM Sans" pitchFamily="2" charset="0"/>
              </a:rPr>
              <a:t> VGD for this service, so delivery by a  Pharmacist or Pharmacy Technician only)</a:t>
            </a:r>
          </a:p>
          <a:p>
            <a:endParaRPr lang="en-GB" dirty="0"/>
          </a:p>
        </p:txBody>
      </p:sp>
      <p:sp>
        <p:nvSpPr>
          <p:cNvPr id="4" name="Slide Number Placeholder 3"/>
          <p:cNvSpPr>
            <a:spLocks noGrp="1"/>
          </p:cNvSpPr>
          <p:nvPr>
            <p:ph type="sldNum" sz="quarter" idx="5"/>
          </p:nvPr>
        </p:nvSpPr>
        <p:spPr/>
        <p:txBody>
          <a:bodyPr/>
          <a:lstStyle/>
          <a:p>
            <a:fld id="{830B7F3C-F5B9-424A-8852-AEBF380796A1}" type="slidenum">
              <a:rPr lang="en-GB" smtClean="0"/>
              <a:t>6</a:t>
            </a:fld>
            <a:endParaRPr lang="en-GB"/>
          </a:p>
        </p:txBody>
      </p:sp>
    </p:spTree>
    <p:extLst>
      <p:ext uri="{BB962C8B-B14F-4D97-AF65-F5344CB8AC3E}">
        <p14:creationId xmlns:p14="http://schemas.microsoft.com/office/powerpoint/2010/main" val="131947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a:prstGeom prst="rect">
            <a:avLst/>
          </a:prstGeom>
          <a:noFill/>
          <a:ln w="12700">
            <a:solidFill>
              <a:prstClr val="black"/>
            </a:solidFill>
          </a:ln>
        </p:spPr>
      </p:sp>
      <p:sp>
        <p:nvSpPr>
          <p:cNvPr id="3" name="Notes Placeholder 2"/>
          <p:cNvSpPr>
            <a:spLocks noGrp="1"/>
          </p:cNvSpPr>
          <p:nvPr>
            <p:ph type="body" idx="1"/>
          </p:nvPr>
        </p:nvSpPr>
        <p:spPr>
          <a:xfrm>
            <a:off x="688975" y="4822825"/>
            <a:ext cx="5511800" cy="3946525"/>
          </a:xfrm>
          <a:prstGeom prst="rect">
            <a:avLst/>
          </a:prstGeom>
        </p:spPr>
        <p:txBody>
          <a:bodyPr/>
          <a:lstStyle/>
          <a:p>
            <a:r>
              <a:rPr lang="en-GB" dirty="0"/>
              <a:t>Also provides evidence to NHS Community pharmacy can increase uptake of vaccines and be part of further national immunisation schedules </a:t>
            </a:r>
            <a:r>
              <a:rPr lang="en-GB" dirty="0" err="1"/>
              <a:t>eg</a:t>
            </a:r>
            <a:r>
              <a:rPr lang="en-GB" dirty="0"/>
              <a:t> pertussis, childhood </a:t>
            </a:r>
            <a:r>
              <a:rPr lang="en-GB" dirty="0" err="1"/>
              <a:t>imms</a:t>
            </a:r>
            <a:r>
              <a:rPr lang="en-GB" dirty="0"/>
              <a:t>, pneumonia, shingles and RSV</a:t>
            </a:r>
          </a:p>
        </p:txBody>
      </p:sp>
    </p:spTree>
    <p:extLst>
      <p:ext uri="{BB962C8B-B14F-4D97-AF65-F5344CB8AC3E}">
        <p14:creationId xmlns:p14="http://schemas.microsoft.com/office/powerpoint/2010/main" val="1669684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58</a:t>
            </a:fld>
            <a:endParaRPr lang="en-GB"/>
          </a:p>
        </p:txBody>
      </p:sp>
    </p:spTree>
    <p:extLst>
      <p:ext uri="{BB962C8B-B14F-4D97-AF65-F5344CB8AC3E}">
        <p14:creationId xmlns:p14="http://schemas.microsoft.com/office/powerpoint/2010/main" val="3433057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B7F3C-F5B9-424A-8852-AEBF380796A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032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7</a:t>
            </a:fld>
            <a:endParaRPr lang="en-GB"/>
          </a:p>
        </p:txBody>
      </p:sp>
    </p:spTree>
    <p:extLst>
      <p:ext uri="{BB962C8B-B14F-4D97-AF65-F5344CB8AC3E}">
        <p14:creationId xmlns:p14="http://schemas.microsoft.com/office/powerpoint/2010/main" val="191615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8</a:t>
            </a:fld>
            <a:endParaRPr lang="en-GB"/>
          </a:p>
        </p:txBody>
      </p:sp>
    </p:spTree>
    <p:extLst>
      <p:ext uri="{BB962C8B-B14F-4D97-AF65-F5344CB8AC3E}">
        <p14:creationId xmlns:p14="http://schemas.microsoft.com/office/powerpoint/2010/main" val="140577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9</a:t>
            </a:fld>
            <a:endParaRPr lang="en-GB"/>
          </a:p>
        </p:txBody>
      </p:sp>
    </p:spTree>
    <p:extLst>
      <p:ext uri="{BB962C8B-B14F-4D97-AF65-F5344CB8AC3E}">
        <p14:creationId xmlns:p14="http://schemas.microsoft.com/office/powerpoint/2010/main" val="189388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0B7F3C-F5B9-424A-8852-AEBF380796A1}" type="slidenum">
              <a:rPr lang="en-GB" smtClean="0"/>
              <a:t>10</a:t>
            </a:fld>
            <a:endParaRPr lang="en-GB"/>
          </a:p>
        </p:txBody>
      </p:sp>
    </p:spTree>
    <p:extLst>
      <p:ext uri="{BB962C8B-B14F-4D97-AF65-F5344CB8AC3E}">
        <p14:creationId xmlns:p14="http://schemas.microsoft.com/office/powerpoint/2010/main" val="34122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AAF4-2A91-DA27-E8CC-4DE12B38D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08738-4A74-80C0-D708-870B3994FA1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3B99088-7508-9549-6F57-26067C8389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C8DF2A-EB2F-B3C0-3FFB-07E2CB38410B}"/>
              </a:ext>
            </a:extLst>
          </p:cNvPr>
          <p:cNvSpPr>
            <a:spLocks noGrp="1"/>
          </p:cNvSpPr>
          <p:nvPr>
            <p:ph type="sldNum" sz="quarter" idx="5"/>
          </p:nvPr>
        </p:nvSpPr>
        <p:spPr/>
        <p:txBody>
          <a:bodyPr/>
          <a:lstStyle/>
          <a:p>
            <a:fld id="{830B7F3C-F5B9-424A-8852-AEBF380796A1}" type="slidenum">
              <a:rPr lang="en-GB" smtClean="0"/>
              <a:t>11</a:t>
            </a:fld>
            <a:endParaRPr lang="en-GB"/>
          </a:p>
        </p:txBody>
      </p:sp>
    </p:spTree>
    <p:extLst>
      <p:ext uri="{BB962C8B-B14F-4D97-AF65-F5344CB8AC3E}">
        <p14:creationId xmlns:p14="http://schemas.microsoft.com/office/powerpoint/2010/main" val="4144846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b="1">
                <a:latin typeface="Mokoko Medium" panose="02060603020203020204" pitchFamily="18" charset="0"/>
                <a:cs typeface="Mokoko Medium" panose="02060603020203020204" pitchFamily="18" charset="0"/>
              </a:defRPr>
            </a:lvl1pPr>
          </a:lstStyle>
          <a:p>
            <a:r>
              <a:rPr lang="en-US"/>
              <a:t>Click to edit Master title style</a:t>
            </a:r>
          </a:p>
        </p:txBody>
      </p:sp>
      <p:pic>
        <p:nvPicPr>
          <p:cNvPr id="3" name="Picture 2" descr="A blue and orange text on a black background&#10;&#10;Description automatically generated">
            <a:extLst>
              <a:ext uri="{FF2B5EF4-FFF2-40B4-BE49-F238E27FC236}">
                <a16:creationId xmlns:a16="http://schemas.microsoft.com/office/drawing/2014/main" id="{215BF6F4-3F2E-EB21-576F-19C2A1099140}"/>
              </a:ext>
            </a:extLst>
          </p:cNvPr>
          <p:cNvPicPr>
            <a:picLocks noChangeAspect="1"/>
          </p:cNvPicPr>
          <p:nvPr/>
        </p:nvPicPr>
        <p:blipFill>
          <a:blip r:embed="rId3"/>
          <a:stretch>
            <a:fillRect/>
          </a:stretch>
        </p:blipFill>
        <p:spPr>
          <a:xfrm>
            <a:off x="290147" y="153714"/>
            <a:ext cx="3240030" cy="1080010"/>
          </a:xfrm>
          <a:prstGeom prst="rect">
            <a:avLst/>
          </a:prstGeom>
        </p:spPr>
      </p:pic>
    </p:spTree>
    <p:extLst>
      <p:ext uri="{BB962C8B-B14F-4D97-AF65-F5344CB8AC3E}">
        <p14:creationId xmlns:p14="http://schemas.microsoft.com/office/powerpoint/2010/main" val="349909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10416822" cy="4042515"/>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E43C1869-C310-45E9-81A4-D6993C73F3C4}" type="datetime1">
              <a:rPr lang="en-US" smtClean="0"/>
              <a:t>7/13/2026</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0738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ntent (no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10416822" cy="4051392"/>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197AF805-73D9-483F-AECA-4E506E2EB29F}" type="datetime1">
              <a:rPr lang="en-US" smtClean="0"/>
              <a:t>7/13/2026</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15127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8D1BA"/>
                </a:solidFill>
                <a:latin typeface="Mokoko Medium" panose="02060603020203020204" pitchFamily="18" charset="0"/>
                <a:cs typeface="Mokoko Medium" panose="02060603020203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2"/>
            <a:ext cx="5060597" cy="3176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chemeClr val="bg1"/>
                </a:solidFill>
                <a:latin typeface="Mokoko Medium" panose="02060603020203020204" pitchFamily="18" charset="0"/>
                <a:cs typeface="Mokoko Medium" panose="02060603020203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176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26A8D067-2EB7-4B9B-82B8-DFF6F15C7BF0}" type="datetime1">
              <a:rPr lang="en-US" smtClean="0"/>
              <a:t>7/13/2026</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95973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B91BDBA4-CD1A-4C95-AF81-9722BB34ACB1}" type="datetime1">
              <a:rPr lang="en-US" smtClean="0"/>
              <a:t>7/13/2026</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580085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FAAE84BD-4A51-49F7-B89C-29935BB73942}" type="datetime1">
              <a:rPr lang="en-US" smtClean="0"/>
              <a:t>7/13/2026</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31112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7322A4F3-FC23-4D0D-9D7F-370D7E7B272C}" type="datetime1">
              <a:rPr lang="en-US" smtClean="0"/>
              <a:t>7/13/2026</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98921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lvl1pPr>
              <a:defRPr>
                <a:latin typeface="DM Sans" pitchFamily="2" charset="0"/>
              </a:defRPr>
            </a:lvl1pPr>
          </a:lstStyle>
          <a:p>
            <a:fld id="{941659E0-AF49-4F01-A3B9-3D83E84FE3E2}" type="datetime1">
              <a:rPr lang="en-US" smtClean="0"/>
              <a:pPr/>
              <a:t>7/13/2026</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lvl1pPr>
              <a:defRPr>
                <a:latin typeface="DM Sans" pitchFamily="2" charset="0"/>
              </a:defRPr>
            </a:lvl1p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lvl1pPr>
              <a:defRPr>
                <a:latin typeface="DM Sans" pitchFamily="2" charset="0"/>
              </a:defRPr>
            </a:lvl1pPr>
          </a:lstStyle>
          <a:p>
            <a:fld id="{E69C1DFF-60A0-0E45-8672-CB76E4BE2A7B}" type="slidenum">
              <a:rPr lang="en-US" smtClean="0"/>
              <a:pPr/>
              <a:t>‹#›</a:t>
            </a:fld>
            <a:endParaRPr lang="en-US"/>
          </a:p>
        </p:txBody>
      </p:sp>
    </p:spTree>
    <p:extLst>
      <p:ext uri="{BB962C8B-B14F-4D97-AF65-F5344CB8AC3E}">
        <p14:creationId xmlns:p14="http://schemas.microsoft.com/office/powerpoint/2010/main" val="122838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1721-E1E2-8518-A6DF-595D0E94F7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0BDDD3-DD0F-F01E-9242-6309A8743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219E7-E71B-0B6F-9BDB-A9E2E9F8BB65}"/>
              </a:ext>
            </a:extLst>
          </p:cNvPr>
          <p:cNvSpPr>
            <a:spLocks noGrp="1"/>
          </p:cNvSpPr>
          <p:nvPr>
            <p:ph type="dt" sz="half" idx="10"/>
          </p:nvPr>
        </p:nvSpPr>
        <p:spPr/>
        <p:txBody>
          <a:bodyPr/>
          <a:lstStyle/>
          <a:p>
            <a:fld id="{7C119E7D-1514-4B13-84E2-8AC5A013C435}" type="datetimeFigureOut">
              <a:rPr lang="en-GB" smtClean="0"/>
              <a:t>13/07/2026</a:t>
            </a:fld>
            <a:endParaRPr lang="en-GB"/>
          </a:p>
        </p:txBody>
      </p:sp>
      <p:sp>
        <p:nvSpPr>
          <p:cNvPr id="5" name="Footer Placeholder 4">
            <a:extLst>
              <a:ext uri="{FF2B5EF4-FFF2-40B4-BE49-F238E27FC236}">
                <a16:creationId xmlns:a16="http://schemas.microsoft.com/office/drawing/2014/main" id="{B9C5F4A6-0896-DB56-6AA7-4E99E2C5B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432F2-5767-4933-CCD6-E35BA412B51D}"/>
              </a:ext>
            </a:extLst>
          </p:cNvPr>
          <p:cNvSpPr>
            <a:spLocks noGrp="1"/>
          </p:cNvSpPr>
          <p:nvPr>
            <p:ph type="sldNum" sz="quarter" idx="12"/>
          </p:nvPr>
        </p:nvSpPr>
        <p:spPr/>
        <p:txBody>
          <a:bodyPr/>
          <a:lstStyle/>
          <a:p>
            <a:fld id="{5983E3DB-A155-421D-A776-5348DFEDE293}" type="slidenum">
              <a:rPr lang="en-GB" smtClean="0"/>
              <a:t>‹#›</a:t>
            </a:fld>
            <a:endParaRPr lang="en-GB"/>
          </a:p>
        </p:txBody>
      </p:sp>
    </p:spTree>
    <p:extLst>
      <p:ext uri="{BB962C8B-B14F-4D97-AF65-F5344CB8AC3E}">
        <p14:creationId xmlns:p14="http://schemas.microsoft.com/office/powerpoint/2010/main" val="343536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210121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88171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25253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65050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60831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51535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20F9EFA2-FA61-4229-8CEA-7296FA2AB7D7}" type="datetime1">
              <a:rPr lang="en-US" smtClean="0"/>
              <a:t>7/13/2026</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971508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07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07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1A1738C6-30F3-46DB-885B-96CFB2825688}" type="datetime1">
              <a:rPr lang="en-US" smtClean="0"/>
              <a:t>7/13/2026</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20143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037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0"/>
                <a:cs typeface="Arial" panose="020B0604020202020204" pitchFamily="34" charset="0"/>
              </a:defRPr>
            </a:lvl1pPr>
          </a:lstStyle>
          <a:p>
            <a:fld id="{B5605390-7495-42B1-A1E5-FB2FA40B58D2}" type="datetime1">
              <a:rPr lang="en-US" smtClean="0"/>
              <a:pPr/>
              <a:t>7/13/2026</a:t>
            </a:fld>
            <a:endParaRPr lang="en-US"/>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0"/>
                <a:cs typeface="Arial" panose="020B0604020202020204" pitchFamily="34" charset="0"/>
              </a:defRPr>
            </a:lvl1pPr>
          </a:lstStyle>
          <a:p>
            <a:fld id="{E69C1DFF-60A0-0E45-8672-CB76E4BE2A7B}" type="slidenum">
              <a:rPr lang="en-US" smtClean="0"/>
              <a:pPr/>
              <a:t>‹#›</a:t>
            </a:fld>
            <a:endParaRPr lang="en-US"/>
          </a:p>
        </p:txBody>
      </p:sp>
      <p:pic>
        <p:nvPicPr>
          <p:cNvPr id="7" name="Picture 6">
            <a:extLst>
              <a:ext uri="{FF2B5EF4-FFF2-40B4-BE49-F238E27FC236}">
                <a16:creationId xmlns:a16="http://schemas.microsoft.com/office/drawing/2014/main" id="{44BB1707-53B5-CC6C-C9DB-3C0A8486CD62}"/>
              </a:ext>
            </a:extLst>
          </p:cNvPr>
          <p:cNvPicPr>
            <a:picLocks noChangeAspect="1"/>
          </p:cNvPicPr>
          <p:nvPr userDrawn="1"/>
        </p:nvPicPr>
        <p:blipFill>
          <a:blip r:embed="rId19"/>
          <a:stretch>
            <a:fillRect/>
          </a:stretch>
        </p:blipFill>
        <p:spPr>
          <a:xfrm>
            <a:off x="54377" y="5490039"/>
            <a:ext cx="919139" cy="1300000"/>
          </a:xfrm>
          <a:prstGeom prst="rect">
            <a:avLst/>
          </a:prstGeom>
        </p:spPr>
      </p:pic>
    </p:spTree>
    <p:extLst>
      <p:ext uri="{BB962C8B-B14F-4D97-AF65-F5344CB8AC3E}">
        <p14:creationId xmlns:p14="http://schemas.microsoft.com/office/powerpoint/2010/main" val="3590658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110000"/>
        </a:lnSpc>
        <a:spcBef>
          <a:spcPct val="0"/>
        </a:spcBef>
        <a:buNone/>
        <a:defRPr sz="4400" b="1" i="0" kern="1200">
          <a:solidFill>
            <a:srgbClr val="0072CE"/>
          </a:solidFill>
          <a:latin typeface="Mokoko Medium" panose="02060603020203020204" pitchFamily="18" charset="0"/>
          <a:ea typeface="+mj-ea"/>
          <a:cs typeface="Mokoko Medium" panose="02060603020203020204" pitchFamily="18" charset="0"/>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0"/>
          <a:ea typeface="+mn-ea"/>
          <a:cs typeface="Arial" panose="020B0604020202020204" pitchFamily="34" charset="0"/>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0"/>
          <a:ea typeface="+mn-ea"/>
          <a:cs typeface="Arial" panose="020B0604020202020204" pitchFamily="34" charset="0"/>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0"/>
          <a:ea typeface="+mn-ea"/>
          <a:cs typeface="Arial" panose="020B0604020202020204" pitchFamily="34" charset="0"/>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0"/>
          <a:ea typeface="+mn-ea"/>
          <a:cs typeface="Arial" panose="020B0604020202020204" pitchFamily="34" charset="0"/>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ppe.ac.uk/services/declaration-of-competence"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www.gov.uk/government/publications/national-minimum-standards-and-core-curriculum-for-immunisation-training-for-registered-healthcare-practition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find-public-health-resources.service.gov.uk/Meningitis%3A%20Don't%20ignore%20the%20signs%20and%20symptoms%20posters/IM23DISP1" TargetMode="External"/><Relationship Id="rId7" Type="http://schemas.openxmlformats.org/officeDocument/2006/relationships/hyperlink" Target="https://www.gov.uk/government/publications/menb-vaccine-bexsero-offer-autumn-2026-pgd-template"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find-public-health-resources.service.gov.uk/Meningococcal%20B%20(MenB)%20time%20limited%20vaccination%20offer:%20training%20slideset/1334MEN001" TargetMode="External"/><Relationship Id="rId5" Type="http://schemas.openxmlformats.org/officeDocument/2006/relationships/hyperlink" Target="https://www.gov.uk/government/publications/meningococcal-b-menb-time-limited-vaccination-offer-information-for-healthcare-practitioners" TargetMode="External"/><Relationship Id="rId4" Type="http://schemas.openxmlformats.org/officeDocument/2006/relationships/hyperlink" Target="https://www.gov.uk/government/publications/meningococcal-b-menb-time-limited-vaccination-offer-let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5C_134CA7BE.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www.meningitis.org/about-meningitis/sympto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hyperlink" Target="https://cpe.org.uk/wp-content/uploads/2026/06/Pharmacy-letter-or-email-template-to-GP-practice-MenB-Vaccination-Service-introduction.docx" TargetMode="External"/><Relationship Id="rId3" Type="http://schemas.openxmlformats.org/officeDocument/2006/relationships/image" Target="../media/image29.png"/><Relationship Id="rId7" Type="http://schemas.openxmlformats.org/officeDocument/2006/relationships/hyperlink" Target="https://cpe.org.uk/briefings/briefing-for-pharmacy-teams-the-nhs-meningococcal-b-vaccination-service/"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s://cpe.org.uk/wp-content/uploads/2026/06/MenB-vac-implementation-checklist-vaccinators.pdf" TargetMode="External"/><Relationship Id="rId5" Type="http://schemas.openxmlformats.org/officeDocument/2006/relationships/hyperlink" Target="https://cpe.org.uk/wp-content/uploads/2026/06/Pharmacy-owner-implementation-checklist-NHS-MenB-Vaccination-Service.pdf" TargetMode="External"/><Relationship Id="rId10" Type="http://schemas.openxmlformats.org/officeDocument/2006/relationships/hyperlink" Target="https://cpe.org.uk/wp-content/uploads/2025/06/Anaphylaxis-telephone-card-2025-.pdf" TargetMode="External"/><Relationship Id="rId4" Type="http://schemas.openxmlformats.org/officeDocument/2006/relationships/image" Target="../media/image30.png"/><Relationship Id="rId9" Type="http://schemas.openxmlformats.org/officeDocument/2006/relationships/hyperlink" Target="https://cpe.org.uk/briefings/briefing-for-general-practice-teams-nhs-meningococcal-b-vaccination-servic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74_0.xml"/><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hyperlink" Target="https://future.nhs.uk/system/login?nextURL=%2Fconnect%2Eti%2Fvaccsandscreening%2Fview%3FobjectID%3D74575888" TargetMode="External"/></Relationships>
</file>

<file path=ppt/slides/_rels/slide46.xml.rels><?xml version="1.0" encoding="UTF-8" standalone="yes"?>
<Relationships xmlns="http://schemas.openxmlformats.org/package/2006/relationships"><Relationship Id="rId3" Type="http://schemas.microsoft.com/office/2018/10/relationships/comments" Target="../comments/modernComment_176_0.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F2EFBC-BADA-6D51-7455-F5AA7088A8EF}"/>
              </a:ext>
            </a:extLst>
          </p:cNvPr>
          <p:cNvSpPr txBox="1"/>
          <p:nvPr/>
        </p:nvSpPr>
        <p:spPr>
          <a:xfrm>
            <a:off x="3048802" y="3108241"/>
            <a:ext cx="6097604" cy="646331"/>
          </a:xfrm>
          <a:prstGeom prst="rect">
            <a:avLst/>
          </a:prstGeom>
          <a:noFill/>
        </p:spPr>
        <p:txBody>
          <a:bodyPr wrap="square">
            <a:spAutoFit/>
          </a:bodyPr>
          <a:lstStyle/>
          <a:p>
            <a:pPr algn="ctr">
              <a:buNone/>
            </a:pPr>
            <a:r>
              <a:rPr lang="en-US" sz="1800">
                <a:solidFill>
                  <a:srgbClr val="0072CE"/>
                </a:solidFill>
                <a:effectLst/>
                <a:latin typeface="DM Sans" pitchFamily="2" charset="0"/>
                <a:ea typeface="Aptos" panose="020B0004020202020204" pitchFamily="34" charset="0"/>
                <a:cs typeface="Aptos" panose="020B0004020202020204" pitchFamily="34" charset="0"/>
              </a:rPr>
              <a:t>Why Relationships Matter - Running a Successful Vaccination Service </a:t>
            </a:r>
            <a:endParaRPr lang="en-GB" sz="1800">
              <a:solidFill>
                <a:srgbClr val="0072CE"/>
              </a:solidFill>
              <a:effectLst/>
              <a:latin typeface="DM Sans" pitchFamily="2" charset="0"/>
              <a:ea typeface="Aptos" panose="020B0004020202020204" pitchFamily="34" charset="0"/>
              <a:cs typeface="Aptos" panose="020B0004020202020204" pitchFamily="34" charset="0"/>
            </a:endParaRPr>
          </a:p>
        </p:txBody>
      </p:sp>
      <p:sp>
        <p:nvSpPr>
          <p:cNvPr id="9" name="Title 1">
            <a:extLst>
              <a:ext uri="{FF2B5EF4-FFF2-40B4-BE49-F238E27FC236}">
                <a16:creationId xmlns:a16="http://schemas.microsoft.com/office/drawing/2014/main" id="{1366AFFA-07EE-0CB4-5E7A-A80239CBE492}"/>
              </a:ext>
            </a:extLst>
          </p:cNvPr>
          <p:cNvSpPr>
            <a:spLocks noGrp="1"/>
          </p:cNvSpPr>
          <p:nvPr>
            <p:ph type="title"/>
          </p:nvPr>
        </p:nvSpPr>
        <p:spPr>
          <a:xfrm>
            <a:off x="1240971" y="1502229"/>
            <a:ext cx="9649715" cy="3267686"/>
          </a:xfrm>
        </p:spPr>
        <p:txBody>
          <a:bodyPr>
            <a:normAutofit/>
          </a:bodyPr>
          <a:lstStyle/>
          <a:p>
            <a:pPr>
              <a:lnSpc>
                <a:spcPts val="6500"/>
              </a:lnSpc>
            </a:pPr>
            <a:r>
              <a:rPr lang="en-US" sz="4800">
                <a:latin typeface="Mokoko Medium" panose="02060603020203020204" pitchFamily="18" charset="77"/>
                <a:cs typeface="Mokoko Medium" panose="02060603020203020204" pitchFamily="18" charset="77"/>
              </a:rPr>
              <a:t>Running a Successful Vaccination Service </a:t>
            </a:r>
          </a:p>
        </p:txBody>
      </p:sp>
      <p:cxnSp>
        <p:nvCxnSpPr>
          <p:cNvPr id="10" name="Straight Connector 9">
            <a:extLst>
              <a:ext uri="{FF2B5EF4-FFF2-40B4-BE49-F238E27FC236}">
                <a16:creationId xmlns:a16="http://schemas.microsoft.com/office/drawing/2014/main" id="{A46BBE62-7A68-E0E2-2A7D-17DA5E02E6C3}"/>
              </a:ext>
            </a:extLst>
          </p:cNvPr>
          <p:cNvCxnSpPr/>
          <p:nvPr/>
        </p:nvCxnSpPr>
        <p:spPr>
          <a:xfrm>
            <a:off x="2547889" y="4506192"/>
            <a:ext cx="714652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C6AB13-8E30-E576-9F14-59AD0AFE0C5B}"/>
              </a:ext>
            </a:extLst>
          </p:cNvPr>
          <p:cNvSpPr txBox="1"/>
          <p:nvPr/>
        </p:nvSpPr>
        <p:spPr>
          <a:xfrm>
            <a:off x="2320850" y="4624387"/>
            <a:ext cx="7600601" cy="461665"/>
          </a:xfrm>
          <a:prstGeom prst="rect">
            <a:avLst/>
          </a:prstGeom>
          <a:noFill/>
        </p:spPr>
        <p:txBody>
          <a:bodyPr wrap="square" rtlCol="0">
            <a:spAutoFit/>
          </a:bodyPr>
          <a:lstStyle/>
          <a:p>
            <a:pPr algn="ctr"/>
            <a:r>
              <a:rPr lang="en-US" sz="2400" b="1">
                <a:solidFill>
                  <a:schemeClr val="bg2"/>
                </a:solidFill>
                <a:latin typeface="Mokoko Medium" panose="02060603020203020204" pitchFamily="18" charset="0"/>
                <a:cs typeface="Mokoko Medium" panose="02060603020203020204" pitchFamily="18" charset="0"/>
              </a:rPr>
              <a:t>Fiona Caplan-Dean</a:t>
            </a:r>
          </a:p>
        </p:txBody>
      </p:sp>
    </p:spTree>
    <p:extLst>
      <p:ext uri="{BB962C8B-B14F-4D97-AF65-F5344CB8AC3E}">
        <p14:creationId xmlns:p14="http://schemas.microsoft.com/office/powerpoint/2010/main" val="401118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7E9DA-08DF-3E36-CDDA-71820A02F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2A67E-A9BB-886A-614A-C41757788CB3}"/>
              </a:ext>
            </a:extLst>
          </p:cNvPr>
          <p:cNvSpPr>
            <a:spLocks noGrp="1"/>
          </p:cNvSpPr>
          <p:nvPr>
            <p:ph type="title"/>
          </p:nvPr>
        </p:nvSpPr>
        <p:spPr/>
        <p:txBody>
          <a:bodyPr>
            <a:normAutofit/>
          </a:bodyPr>
          <a:lstStyle/>
          <a:p>
            <a:r>
              <a:rPr lang="en-US"/>
              <a:t>Training</a:t>
            </a:r>
          </a:p>
        </p:txBody>
      </p:sp>
      <p:sp>
        <p:nvSpPr>
          <p:cNvPr id="6" name="Text Placeholder 3">
            <a:extLst>
              <a:ext uri="{FF2B5EF4-FFF2-40B4-BE49-F238E27FC236}">
                <a16:creationId xmlns:a16="http://schemas.microsoft.com/office/drawing/2014/main" id="{B4E7B427-2386-3F36-7652-84D49CD10320}"/>
              </a:ext>
            </a:extLst>
          </p:cNvPr>
          <p:cNvSpPr txBox="1">
            <a:spLocks noChangeArrowheads="1"/>
          </p:cNvSpPr>
          <p:nvPr/>
        </p:nvSpPr>
        <p:spPr bwMode="auto">
          <a:xfrm>
            <a:off x="1227824" y="1584323"/>
            <a:ext cx="2704035" cy="142989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Ensure you have the correct knowledge and practical skills to provide a service</a:t>
            </a:r>
          </a:p>
        </p:txBody>
      </p:sp>
      <p:sp>
        <p:nvSpPr>
          <p:cNvPr id="8" name="TextBox 7">
            <a:extLst>
              <a:ext uri="{FF2B5EF4-FFF2-40B4-BE49-F238E27FC236}">
                <a16:creationId xmlns:a16="http://schemas.microsoft.com/office/drawing/2014/main" id="{74E2521F-A6FE-458C-FAA5-EEF1CCDECC6D}"/>
              </a:ext>
            </a:extLst>
          </p:cNvPr>
          <p:cNvSpPr txBox="1"/>
          <p:nvPr/>
        </p:nvSpPr>
        <p:spPr>
          <a:xfrm>
            <a:off x="4471912" y="1584323"/>
            <a:ext cx="7576457" cy="2228880"/>
          </a:xfrm>
          <a:prstGeom prst="rect">
            <a:avLst/>
          </a:prstGeom>
          <a:noFill/>
        </p:spPr>
        <p:txBody>
          <a:bodyPr wrap="square">
            <a:spAutoFit/>
          </a:bodyPr>
          <a:lstStyle/>
          <a:p>
            <a:pPr algn="l">
              <a:lnSpc>
                <a:spcPct val="130000"/>
              </a:lnSpc>
              <a:buNone/>
            </a:pPr>
            <a:r>
              <a:rPr lang="en-GB" b="1" i="0" dirty="0">
                <a:effectLst/>
                <a:latin typeface="DM Sans" pitchFamily="2" charset="0"/>
                <a:ea typeface="Calibri" panose="020F0502020204030204" pitchFamily="34" charset="0"/>
                <a:cs typeface="Calibri" panose="020F0502020204030204" pitchFamily="34" charset="0"/>
              </a:rPr>
              <a:t>Frequency of training</a:t>
            </a:r>
            <a:endParaRPr lang="en-GB" b="0" i="0" dirty="0">
              <a:effectLst/>
              <a:latin typeface="DM Sans" pitchFamily="2" charset="0"/>
              <a:ea typeface="Calibri" panose="020F0502020204030204" pitchFamily="34" charset="0"/>
              <a:cs typeface="Calibri" panose="020F0502020204030204" pitchFamily="34" charset="0"/>
            </a:endParaRPr>
          </a:p>
          <a:p>
            <a:pPr>
              <a:lnSpc>
                <a:spcPct val="130000"/>
              </a:lnSpc>
            </a:pPr>
            <a:r>
              <a:rPr lang="en-GB" dirty="0">
                <a:latin typeface="DM Sans" pitchFamily="2" charset="77"/>
              </a:rPr>
              <a:t>Pharmacists, pharmacy technicians and other vaccinators should attend periodic refresher training to:</a:t>
            </a:r>
          </a:p>
          <a:p>
            <a:pPr marL="285750" indent="-285750">
              <a:lnSpc>
                <a:spcPct val="130000"/>
              </a:lnSpc>
              <a:buClr>
                <a:schemeClr val="accent1"/>
              </a:buClr>
              <a:buFont typeface="Wingdings" pitchFamily="2" charset="2"/>
              <a:buChar char="§"/>
            </a:pPr>
            <a:r>
              <a:rPr lang="en-GB" dirty="0">
                <a:latin typeface="DM Sans" pitchFamily="2" charset="77"/>
              </a:rPr>
              <a:t>maintain competence</a:t>
            </a:r>
          </a:p>
          <a:p>
            <a:pPr marL="285750" indent="-285750">
              <a:lnSpc>
                <a:spcPct val="130000"/>
              </a:lnSpc>
              <a:buClr>
                <a:schemeClr val="accent1"/>
              </a:buClr>
              <a:buFont typeface="Wingdings" pitchFamily="2" charset="2"/>
              <a:buChar char="§"/>
            </a:pPr>
            <a:r>
              <a:rPr lang="en-GB" dirty="0">
                <a:latin typeface="DM Sans" pitchFamily="2" charset="77"/>
              </a:rPr>
              <a:t>support consistent practice</a:t>
            </a:r>
          </a:p>
          <a:p>
            <a:pPr marL="285750" indent="-285750">
              <a:lnSpc>
                <a:spcPct val="130000"/>
              </a:lnSpc>
              <a:buClr>
                <a:schemeClr val="accent1"/>
              </a:buClr>
              <a:buFont typeface="Wingdings" pitchFamily="2" charset="2"/>
              <a:buChar char="§"/>
            </a:pPr>
            <a:r>
              <a:rPr lang="en-GB" dirty="0">
                <a:latin typeface="DM Sans" pitchFamily="2" charset="77"/>
                <a:ea typeface="Calibri" panose="020F0502020204030204" pitchFamily="34" charset="0"/>
                <a:cs typeface="Calibri" panose="020F0502020204030204" pitchFamily="34" charset="0"/>
              </a:rPr>
              <a:t>allows discussion of any clinical issues that are arising in practice</a:t>
            </a:r>
          </a:p>
        </p:txBody>
      </p:sp>
      <p:sp>
        <p:nvSpPr>
          <p:cNvPr id="3" name="TextBox 2">
            <a:extLst>
              <a:ext uri="{FF2B5EF4-FFF2-40B4-BE49-F238E27FC236}">
                <a16:creationId xmlns:a16="http://schemas.microsoft.com/office/drawing/2014/main" id="{9728A6CE-6A34-A8ED-3169-0E102B1F75A4}"/>
              </a:ext>
            </a:extLst>
          </p:cNvPr>
          <p:cNvSpPr txBox="1"/>
          <p:nvPr/>
        </p:nvSpPr>
        <p:spPr>
          <a:xfrm>
            <a:off x="4471912" y="3832072"/>
            <a:ext cx="7262234" cy="1200329"/>
          </a:xfrm>
          <a:prstGeom prst="rect">
            <a:avLst/>
          </a:prstGeom>
          <a:solidFill>
            <a:schemeClr val="accent1"/>
          </a:solidFill>
          <a:ln>
            <a:solidFill>
              <a:schemeClr val="bg2"/>
            </a:solidFill>
          </a:ln>
        </p:spPr>
        <p:txBody>
          <a:bodyPr wrap="square" rtlCol="0">
            <a:spAutoFit/>
          </a:bodyPr>
          <a:lstStyle/>
          <a:p>
            <a:r>
              <a:rPr lang="en-GB" b="1">
                <a:solidFill>
                  <a:schemeClr val="bg2"/>
                </a:solidFill>
                <a:latin typeface="DM Sans" pitchFamily="2" charset="0"/>
                <a:ea typeface="Calibri" panose="020F0502020204030204" pitchFamily="34" charset="0"/>
                <a:cs typeface="Calibri" panose="020F0502020204030204" pitchFamily="34" charset="0"/>
              </a:rPr>
              <a:t>Pharmacy owners and vaccinators will need to consider when it would be appropriate to attend refresher training or if ongoing competence of an individual vaccinator can be evidenced, without the need for face-to-face training</a:t>
            </a:r>
          </a:p>
        </p:txBody>
      </p:sp>
      <p:sp>
        <p:nvSpPr>
          <p:cNvPr id="9" name="Rectangle 8">
            <a:extLst>
              <a:ext uri="{FF2B5EF4-FFF2-40B4-BE49-F238E27FC236}">
                <a16:creationId xmlns:a16="http://schemas.microsoft.com/office/drawing/2014/main" id="{E1EF1000-C40B-4C9A-CA71-FED24014F339}"/>
              </a:ext>
            </a:extLst>
          </p:cNvPr>
          <p:cNvSpPr/>
          <p:nvPr/>
        </p:nvSpPr>
        <p:spPr>
          <a:xfrm>
            <a:off x="4206248" y="1584324"/>
            <a:ext cx="45719" cy="344807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3">
            <a:extLst>
              <a:ext uri="{FF2B5EF4-FFF2-40B4-BE49-F238E27FC236}">
                <a16:creationId xmlns:a16="http://schemas.microsoft.com/office/drawing/2014/main" id="{D59384B2-7547-29AD-7C75-ABF2101DB719}"/>
              </a:ext>
            </a:extLst>
          </p:cNvPr>
          <p:cNvSpPr txBox="1">
            <a:spLocks noChangeArrowheads="1"/>
          </p:cNvSpPr>
          <p:nvPr/>
        </p:nvSpPr>
        <p:spPr bwMode="auto">
          <a:xfrm>
            <a:off x="1227823" y="3164995"/>
            <a:ext cx="2704035" cy="981963"/>
          </a:xfrm>
          <a:prstGeom prst="rect">
            <a:avLst/>
          </a:prstGeom>
          <a:solidFill>
            <a:srgbClr val="FFFFFF"/>
          </a:solidFill>
          <a:ln w="19050">
            <a:solidFill>
              <a:schemeClr val="accent1"/>
            </a:solidFill>
          </a:ln>
        </p:spPr>
        <p:txBody>
          <a:bodyPr lIns="163258" tIns="97955" rIns="163258" bIns="97955" anchor="t"/>
          <a:lstStyle>
            <a:defPPr>
              <a:defRPr lang="en-US"/>
            </a:defPPr>
            <a:lvl1pPr marL="285750" marR="0" lvl="0" indent="-285750" defTabSz="829361" fontAlgn="auto">
              <a:spcAft>
                <a:spcPts val="600"/>
              </a:spcAft>
              <a:buClrTx/>
              <a:buSzTx/>
              <a:buFont typeface="Wingdings" pitchFamily="2" charset="2"/>
              <a:buChar char="§"/>
              <a:tabLst/>
              <a:defRPr kumimoji="0" sz="1400" u="none" strike="noStrike" cap="none" spc="0" normalizeH="0" baseline="0">
                <a:ln>
                  <a:noFill/>
                </a:ln>
                <a:solidFill>
                  <a:srgbClr val="0072CE"/>
                </a:solidFill>
                <a:effectLst/>
                <a:uLnTx/>
                <a:uFillTx/>
                <a:latin typeface="DM Sans" pitchFamily="2" charset="0"/>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altLang="en-US"/>
              <a:t>Disease awareness</a:t>
            </a:r>
          </a:p>
          <a:p>
            <a:r>
              <a:rPr lang="en-GB" altLang="en-US"/>
              <a:t>Practical</a:t>
            </a:r>
          </a:p>
          <a:p>
            <a:r>
              <a:rPr lang="en-GB" altLang="en-US"/>
              <a:t>Communicating risk</a:t>
            </a:r>
          </a:p>
        </p:txBody>
      </p:sp>
    </p:spTree>
    <p:extLst>
      <p:ext uri="{BB962C8B-B14F-4D97-AF65-F5344CB8AC3E}">
        <p14:creationId xmlns:p14="http://schemas.microsoft.com/office/powerpoint/2010/main" val="366435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CAA17-B668-DC42-AD62-83E585892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925C5-009B-8D9E-F269-C1E6FB4D5F66}"/>
              </a:ext>
            </a:extLst>
          </p:cNvPr>
          <p:cNvSpPr>
            <a:spLocks noGrp="1"/>
          </p:cNvSpPr>
          <p:nvPr>
            <p:ph type="title"/>
          </p:nvPr>
        </p:nvSpPr>
        <p:spPr/>
        <p:txBody>
          <a:bodyPr>
            <a:normAutofit/>
          </a:bodyPr>
          <a:lstStyle/>
          <a:p>
            <a:r>
              <a:rPr lang="en-US"/>
              <a:t>Training</a:t>
            </a:r>
          </a:p>
        </p:txBody>
      </p:sp>
      <p:sp>
        <p:nvSpPr>
          <p:cNvPr id="6" name="Text Placeholder 3">
            <a:extLst>
              <a:ext uri="{FF2B5EF4-FFF2-40B4-BE49-F238E27FC236}">
                <a16:creationId xmlns:a16="http://schemas.microsoft.com/office/drawing/2014/main" id="{C82F9FFC-9AF5-D9BC-D44F-4CE02796A107}"/>
              </a:ext>
            </a:extLst>
          </p:cNvPr>
          <p:cNvSpPr txBox="1">
            <a:spLocks noChangeArrowheads="1"/>
          </p:cNvSpPr>
          <p:nvPr/>
        </p:nvSpPr>
        <p:spPr bwMode="auto">
          <a:xfrm>
            <a:off x="1227824" y="1584323"/>
            <a:ext cx="2704035" cy="1212665"/>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Ensure you have the correct knowledge and practical skills to provide a service</a:t>
            </a:r>
          </a:p>
        </p:txBody>
      </p:sp>
      <p:sp>
        <p:nvSpPr>
          <p:cNvPr id="8" name="TextBox 7">
            <a:extLst>
              <a:ext uri="{FF2B5EF4-FFF2-40B4-BE49-F238E27FC236}">
                <a16:creationId xmlns:a16="http://schemas.microsoft.com/office/drawing/2014/main" id="{702D9004-936C-5FD6-71C8-28E73D9BACA2}"/>
              </a:ext>
            </a:extLst>
          </p:cNvPr>
          <p:cNvSpPr txBox="1"/>
          <p:nvPr/>
        </p:nvSpPr>
        <p:spPr>
          <a:xfrm>
            <a:off x="4471914" y="1398910"/>
            <a:ext cx="7576457" cy="4912242"/>
          </a:xfrm>
          <a:prstGeom prst="rect">
            <a:avLst/>
          </a:prstGeom>
          <a:noFill/>
        </p:spPr>
        <p:txBody>
          <a:bodyPr wrap="square">
            <a:spAutoFit/>
          </a:bodyPr>
          <a:lstStyle/>
          <a:p>
            <a:pPr>
              <a:lnSpc>
                <a:spcPct val="130000"/>
              </a:lnSpc>
            </a:pPr>
            <a:r>
              <a:rPr lang="en-GB" sz="2000" b="1">
                <a:latin typeface="DM Sans" pitchFamily="2" charset="0"/>
              </a:rPr>
              <a:t>Assessment of vaccinator competency</a:t>
            </a:r>
          </a:p>
          <a:p>
            <a:pPr marL="285750" indent="-285750">
              <a:lnSpc>
                <a:spcPct val="130000"/>
              </a:lnSpc>
              <a:buClr>
                <a:schemeClr val="accent1"/>
              </a:buClr>
              <a:buFont typeface="Wingdings" pitchFamily="2" charset="2"/>
              <a:buChar char="§"/>
            </a:pPr>
            <a:r>
              <a:rPr lang="en-GB" sz="1600">
                <a:latin typeface="DM Sans" pitchFamily="2" charset="77"/>
              </a:rPr>
              <a:t>Vaccinators should maintain a portfolio of evidence, including:</a:t>
            </a:r>
          </a:p>
          <a:p>
            <a:pPr marL="742950" lvl="1" indent="-285750">
              <a:lnSpc>
                <a:spcPct val="130000"/>
              </a:lnSpc>
              <a:buClr>
                <a:schemeClr val="accent1"/>
              </a:buClr>
              <a:buFont typeface="Wingdings" pitchFamily="2" charset="2"/>
              <a:buChar char="§"/>
            </a:pPr>
            <a:r>
              <a:rPr lang="en-GB" sz="1600">
                <a:latin typeface="DM Sans" pitchFamily="2" charset="77"/>
              </a:rPr>
              <a:t>Competency checklists</a:t>
            </a:r>
          </a:p>
          <a:p>
            <a:pPr marL="742950" lvl="1" indent="-285750">
              <a:lnSpc>
                <a:spcPct val="130000"/>
              </a:lnSpc>
              <a:buClr>
                <a:schemeClr val="accent1"/>
              </a:buClr>
              <a:buFont typeface="Wingdings" pitchFamily="2" charset="2"/>
              <a:buChar char="§"/>
            </a:pPr>
            <a:r>
              <a:rPr lang="en-GB" sz="1600">
                <a:latin typeface="DM Sans" pitchFamily="2" charset="77"/>
              </a:rPr>
              <a:t>Knowledge test results</a:t>
            </a:r>
          </a:p>
          <a:p>
            <a:pPr marL="742950" lvl="1" indent="-285750">
              <a:lnSpc>
                <a:spcPct val="130000"/>
              </a:lnSpc>
              <a:buClr>
                <a:schemeClr val="accent1"/>
              </a:buClr>
              <a:buFont typeface="Wingdings" pitchFamily="2" charset="2"/>
              <a:buChar char="§"/>
            </a:pPr>
            <a:r>
              <a:rPr lang="en-GB" sz="1600">
                <a:latin typeface="DM Sans" pitchFamily="2" charset="77"/>
              </a:rPr>
              <a:t>Reflective logs</a:t>
            </a:r>
          </a:p>
          <a:p>
            <a:pPr marL="742950" lvl="1" indent="-285750">
              <a:lnSpc>
                <a:spcPct val="130000"/>
              </a:lnSpc>
              <a:buClr>
                <a:schemeClr val="accent1"/>
              </a:buClr>
              <a:buFont typeface="Wingdings" pitchFamily="2" charset="2"/>
              <a:buChar char="§"/>
            </a:pPr>
            <a:r>
              <a:rPr lang="en-GB" sz="1600">
                <a:latin typeface="DM Sans" pitchFamily="2" charset="77"/>
              </a:rPr>
              <a:t>E-learning certificates</a:t>
            </a:r>
          </a:p>
          <a:p>
            <a:pPr marL="742950" lvl="1" indent="-285750">
              <a:lnSpc>
                <a:spcPct val="130000"/>
              </a:lnSpc>
              <a:buClr>
                <a:schemeClr val="accent1"/>
              </a:buClr>
              <a:buFont typeface="Wingdings" pitchFamily="2" charset="2"/>
              <a:buChar char="§"/>
            </a:pPr>
            <a:r>
              <a:rPr lang="en-GB" sz="1600">
                <a:latin typeface="DM Sans" pitchFamily="2" charset="77"/>
              </a:rPr>
              <a:t>Immunisation training and update certificates</a:t>
            </a:r>
          </a:p>
          <a:p>
            <a:pPr marL="285750" indent="-285750">
              <a:lnSpc>
                <a:spcPct val="130000"/>
              </a:lnSpc>
              <a:buClr>
                <a:schemeClr val="accent1"/>
              </a:buClr>
              <a:buFont typeface="Wingdings" pitchFamily="2" charset="2"/>
              <a:buChar char="§"/>
            </a:pPr>
            <a:r>
              <a:rPr lang="en-GB" sz="1600">
                <a:latin typeface="DM Sans" pitchFamily="2" charset="77"/>
              </a:rPr>
              <a:t>This portfolio provides evidence of competence for employers and supports CPD and professional revalidation</a:t>
            </a:r>
          </a:p>
          <a:p>
            <a:pPr marL="285750" indent="-285750">
              <a:lnSpc>
                <a:spcPct val="130000"/>
              </a:lnSpc>
              <a:buClr>
                <a:schemeClr val="accent1"/>
              </a:buClr>
              <a:buFont typeface="Wingdings" pitchFamily="2" charset="2"/>
              <a:buChar char="§"/>
            </a:pPr>
            <a:r>
              <a:rPr lang="en-GB" sz="1600">
                <a:latin typeface="DM Sans" pitchFamily="2" charset="77"/>
              </a:rPr>
              <a:t>Pharmacy owners must ensure vaccinators are competent and retain evidence of competency for all staff providing the service</a:t>
            </a:r>
          </a:p>
          <a:p>
            <a:pPr marL="285750" indent="-285750">
              <a:lnSpc>
                <a:spcPct val="130000"/>
              </a:lnSpc>
              <a:buClr>
                <a:schemeClr val="accent1"/>
              </a:buClr>
              <a:buFont typeface="Wingdings" pitchFamily="2" charset="2"/>
              <a:buChar char="§"/>
            </a:pPr>
            <a:r>
              <a:rPr lang="en-GB" sz="1600">
                <a:latin typeface="DM Sans" pitchFamily="2" charset="77"/>
              </a:rPr>
              <a:t>Competence can be demonstrated through</a:t>
            </a:r>
          </a:p>
          <a:p>
            <a:pPr marL="742950" lvl="1" indent="-285750">
              <a:lnSpc>
                <a:spcPct val="130000"/>
              </a:lnSpc>
              <a:buClr>
                <a:schemeClr val="accent1"/>
              </a:buClr>
              <a:buFont typeface="Wingdings" pitchFamily="2" charset="2"/>
              <a:buChar char="§"/>
            </a:pPr>
            <a:r>
              <a:rPr lang="en-GB" sz="1600">
                <a:latin typeface="DM Sans" pitchFamily="2" charset="77"/>
              </a:rPr>
              <a:t>The Vaccination Services </a:t>
            </a:r>
            <a:r>
              <a:rPr lang="en-GB" sz="1600">
                <a:latin typeface="DM Sans" pitchFamily="2" charset="77"/>
                <a:hlinkClick r:id="rId3"/>
              </a:rPr>
              <a:t>Declaration of Competence (DoC); </a:t>
            </a:r>
            <a:r>
              <a:rPr lang="en-GB" sz="1600">
                <a:latin typeface="DM Sans" pitchFamily="2" charset="77"/>
              </a:rPr>
              <a:t>or</a:t>
            </a:r>
          </a:p>
          <a:p>
            <a:pPr marL="742950" lvl="1" indent="-285750">
              <a:lnSpc>
                <a:spcPct val="130000"/>
              </a:lnSpc>
              <a:buClr>
                <a:schemeClr val="accent1"/>
              </a:buClr>
              <a:buFont typeface="Wingdings" pitchFamily="2" charset="2"/>
              <a:buChar char="§"/>
            </a:pPr>
            <a:r>
              <a:rPr lang="en-GB" sz="1600">
                <a:latin typeface="DM Sans" pitchFamily="2" charset="77"/>
              </a:rPr>
              <a:t>The competency assessment tool in Appendix A of the </a:t>
            </a:r>
            <a:r>
              <a:rPr lang="en-GB" sz="1600">
                <a:latin typeface="DM Sans" pitchFamily="2" charset="77"/>
                <a:hlinkClick r:id="rId4"/>
              </a:rPr>
              <a:t>National minimum standards and core curriculum for vaccination training</a:t>
            </a:r>
            <a:endParaRPr lang="en-GB" sz="1600">
              <a:latin typeface="DM Sans" pitchFamily="2" charset="77"/>
            </a:endParaRPr>
          </a:p>
        </p:txBody>
      </p:sp>
      <p:sp>
        <p:nvSpPr>
          <p:cNvPr id="9" name="Rectangle 8">
            <a:extLst>
              <a:ext uri="{FF2B5EF4-FFF2-40B4-BE49-F238E27FC236}">
                <a16:creationId xmlns:a16="http://schemas.microsoft.com/office/drawing/2014/main" id="{DEC27D0B-F178-009B-947B-1978E4A7CB4F}"/>
              </a:ext>
            </a:extLst>
          </p:cNvPr>
          <p:cNvSpPr/>
          <p:nvPr/>
        </p:nvSpPr>
        <p:spPr>
          <a:xfrm>
            <a:off x="4206248" y="1584323"/>
            <a:ext cx="45719" cy="472682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3">
            <a:extLst>
              <a:ext uri="{FF2B5EF4-FFF2-40B4-BE49-F238E27FC236}">
                <a16:creationId xmlns:a16="http://schemas.microsoft.com/office/drawing/2014/main" id="{D225E97C-39F2-0AE3-8BB9-4DBE3EA82C86}"/>
              </a:ext>
            </a:extLst>
          </p:cNvPr>
          <p:cNvSpPr txBox="1">
            <a:spLocks noChangeArrowheads="1"/>
          </p:cNvSpPr>
          <p:nvPr/>
        </p:nvSpPr>
        <p:spPr bwMode="auto">
          <a:xfrm>
            <a:off x="1227824" y="2939191"/>
            <a:ext cx="2704035" cy="981963"/>
          </a:xfrm>
          <a:prstGeom prst="rect">
            <a:avLst/>
          </a:prstGeom>
          <a:solidFill>
            <a:srgbClr val="FFFFFF"/>
          </a:solidFill>
          <a:ln w="19050">
            <a:solidFill>
              <a:schemeClr val="accent1"/>
            </a:solidFill>
          </a:ln>
        </p:spPr>
        <p:txBody>
          <a:bodyPr lIns="163258" tIns="97955" rIns="163258" bIns="97955" anchor="t"/>
          <a:lstStyle>
            <a:defPPr>
              <a:defRPr lang="en-US"/>
            </a:defPPr>
            <a:lvl1pPr marL="285750" marR="0" lvl="0" indent="-285750" defTabSz="829361" fontAlgn="auto">
              <a:spcAft>
                <a:spcPts val="600"/>
              </a:spcAft>
              <a:buClrTx/>
              <a:buSzTx/>
              <a:buFont typeface="Wingdings" pitchFamily="2" charset="2"/>
              <a:buChar char="§"/>
              <a:tabLst/>
              <a:defRPr kumimoji="0" sz="1400" u="none" strike="noStrike" cap="none" spc="0" normalizeH="0" baseline="0">
                <a:ln>
                  <a:noFill/>
                </a:ln>
                <a:solidFill>
                  <a:srgbClr val="0072CE"/>
                </a:solidFill>
                <a:effectLst/>
                <a:uLnTx/>
                <a:uFillTx/>
                <a:latin typeface="DM Sans" pitchFamily="2" charset="0"/>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altLang="en-US"/>
              <a:t>Disease awareness</a:t>
            </a:r>
          </a:p>
          <a:p>
            <a:r>
              <a:rPr lang="en-GB" altLang="en-US"/>
              <a:t>Practical</a:t>
            </a:r>
          </a:p>
          <a:p>
            <a:r>
              <a:rPr lang="en-GB" altLang="en-US"/>
              <a:t>Communicating risk</a:t>
            </a:r>
          </a:p>
        </p:txBody>
      </p:sp>
    </p:spTree>
    <p:extLst>
      <p:ext uri="{BB962C8B-B14F-4D97-AF65-F5344CB8AC3E}">
        <p14:creationId xmlns:p14="http://schemas.microsoft.com/office/powerpoint/2010/main" val="307494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079F-19FA-DFDA-F4A7-CD9E29690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DB21C-DE2C-5447-35B7-C6CCE88F9E77}"/>
              </a:ext>
            </a:extLst>
          </p:cNvPr>
          <p:cNvSpPr>
            <a:spLocks noGrp="1"/>
          </p:cNvSpPr>
          <p:nvPr>
            <p:ph type="title"/>
          </p:nvPr>
        </p:nvSpPr>
        <p:spPr>
          <a:xfrm>
            <a:off x="545026" y="365126"/>
            <a:ext cx="10808774" cy="697556"/>
          </a:xfrm>
        </p:spPr>
        <p:txBody>
          <a:bodyPr>
            <a:normAutofit fontScale="90000"/>
          </a:bodyPr>
          <a:lstStyle/>
          <a:p>
            <a:r>
              <a:rPr lang="en-US"/>
              <a:t> Clinical Governance </a:t>
            </a:r>
          </a:p>
        </p:txBody>
      </p:sp>
      <p:sp>
        <p:nvSpPr>
          <p:cNvPr id="16" name="Text Placeholder 5">
            <a:extLst>
              <a:ext uri="{FF2B5EF4-FFF2-40B4-BE49-F238E27FC236}">
                <a16:creationId xmlns:a16="http://schemas.microsoft.com/office/drawing/2014/main" id="{FFFC2642-A743-223C-B0B3-92629FC48741}"/>
              </a:ext>
            </a:extLst>
          </p:cNvPr>
          <p:cNvSpPr txBox="1">
            <a:spLocks noChangeArrowheads="1"/>
          </p:cNvSpPr>
          <p:nvPr/>
        </p:nvSpPr>
        <p:spPr bwMode="auto">
          <a:xfrm>
            <a:off x="1237903" y="1523562"/>
            <a:ext cx="2702596" cy="1441261"/>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defTabSz="829361">
              <a:spcBef>
                <a:spcPts val="907"/>
              </a:spcBef>
              <a:defRPr/>
            </a:pPr>
            <a:r>
              <a:rPr lang="en-GB" altLang="en-US" sz="1600">
                <a:latin typeface="DM Sans" pitchFamily="2" charset="0"/>
              </a:rPr>
              <a:t>Support with an efficient operational setup that meets clinical governance guidelines and legal requirements</a:t>
            </a:r>
          </a:p>
        </p:txBody>
      </p:sp>
      <p:sp>
        <p:nvSpPr>
          <p:cNvPr id="17" name="Text Placeholder 3">
            <a:extLst>
              <a:ext uri="{FF2B5EF4-FFF2-40B4-BE49-F238E27FC236}">
                <a16:creationId xmlns:a16="http://schemas.microsoft.com/office/drawing/2014/main" id="{BA7890F6-71FF-170E-0109-2C789C6C1C00}"/>
              </a:ext>
            </a:extLst>
          </p:cNvPr>
          <p:cNvSpPr txBox="1">
            <a:spLocks noChangeArrowheads="1"/>
          </p:cNvSpPr>
          <p:nvPr/>
        </p:nvSpPr>
        <p:spPr bwMode="auto">
          <a:xfrm>
            <a:off x="1233613" y="3029793"/>
            <a:ext cx="2704035" cy="3070218"/>
          </a:xfrm>
          <a:prstGeom prst="rect">
            <a:avLst/>
          </a:prstGeom>
          <a:solidFill>
            <a:srgbClr val="FFFFFF"/>
          </a:solidFill>
          <a:ln w="19050">
            <a:solidFill>
              <a:schemeClr val="accent1"/>
            </a:solidFill>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kumimoji="0" lang="en-GB" altLang="en-US" sz="1400" u="none" strike="noStrike" kern="1200" cap="none" spc="0" normalizeH="0" baseline="0" noProof="0" dirty="0">
                <a:ln>
                  <a:noFill/>
                </a:ln>
                <a:solidFill>
                  <a:srgbClr val="0072CE"/>
                </a:solidFill>
                <a:effectLst/>
                <a:uLnTx/>
                <a:uFillTx/>
                <a:latin typeface="DM Sans" pitchFamily="2" charset="0"/>
              </a:rPr>
              <a:t>Process</a:t>
            </a:r>
          </a:p>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lang="en-GB" altLang="en-US" sz="1400" dirty="0">
                <a:solidFill>
                  <a:srgbClr val="0072CE"/>
                </a:solidFill>
                <a:latin typeface="DM Sans" pitchFamily="2" charset="0"/>
              </a:rPr>
              <a:t>Staff training</a:t>
            </a:r>
          </a:p>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kumimoji="0" lang="en-GB" altLang="en-US" sz="1400" u="none" strike="noStrike" kern="1200" cap="none" spc="0" normalizeH="0" baseline="0" noProof="0" dirty="0">
                <a:ln>
                  <a:noFill/>
                </a:ln>
                <a:solidFill>
                  <a:srgbClr val="0072CE"/>
                </a:solidFill>
                <a:effectLst/>
                <a:uLnTx/>
                <a:uFillTx/>
                <a:latin typeface="DM Sans" pitchFamily="2" charset="0"/>
              </a:rPr>
              <a:t>Consultation platform – RAVS, Private </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Process</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PGDs , IP</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Pricing (private)</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SOPs/Risk Assessment</a:t>
            </a:r>
          </a:p>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endParaRPr kumimoji="0" lang="en-GB" altLang="en-US" sz="1400" u="none" strike="noStrike" kern="1200" cap="none" spc="0" normalizeH="0" baseline="0" noProof="0" dirty="0">
              <a:ln>
                <a:noFill/>
              </a:ln>
              <a:solidFill>
                <a:srgbClr val="0072CE"/>
              </a:solidFill>
              <a:effectLst/>
              <a:uLnTx/>
              <a:uFillTx/>
              <a:latin typeface="DM Sans" pitchFamily="2" charset="0"/>
            </a:endParaRPr>
          </a:p>
        </p:txBody>
      </p:sp>
      <p:sp>
        <p:nvSpPr>
          <p:cNvPr id="18" name="Content Placeholder 2">
            <a:extLst>
              <a:ext uri="{FF2B5EF4-FFF2-40B4-BE49-F238E27FC236}">
                <a16:creationId xmlns:a16="http://schemas.microsoft.com/office/drawing/2014/main" id="{BEBF3671-F6D7-5E92-3C9B-FB07FA32D3C9}"/>
              </a:ext>
            </a:extLst>
          </p:cNvPr>
          <p:cNvSpPr>
            <a:spLocks noGrp="1"/>
          </p:cNvSpPr>
          <p:nvPr>
            <p:ph idx="1"/>
          </p:nvPr>
        </p:nvSpPr>
        <p:spPr>
          <a:xfrm>
            <a:off x="5096182" y="1402915"/>
            <a:ext cx="6041718" cy="4953817"/>
          </a:xfrm>
        </p:spPr>
        <p:txBody>
          <a:bodyPr>
            <a:normAutofit/>
          </a:bodyPr>
          <a:lstStyle/>
          <a:p>
            <a:pPr marL="285750" indent="-285750">
              <a:spcBef>
                <a:spcPts val="0"/>
              </a:spcBef>
              <a:buClr>
                <a:schemeClr val="accent1"/>
              </a:buClr>
            </a:pPr>
            <a:r>
              <a:rPr lang="en-GB" altLang="en-US" sz="1800" dirty="0">
                <a:solidFill>
                  <a:schemeClr val="tx1"/>
                </a:solidFill>
                <a:latin typeface="DM Sans" pitchFamily="2" charset="77"/>
                <a:cs typeface="+mn-cs"/>
              </a:rPr>
              <a:t>Consultation room set up</a:t>
            </a:r>
          </a:p>
          <a:p>
            <a:pPr marL="285750" indent="-285750">
              <a:spcBef>
                <a:spcPts val="0"/>
              </a:spcBef>
              <a:buClr>
                <a:schemeClr val="accent1"/>
              </a:buClr>
            </a:pPr>
            <a:r>
              <a:rPr lang="en-GB" altLang="en-US" sz="1800" dirty="0">
                <a:solidFill>
                  <a:schemeClr val="tx1"/>
                </a:solidFill>
                <a:latin typeface="DM Sans" pitchFamily="2" charset="77"/>
                <a:cs typeface="+mn-cs"/>
              </a:rPr>
              <a:t>SOP &amp; Risk Assessment update</a:t>
            </a:r>
          </a:p>
          <a:p>
            <a:pPr marL="285750" indent="-285750">
              <a:spcBef>
                <a:spcPts val="0"/>
              </a:spcBef>
              <a:buClr>
                <a:schemeClr val="accent1"/>
              </a:buClr>
            </a:pPr>
            <a:r>
              <a:rPr lang="en-GB" altLang="en-US" sz="1800" dirty="0">
                <a:solidFill>
                  <a:schemeClr val="tx1"/>
                </a:solidFill>
                <a:latin typeface="DM Sans" pitchFamily="2" charset="77"/>
                <a:cs typeface="+mn-cs"/>
              </a:rPr>
              <a:t>Patient Journey</a:t>
            </a:r>
          </a:p>
          <a:p>
            <a:pPr marL="742950" lvl="2" indent="-285750">
              <a:spcBef>
                <a:spcPts val="0"/>
              </a:spcBef>
              <a:buClr>
                <a:schemeClr val="accent1"/>
              </a:buClr>
            </a:pPr>
            <a:r>
              <a:rPr lang="en-GB" altLang="en-US" dirty="0">
                <a:solidFill>
                  <a:schemeClr val="tx1"/>
                </a:solidFill>
                <a:latin typeface="DM Sans" pitchFamily="2" charset="77"/>
                <a:cs typeface="+mn-cs"/>
              </a:rPr>
              <a:t>Pre, during and post visit</a:t>
            </a:r>
          </a:p>
          <a:p>
            <a:pPr marL="285750" indent="-285750">
              <a:spcBef>
                <a:spcPts val="0"/>
              </a:spcBef>
              <a:buClr>
                <a:schemeClr val="accent1"/>
              </a:buClr>
            </a:pPr>
            <a:r>
              <a:rPr lang="en-GB" altLang="en-US" sz="1800" dirty="0">
                <a:solidFill>
                  <a:schemeClr val="tx1"/>
                </a:solidFill>
                <a:latin typeface="DM Sans" pitchFamily="2" charset="77"/>
                <a:cs typeface="+mn-cs"/>
              </a:rPr>
              <a:t>Staff training </a:t>
            </a:r>
          </a:p>
          <a:p>
            <a:pPr marL="742950" lvl="2" indent="-285750">
              <a:spcBef>
                <a:spcPts val="0"/>
              </a:spcBef>
              <a:buClr>
                <a:schemeClr val="accent1"/>
              </a:buClr>
            </a:pPr>
            <a:r>
              <a:rPr lang="en-GB" altLang="en-US" dirty="0">
                <a:solidFill>
                  <a:schemeClr val="tx1"/>
                </a:solidFill>
                <a:latin typeface="DM Sans" pitchFamily="2" charset="77"/>
                <a:cs typeface="+mn-cs"/>
              </a:rPr>
              <a:t>Recruitment of customers </a:t>
            </a:r>
          </a:p>
          <a:p>
            <a:pPr marL="742950" lvl="2" indent="-285750">
              <a:spcBef>
                <a:spcPts val="0"/>
              </a:spcBef>
              <a:buClr>
                <a:schemeClr val="accent1"/>
              </a:buClr>
            </a:pPr>
            <a:r>
              <a:rPr lang="en-GB" altLang="en-US" dirty="0">
                <a:solidFill>
                  <a:schemeClr val="tx1"/>
                </a:solidFill>
                <a:latin typeface="DM Sans" pitchFamily="2" charset="77"/>
                <a:cs typeface="+mn-cs"/>
              </a:rPr>
              <a:t>Service, key messages</a:t>
            </a:r>
          </a:p>
          <a:p>
            <a:pPr marL="285750" indent="-285750">
              <a:spcBef>
                <a:spcPts val="0"/>
              </a:spcBef>
              <a:buClr>
                <a:schemeClr val="accent1"/>
              </a:buClr>
            </a:pPr>
            <a:r>
              <a:rPr lang="en-GB" altLang="en-US" sz="1800" dirty="0">
                <a:solidFill>
                  <a:schemeClr val="tx1"/>
                </a:solidFill>
                <a:latin typeface="DM Sans" pitchFamily="2" charset="77"/>
                <a:cs typeface="+mn-cs"/>
              </a:rPr>
              <a:t>PGD provider – NHS, Private </a:t>
            </a:r>
          </a:p>
          <a:p>
            <a:pPr marL="285750" indent="-285750">
              <a:spcBef>
                <a:spcPts val="0"/>
              </a:spcBef>
              <a:buClr>
                <a:schemeClr val="accent1"/>
              </a:buClr>
            </a:pPr>
            <a:r>
              <a:rPr lang="en-GB" altLang="en-US" sz="1800" dirty="0">
                <a:solidFill>
                  <a:schemeClr val="tx1"/>
                </a:solidFill>
                <a:latin typeface="DM Sans" pitchFamily="2" charset="77"/>
                <a:cs typeface="+mn-cs"/>
              </a:rPr>
              <a:t>Record keeping</a:t>
            </a:r>
          </a:p>
          <a:p>
            <a:pPr defTabSz="829361">
              <a:spcBef>
                <a:spcPts val="454"/>
              </a:spcBef>
              <a:spcAft>
                <a:spcPts val="544"/>
              </a:spcAft>
            </a:pPr>
            <a:endParaRPr lang="en-GB" altLang="en-US" sz="1600" dirty="0">
              <a:solidFill>
                <a:schemeClr val="tx1"/>
              </a:solidFill>
              <a:latin typeface="DM Sans" pitchFamily="2" charset="77"/>
              <a:cs typeface="+mn-cs"/>
            </a:endParaRPr>
          </a:p>
          <a:p>
            <a:pPr defTabSz="829361">
              <a:spcBef>
                <a:spcPts val="454"/>
              </a:spcBef>
              <a:spcAft>
                <a:spcPts val="544"/>
              </a:spcAft>
            </a:pPr>
            <a:endParaRPr lang="en-GB" altLang="en-US" sz="1600" dirty="0">
              <a:solidFill>
                <a:schemeClr val="tx1"/>
              </a:solidFill>
              <a:latin typeface="DM Sans" pitchFamily="2" charset="77"/>
              <a:cs typeface="+mn-cs"/>
            </a:endParaRPr>
          </a:p>
          <a:p>
            <a:pPr defTabSz="829361">
              <a:spcBef>
                <a:spcPts val="454"/>
              </a:spcBef>
              <a:spcAft>
                <a:spcPts val="544"/>
              </a:spcAft>
            </a:pPr>
            <a:endParaRPr lang="en-GB" altLang="en-US" sz="2400" dirty="0"/>
          </a:p>
          <a:p>
            <a:pPr marL="0" lvl="0" indent="-182880">
              <a:spcBef>
                <a:spcPts val="0"/>
              </a:spcBef>
              <a:spcAft>
                <a:spcPts val="600"/>
              </a:spcAft>
              <a:buClr>
                <a:srgbClr val="4472C4"/>
              </a:buClr>
              <a:buSzPct val="80000"/>
              <a:buFont typeface="Corbel" pitchFamily="34" charset="0"/>
              <a:buChar char="•"/>
              <a:defRPr/>
            </a:pPr>
            <a:endParaRPr lang="en-US" dirty="0">
              <a:latin typeface="Arial"/>
            </a:endParaRPr>
          </a:p>
        </p:txBody>
      </p:sp>
      <p:sp>
        <p:nvSpPr>
          <p:cNvPr id="8" name="Rectangle 7">
            <a:extLst>
              <a:ext uri="{FF2B5EF4-FFF2-40B4-BE49-F238E27FC236}">
                <a16:creationId xmlns:a16="http://schemas.microsoft.com/office/drawing/2014/main" id="{0439F17F-A300-F289-E09A-D9B5AE6F1C63}"/>
              </a:ext>
            </a:extLst>
          </p:cNvPr>
          <p:cNvSpPr/>
          <p:nvPr/>
        </p:nvSpPr>
        <p:spPr>
          <a:xfrm flipH="1">
            <a:off x="4124302" y="1523562"/>
            <a:ext cx="63112" cy="283179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34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98130-BD26-3278-3941-D433C03D250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2392C3B9-E986-B57C-B5BF-95997F1D47F8}"/>
              </a:ext>
            </a:extLst>
          </p:cNvPr>
          <p:cNvSpPr txBox="1">
            <a:spLocks noGrp="1"/>
          </p:cNvSpPr>
          <p:nvPr>
            <p:ph type="title"/>
          </p:nvPr>
        </p:nvSpPr>
        <p:spPr>
          <a:xfrm>
            <a:off x="420688" y="247650"/>
            <a:ext cx="5675312" cy="635000"/>
          </a:xfrm>
        </p:spPr>
        <p:txBody>
          <a:bodyPr>
            <a:normAutofit fontScale="90000"/>
          </a:bodyPr>
          <a:lstStyle/>
          <a:p>
            <a:pPr marL="12700" eaLnBrk="1" fontAlgn="auto" hangingPunct="1">
              <a:spcBef>
                <a:spcPts val="95"/>
              </a:spcBef>
              <a:spcAft>
                <a:spcPts val="0"/>
              </a:spcAft>
              <a:defRPr/>
            </a:pPr>
            <a:r>
              <a:rPr spc="-60"/>
              <a:t>Vaccination</a:t>
            </a:r>
            <a:r>
              <a:rPr spc="-100"/>
              <a:t> </a:t>
            </a:r>
            <a:r>
              <a:rPr spc="-10"/>
              <a:t>journey</a:t>
            </a:r>
          </a:p>
        </p:txBody>
      </p:sp>
      <p:sp>
        <p:nvSpPr>
          <p:cNvPr id="39942" name="object 6">
            <a:extLst>
              <a:ext uri="{FF2B5EF4-FFF2-40B4-BE49-F238E27FC236}">
                <a16:creationId xmlns:a16="http://schemas.microsoft.com/office/drawing/2014/main" id="{B3D31760-A2A7-A9A1-3C04-509440F0FB25}"/>
              </a:ext>
            </a:extLst>
          </p:cNvPr>
          <p:cNvSpPr txBox="1">
            <a:spLocks noChangeArrowheads="1"/>
          </p:cNvSpPr>
          <p:nvPr/>
        </p:nvSpPr>
        <p:spPr bwMode="auto">
          <a:xfrm>
            <a:off x="8251825" y="1174930"/>
            <a:ext cx="3387584" cy="911394"/>
          </a:xfrm>
          <a:prstGeom prst="rect">
            <a:avLst/>
          </a:prstGeom>
          <a:solidFill>
            <a:schemeClr val="tx1"/>
          </a:solidFill>
          <a:ln w="19050">
            <a:solidFill>
              <a:schemeClr val="bg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pPr>
              <a:buClr>
                <a:schemeClr val="bg2"/>
              </a:buClr>
            </a:pPr>
            <a:r>
              <a:rPr lang="en-US" altLang="en-US">
                <a:solidFill>
                  <a:schemeClr val="bg2"/>
                </a:solidFill>
              </a:rPr>
              <a:t>Information required: Personal details</a:t>
            </a:r>
          </a:p>
          <a:p>
            <a:pPr>
              <a:buClr>
                <a:schemeClr val="bg2"/>
              </a:buClr>
            </a:pPr>
            <a:r>
              <a:rPr lang="en-US" altLang="en-US">
                <a:solidFill>
                  <a:schemeClr val="bg2"/>
                </a:solidFill>
              </a:rPr>
              <a:t>Medical history Vaccination history</a:t>
            </a:r>
          </a:p>
          <a:p>
            <a:pPr>
              <a:buClr>
                <a:schemeClr val="bg2"/>
              </a:buClr>
            </a:pPr>
            <a:r>
              <a:rPr lang="en-US" altLang="en-US">
                <a:solidFill>
                  <a:schemeClr val="bg2"/>
                </a:solidFill>
              </a:rPr>
              <a:t>Allergy confirmation</a:t>
            </a:r>
          </a:p>
          <a:p>
            <a:pPr>
              <a:buClr>
                <a:schemeClr val="bg2"/>
              </a:buClr>
            </a:pPr>
            <a:r>
              <a:rPr lang="en-US" altLang="en-US">
                <a:solidFill>
                  <a:schemeClr val="bg2"/>
                </a:solidFill>
              </a:rPr>
              <a:t>Medical questions</a:t>
            </a:r>
          </a:p>
        </p:txBody>
      </p:sp>
      <p:sp>
        <p:nvSpPr>
          <p:cNvPr id="10" name="object 10">
            <a:extLst>
              <a:ext uri="{FF2B5EF4-FFF2-40B4-BE49-F238E27FC236}">
                <a16:creationId xmlns:a16="http://schemas.microsoft.com/office/drawing/2014/main" id="{404B0B63-348C-4A19-545A-3523061FC5C8}"/>
              </a:ext>
            </a:extLst>
          </p:cNvPr>
          <p:cNvSpPr txBox="1"/>
          <p:nvPr/>
        </p:nvSpPr>
        <p:spPr>
          <a:xfrm>
            <a:off x="1369622" y="1174930"/>
            <a:ext cx="6335712" cy="485637"/>
          </a:xfrm>
          <a:prstGeom prst="rect">
            <a:avLst/>
          </a:prstGeom>
          <a:noFill/>
          <a:ln w="19050">
            <a:solidFill>
              <a:schemeClr val="accent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GB" b="1">
                <a:solidFill>
                  <a:schemeClr val="tx1"/>
                </a:solidFill>
              </a:rPr>
              <a:t>Recruit patient, check eligibility and ask for evidence</a:t>
            </a:r>
          </a:p>
          <a:p>
            <a:r>
              <a:rPr lang="en-GB" b="1">
                <a:solidFill>
                  <a:schemeClr val="tx1"/>
                </a:solidFill>
              </a:rPr>
              <a:t>Start to complete risk assessment </a:t>
            </a:r>
          </a:p>
        </p:txBody>
      </p:sp>
      <p:sp>
        <p:nvSpPr>
          <p:cNvPr id="16" name="object 16">
            <a:extLst>
              <a:ext uri="{FF2B5EF4-FFF2-40B4-BE49-F238E27FC236}">
                <a16:creationId xmlns:a16="http://schemas.microsoft.com/office/drawing/2014/main" id="{1DB1289D-6E12-A4D1-DA8B-6DADCC74A298}"/>
              </a:ext>
            </a:extLst>
          </p:cNvPr>
          <p:cNvSpPr txBox="1"/>
          <p:nvPr/>
        </p:nvSpPr>
        <p:spPr>
          <a:xfrm>
            <a:off x="1369622" y="1768770"/>
            <a:ext cx="6335712" cy="898570"/>
          </a:xfrm>
          <a:prstGeom prst="rect">
            <a:avLst/>
          </a:prstGeom>
          <a:noFill/>
          <a:ln w="19050">
            <a:solidFill>
              <a:schemeClr val="accent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GB" b="1" dirty="0">
                <a:solidFill>
                  <a:schemeClr val="tx1"/>
                </a:solidFill>
              </a:rPr>
              <a:t>The HCP introduces themselves and provides leaflet</a:t>
            </a:r>
          </a:p>
          <a:p>
            <a:r>
              <a:rPr lang="en-GB" b="1" dirty="0">
                <a:solidFill>
                  <a:schemeClr val="tx1"/>
                </a:solidFill>
              </a:rPr>
              <a:t>Advise the patient of signs and symptoms of the disease, vaccination side effects and further vaccinations</a:t>
            </a:r>
          </a:p>
          <a:p>
            <a:r>
              <a:rPr lang="en-GB" b="1" dirty="0">
                <a:solidFill>
                  <a:schemeClr val="tx1"/>
                </a:solidFill>
              </a:rPr>
              <a:t>Double checks eligibility -  if not eligible offer private service if available </a:t>
            </a:r>
          </a:p>
        </p:txBody>
      </p:sp>
      <p:sp>
        <p:nvSpPr>
          <p:cNvPr id="39952" name="object 22">
            <a:extLst>
              <a:ext uri="{FF2B5EF4-FFF2-40B4-BE49-F238E27FC236}">
                <a16:creationId xmlns:a16="http://schemas.microsoft.com/office/drawing/2014/main" id="{C06F87FC-66EF-0AC8-0C67-881EA5DABEB3}"/>
              </a:ext>
            </a:extLst>
          </p:cNvPr>
          <p:cNvSpPr txBox="1">
            <a:spLocks noChangeArrowheads="1"/>
          </p:cNvSpPr>
          <p:nvPr/>
        </p:nvSpPr>
        <p:spPr bwMode="auto">
          <a:xfrm>
            <a:off x="1369622" y="2782928"/>
            <a:ext cx="6335712" cy="472813"/>
          </a:xfrm>
          <a:prstGeom prst="rect">
            <a:avLst/>
          </a:prstGeom>
          <a:noFill/>
          <a:ln w="19050">
            <a:solidFill>
              <a:schemeClr val="accent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US" altLang="en-US" b="1" dirty="0">
                <a:solidFill>
                  <a:srgbClr val="0073CF"/>
                </a:solidFill>
              </a:rPr>
              <a:t>HCP completes the risk assessment with the patient and gives verbal and written advice on recommended vaccines, explains Meningitis, </a:t>
            </a:r>
          </a:p>
        </p:txBody>
      </p:sp>
      <p:sp>
        <p:nvSpPr>
          <p:cNvPr id="28" name="object 28">
            <a:extLst>
              <a:ext uri="{FF2B5EF4-FFF2-40B4-BE49-F238E27FC236}">
                <a16:creationId xmlns:a16="http://schemas.microsoft.com/office/drawing/2014/main" id="{10A6F30E-9C29-5DC4-E2AE-57BA2B0214C0}"/>
              </a:ext>
            </a:extLst>
          </p:cNvPr>
          <p:cNvSpPr txBox="1"/>
          <p:nvPr/>
        </p:nvSpPr>
        <p:spPr>
          <a:xfrm>
            <a:off x="1369622" y="3368893"/>
            <a:ext cx="6335712" cy="485637"/>
          </a:xfrm>
          <a:prstGeom prst="rect">
            <a:avLst/>
          </a:prstGeom>
          <a:noFill/>
          <a:ln w="19050">
            <a:solidFill>
              <a:schemeClr val="accent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GB" b="1">
                <a:solidFill>
                  <a:srgbClr val="0073CF"/>
                </a:solidFill>
              </a:rPr>
              <a:t>Patient gives consent for vaccines</a:t>
            </a:r>
          </a:p>
          <a:p>
            <a:r>
              <a:rPr lang="en-GB" b="1">
                <a:solidFill>
                  <a:srgbClr val="0073CF"/>
                </a:solidFill>
              </a:rPr>
              <a:t>If private take payment</a:t>
            </a:r>
          </a:p>
        </p:txBody>
      </p:sp>
      <p:sp>
        <p:nvSpPr>
          <p:cNvPr id="39960" name="object 34">
            <a:extLst>
              <a:ext uri="{FF2B5EF4-FFF2-40B4-BE49-F238E27FC236}">
                <a16:creationId xmlns:a16="http://schemas.microsoft.com/office/drawing/2014/main" id="{3871D51A-0CE7-8169-2832-D12797B95AF7}"/>
              </a:ext>
            </a:extLst>
          </p:cNvPr>
          <p:cNvSpPr txBox="1">
            <a:spLocks noChangeArrowheads="1"/>
          </p:cNvSpPr>
          <p:nvPr/>
        </p:nvSpPr>
        <p:spPr bwMode="auto">
          <a:xfrm>
            <a:off x="8219187" y="2968783"/>
            <a:ext cx="3420222" cy="1285856"/>
          </a:xfrm>
          <a:prstGeom prst="rect">
            <a:avLst/>
          </a:prstGeom>
          <a:solidFill>
            <a:schemeClr val="tx1"/>
          </a:solidFill>
          <a:ln>
            <a:solidFill>
              <a:schemeClr val="bg2"/>
            </a:solidFill>
          </a:ln>
        </p:spPr>
        <p:txBody>
          <a:bodyPr wrap="square" lIns="108000" tIns="36000" rIns="0" bIns="36000">
            <a:spAutoFit/>
          </a:bodyPr>
          <a:lstStyle>
            <a:defPPr>
              <a:defRPr lang="en-US"/>
            </a:defPPr>
            <a:lvl1pPr marL="12700" fontAlgn="auto">
              <a:spcBef>
                <a:spcPts val="100"/>
              </a:spcBef>
              <a:spcAft>
                <a:spcPts val="0"/>
              </a:spcAft>
              <a:defRPr sz="1300" kern="0">
                <a:solidFill>
                  <a:schemeClr val="bg2"/>
                </a:solidFill>
                <a:latin typeface="DM Sans" pitchFamily="2" charset="77"/>
                <a:cs typeface="Calibri"/>
              </a:defRPr>
            </a:lvl1pPr>
          </a:lstStyle>
          <a:p>
            <a:pPr marL="298450" indent="-285750">
              <a:buFont typeface="Wingdings" pitchFamily="2" charset="2"/>
              <a:buChar char="§"/>
            </a:pPr>
            <a:r>
              <a:rPr lang="en-US" altLang="en-US"/>
              <a:t>At future appointments - Patient  arrives at appointed time and HCP reviews risk assessment again and confirms agreed</a:t>
            </a:r>
          </a:p>
          <a:p>
            <a:pPr marL="298450" indent="-285750">
              <a:buFont typeface="Wingdings" pitchFamily="2" charset="2"/>
              <a:buChar char="§"/>
            </a:pPr>
            <a:r>
              <a:rPr lang="en-US" altLang="en-US"/>
              <a:t>If private payment taken if not already taken</a:t>
            </a:r>
          </a:p>
        </p:txBody>
      </p:sp>
      <p:sp>
        <p:nvSpPr>
          <p:cNvPr id="39964" name="object 40">
            <a:extLst>
              <a:ext uri="{FF2B5EF4-FFF2-40B4-BE49-F238E27FC236}">
                <a16:creationId xmlns:a16="http://schemas.microsoft.com/office/drawing/2014/main" id="{648790B4-1522-1384-2312-A3826807C0B8}"/>
              </a:ext>
            </a:extLst>
          </p:cNvPr>
          <p:cNvSpPr txBox="1">
            <a:spLocks noChangeArrowheads="1"/>
          </p:cNvSpPr>
          <p:nvPr/>
        </p:nvSpPr>
        <p:spPr bwMode="auto">
          <a:xfrm>
            <a:off x="1369622" y="3970674"/>
            <a:ext cx="6335712" cy="1098625"/>
          </a:xfrm>
          <a:prstGeom prst="rect">
            <a:avLst/>
          </a:prstGeom>
          <a:noFill/>
          <a:ln w="19050">
            <a:solidFill>
              <a:schemeClr val="accent2"/>
            </a:solidFill>
          </a:ln>
        </p:spPr>
        <p:txBody>
          <a:bodyPr wrap="square" lIns="108000" tIns="36000" rIns="3600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US" altLang="en-US" b="1">
                <a:solidFill>
                  <a:srgbClr val="0073CF"/>
                </a:solidFill>
              </a:rPr>
              <a:t>HCP or trained clinic staff removes vaccine from fridge and HCP completes dispensing double check before preparing vaccine</a:t>
            </a:r>
          </a:p>
          <a:p>
            <a:r>
              <a:rPr lang="en-US" altLang="en-US" b="1">
                <a:solidFill>
                  <a:srgbClr val="0073CF"/>
                </a:solidFill>
              </a:rPr>
              <a:t>HCP administers vaccine in accordance with national immunisation guidelines and reiterate potential side effects</a:t>
            </a:r>
          </a:p>
          <a:p>
            <a:r>
              <a:rPr lang="en-US" altLang="en-US" b="1">
                <a:solidFill>
                  <a:srgbClr val="0073CF"/>
                </a:solidFill>
              </a:rPr>
              <a:t>Complete risk assessment now</a:t>
            </a:r>
          </a:p>
        </p:txBody>
      </p:sp>
      <p:sp>
        <p:nvSpPr>
          <p:cNvPr id="39968" name="object 46">
            <a:extLst>
              <a:ext uri="{FF2B5EF4-FFF2-40B4-BE49-F238E27FC236}">
                <a16:creationId xmlns:a16="http://schemas.microsoft.com/office/drawing/2014/main" id="{4E40CF13-5F90-DE23-B086-E4B48788218C}"/>
              </a:ext>
            </a:extLst>
          </p:cNvPr>
          <p:cNvSpPr txBox="1">
            <a:spLocks noChangeArrowheads="1"/>
          </p:cNvSpPr>
          <p:nvPr/>
        </p:nvSpPr>
        <p:spPr bwMode="auto">
          <a:xfrm>
            <a:off x="1369622" y="5185443"/>
            <a:ext cx="6335712" cy="685691"/>
          </a:xfrm>
          <a:prstGeom prst="rect">
            <a:avLst/>
          </a:prstGeom>
          <a:noFill/>
          <a:ln w="19050">
            <a:solidFill>
              <a:schemeClr val="accent2"/>
            </a:solidFill>
          </a:ln>
        </p:spPr>
        <p:txBody>
          <a:bodyPr wrap="square" lIns="108000" tIns="36000" rIns="0" bIns="36000">
            <a:spAutoFit/>
          </a:bodyPr>
          <a:lstStyle>
            <a:defPPr>
              <a:defRPr lang="en-US"/>
            </a:defPPr>
            <a:lvl1pPr marL="298450" indent="-285750" fontAlgn="auto">
              <a:spcBef>
                <a:spcPts val="100"/>
              </a:spcBef>
              <a:spcAft>
                <a:spcPts val="0"/>
              </a:spcAft>
              <a:buClr>
                <a:schemeClr val="accent1"/>
              </a:buClr>
              <a:buFont typeface="Wingdings" pitchFamily="2" charset="2"/>
              <a:buChar char="§"/>
              <a:defRPr sz="1300" kern="0">
                <a:solidFill>
                  <a:schemeClr val="accent2"/>
                </a:solidFill>
                <a:latin typeface="DM Sans" pitchFamily="2" charset="77"/>
                <a:cs typeface="Calibri"/>
              </a:defRPr>
            </a:lvl1pPr>
          </a:lstStyle>
          <a:p>
            <a:r>
              <a:rPr lang="en-US" altLang="en-US" b="1">
                <a:solidFill>
                  <a:srgbClr val="0073CF"/>
                </a:solidFill>
              </a:rPr>
              <a:t>Provide patient with any additional Patient Information Leaflets for the vaccine administered</a:t>
            </a:r>
          </a:p>
          <a:p>
            <a:r>
              <a:rPr lang="en-US" altLang="en-US" b="1">
                <a:solidFill>
                  <a:srgbClr val="0073CF"/>
                </a:solidFill>
              </a:rPr>
              <a:t>Book next appointment, if necessary</a:t>
            </a:r>
          </a:p>
        </p:txBody>
      </p:sp>
      <p:sp>
        <p:nvSpPr>
          <p:cNvPr id="39972" name="object 52">
            <a:extLst>
              <a:ext uri="{FF2B5EF4-FFF2-40B4-BE49-F238E27FC236}">
                <a16:creationId xmlns:a16="http://schemas.microsoft.com/office/drawing/2014/main" id="{338E5FDA-65F7-3BF4-FC80-3A34A4A75575}"/>
              </a:ext>
            </a:extLst>
          </p:cNvPr>
          <p:cNvSpPr txBox="1">
            <a:spLocks noChangeArrowheads="1"/>
          </p:cNvSpPr>
          <p:nvPr/>
        </p:nvSpPr>
        <p:spPr bwMode="auto">
          <a:xfrm>
            <a:off x="8219187" y="4464231"/>
            <a:ext cx="3420222" cy="672867"/>
          </a:xfrm>
          <a:prstGeom prst="rect">
            <a:avLst/>
          </a:prstGeom>
          <a:solidFill>
            <a:schemeClr val="tx1"/>
          </a:solidFill>
          <a:ln w="19050">
            <a:solidFill>
              <a:schemeClr val="bg2"/>
            </a:solidFill>
          </a:ln>
        </p:spPr>
        <p:txBody>
          <a:bodyPr wrap="square" lIns="108000" tIns="36000" rIns="0" bIns="36000">
            <a:spAutoFit/>
          </a:bodyPr>
          <a:lstStyle>
            <a:defPPr>
              <a:defRPr lang="en-US"/>
            </a:defPPr>
            <a:lvl1pPr marL="298450" indent="-285750" fontAlgn="auto">
              <a:spcBef>
                <a:spcPts val="100"/>
              </a:spcBef>
              <a:spcAft>
                <a:spcPts val="0"/>
              </a:spcAft>
              <a:buClr>
                <a:schemeClr val="bg2"/>
              </a:buClr>
              <a:buFont typeface="Wingdings" pitchFamily="2" charset="2"/>
              <a:buChar char="§"/>
              <a:defRPr sz="1300" kern="0">
                <a:solidFill>
                  <a:schemeClr val="bg2"/>
                </a:solidFill>
                <a:latin typeface="DM Sans" pitchFamily="2" charset="77"/>
                <a:cs typeface="Calibri"/>
              </a:defRPr>
            </a:lvl1pPr>
          </a:lstStyle>
          <a:p>
            <a:r>
              <a:rPr lang="en-US" altLang="en-US"/>
              <a:t>If patient declines, the HCP should document reason why (if given) alongside advised vaccines</a:t>
            </a:r>
          </a:p>
        </p:txBody>
      </p:sp>
      <p:sp>
        <p:nvSpPr>
          <p:cNvPr id="3" name="TextBox 2">
            <a:extLst>
              <a:ext uri="{FF2B5EF4-FFF2-40B4-BE49-F238E27FC236}">
                <a16:creationId xmlns:a16="http://schemas.microsoft.com/office/drawing/2014/main" id="{4DB0E007-77B8-E35B-AF9E-47C673D92373}"/>
              </a:ext>
            </a:extLst>
          </p:cNvPr>
          <p:cNvSpPr txBox="1"/>
          <p:nvPr/>
        </p:nvSpPr>
        <p:spPr>
          <a:xfrm>
            <a:off x="897996" y="1183878"/>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1</a:t>
            </a:r>
          </a:p>
        </p:txBody>
      </p:sp>
      <p:sp>
        <p:nvSpPr>
          <p:cNvPr id="5" name="TextBox 4">
            <a:extLst>
              <a:ext uri="{FF2B5EF4-FFF2-40B4-BE49-F238E27FC236}">
                <a16:creationId xmlns:a16="http://schemas.microsoft.com/office/drawing/2014/main" id="{7D36353E-0C6D-5442-B1AC-3D9018523251}"/>
              </a:ext>
            </a:extLst>
          </p:cNvPr>
          <p:cNvSpPr txBox="1"/>
          <p:nvPr/>
        </p:nvSpPr>
        <p:spPr>
          <a:xfrm>
            <a:off x="897996" y="1772029"/>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2</a:t>
            </a:r>
          </a:p>
        </p:txBody>
      </p:sp>
      <p:sp>
        <p:nvSpPr>
          <p:cNvPr id="6" name="object 46">
            <a:extLst>
              <a:ext uri="{FF2B5EF4-FFF2-40B4-BE49-F238E27FC236}">
                <a16:creationId xmlns:a16="http://schemas.microsoft.com/office/drawing/2014/main" id="{9FB27BDF-9728-7984-3660-57DE12BC7D53}"/>
              </a:ext>
            </a:extLst>
          </p:cNvPr>
          <p:cNvSpPr txBox="1">
            <a:spLocks noChangeArrowheads="1"/>
          </p:cNvSpPr>
          <p:nvPr/>
        </p:nvSpPr>
        <p:spPr bwMode="auto">
          <a:xfrm>
            <a:off x="2230439" y="6109324"/>
            <a:ext cx="3865562" cy="288147"/>
          </a:xfrm>
          <a:prstGeom prst="rect">
            <a:avLst/>
          </a:prstGeom>
          <a:solidFill>
            <a:schemeClr val="accent1"/>
          </a:solidFill>
          <a:ln>
            <a:solidFill>
              <a:schemeClr val="bg2"/>
            </a:solidFill>
          </a:ln>
        </p:spPr>
        <p:txBody>
          <a:bodyPr wrap="square" lIns="108000" tIns="36000" rIns="0" bIns="36000">
            <a:spAutoFit/>
          </a:bodyPr>
          <a:lstStyle>
            <a:defPPr>
              <a:defRPr lang="en-US"/>
            </a:defPPr>
            <a:lvl1pPr marL="12700" fontAlgn="auto">
              <a:spcBef>
                <a:spcPts val="100"/>
              </a:spcBef>
              <a:spcAft>
                <a:spcPts val="0"/>
              </a:spcAft>
              <a:defRPr sz="1300" kern="0">
                <a:solidFill>
                  <a:schemeClr val="bg2"/>
                </a:solidFill>
                <a:latin typeface="DM Sans" pitchFamily="2" charset="77"/>
                <a:cs typeface="Calibri"/>
              </a:defRPr>
            </a:lvl1pPr>
          </a:lstStyle>
          <a:p>
            <a:r>
              <a:rPr lang="en-US" altLang="en-US" sz="1400">
                <a:latin typeface="Calibri" panose="020F0502020204030204" pitchFamily="34" charset="0"/>
                <a:cs typeface="Calibri" panose="020F0502020204030204" pitchFamily="34" charset="0"/>
              </a:rPr>
              <a:t>REMEMBER TO CLAIM VIA MYS AT MONTH END</a:t>
            </a:r>
          </a:p>
        </p:txBody>
      </p:sp>
      <p:sp>
        <p:nvSpPr>
          <p:cNvPr id="9" name="TextBox 8">
            <a:extLst>
              <a:ext uri="{FF2B5EF4-FFF2-40B4-BE49-F238E27FC236}">
                <a16:creationId xmlns:a16="http://schemas.microsoft.com/office/drawing/2014/main" id="{99D9C95A-23FD-40F3-6E73-E8C338A41926}"/>
              </a:ext>
            </a:extLst>
          </p:cNvPr>
          <p:cNvSpPr txBox="1"/>
          <p:nvPr/>
        </p:nvSpPr>
        <p:spPr>
          <a:xfrm>
            <a:off x="897996" y="2782928"/>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3</a:t>
            </a:r>
          </a:p>
        </p:txBody>
      </p:sp>
      <p:sp>
        <p:nvSpPr>
          <p:cNvPr id="11" name="TextBox 10">
            <a:extLst>
              <a:ext uri="{FF2B5EF4-FFF2-40B4-BE49-F238E27FC236}">
                <a16:creationId xmlns:a16="http://schemas.microsoft.com/office/drawing/2014/main" id="{02292D0F-9A7F-47CD-BEC9-2B8F79E64D21}"/>
              </a:ext>
            </a:extLst>
          </p:cNvPr>
          <p:cNvSpPr txBox="1"/>
          <p:nvPr/>
        </p:nvSpPr>
        <p:spPr>
          <a:xfrm>
            <a:off x="897996" y="3361176"/>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4</a:t>
            </a:r>
          </a:p>
        </p:txBody>
      </p:sp>
      <p:sp>
        <p:nvSpPr>
          <p:cNvPr id="12" name="TextBox 11">
            <a:extLst>
              <a:ext uri="{FF2B5EF4-FFF2-40B4-BE49-F238E27FC236}">
                <a16:creationId xmlns:a16="http://schemas.microsoft.com/office/drawing/2014/main" id="{EB0DE4C1-841A-984E-D071-B3098197F9CD}"/>
              </a:ext>
            </a:extLst>
          </p:cNvPr>
          <p:cNvSpPr txBox="1"/>
          <p:nvPr/>
        </p:nvSpPr>
        <p:spPr>
          <a:xfrm>
            <a:off x="897996" y="3970674"/>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5</a:t>
            </a:r>
          </a:p>
        </p:txBody>
      </p:sp>
      <p:sp>
        <p:nvSpPr>
          <p:cNvPr id="13" name="TextBox 12">
            <a:extLst>
              <a:ext uri="{FF2B5EF4-FFF2-40B4-BE49-F238E27FC236}">
                <a16:creationId xmlns:a16="http://schemas.microsoft.com/office/drawing/2014/main" id="{D7704383-3A8D-6A14-2828-1993F1ED545B}"/>
              </a:ext>
            </a:extLst>
          </p:cNvPr>
          <p:cNvSpPr txBox="1"/>
          <p:nvPr/>
        </p:nvSpPr>
        <p:spPr>
          <a:xfrm>
            <a:off x="897996" y="5185443"/>
            <a:ext cx="364330" cy="369332"/>
          </a:xfrm>
          <a:prstGeom prst="rect">
            <a:avLst/>
          </a:prstGeom>
          <a:solidFill>
            <a:schemeClr val="accent2"/>
          </a:solidFill>
        </p:spPr>
        <p:txBody>
          <a:bodyPr wrap="square" rtlCol="0">
            <a:spAutoFit/>
          </a:bodyPr>
          <a:lstStyle/>
          <a:p>
            <a:pPr algn="ctr"/>
            <a:r>
              <a:rPr lang="en-GB">
                <a:solidFill>
                  <a:schemeClr val="bg2"/>
                </a:solidFill>
                <a:latin typeface="DM Sans" pitchFamily="2" charset="77"/>
              </a:rPr>
              <a:t>6</a:t>
            </a:r>
          </a:p>
        </p:txBody>
      </p:sp>
      <p:cxnSp>
        <p:nvCxnSpPr>
          <p:cNvPr id="17" name="Straight Arrow Connector 16">
            <a:extLst>
              <a:ext uri="{FF2B5EF4-FFF2-40B4-BE49-F238E27FC236}">
                <a16:creationId xmlns:a16="http://schemas.microsoft.com/office/drawing/2014/main" id="{CC7AEFFF-8878-74F5-3472-7DDEE2F85CE1}"/>
              </a:ext>
            </a:extLst>
          </p:cNvPr>
          <p:cNvCxnSpPr/>
          <p:nvPr/>
        </p:nvCxnSpPr>
        <p:spPr>
          <a:xfrm>
            <a:off x="7862047" y="1417748"/>
            <a:ext cx="277906" cy="0"/>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F53D5C-09D2-F3D3-4CB4-BD5E90B27AC3}"/>
              </a:ext>
            </a:extLst>
          </p:cNvPr>
          <p:cNvCxnSpPr/>
          <p:nvPr/>
        </p:nvCxnSpPr>
        <p:spPr>
          <a:xfrm>
            <a:off x="7848600" y="3565096"/>
            <a:ext cx="277906" cy="0"/>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53F5E1-680F-B6C0-0056-CE1DCDD8747F}"/>
              </a:ext>
            </a:extLst>
          </p:cNvPr>
          <p:cNvCxnSpPr/>
          <p:nvPr/>
        </p:nvCxnSpPr>
        <p:spPr>
          <a:xfrm>
            <a:off x="7862047" y="4725724"/>
            <a:ext cx="277906" cy="0"/>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23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9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9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10" grpId="0" animBg="1"/>
      <p:bldP spid="16" grpId="0" animBg="1"/>
      <p:bldP spid="39952" grpId="0" animBg="1"/>
      <p:bldP spid="28" grpId="0" animBg="1"/>
      <p:bldP spid="39960" grpId="0" animBg="1"/>
      <p:bldP spid="39964" grpId="0" animBg="1"/>
      <p:bldP spid="39968" grpId="0" animBg="1"/>
      <p:bldP spid="39972" grpId="0" animBg="1"/>
      <p:bldP spid="3" grpId="0" animBg="1"/>
      <p:bldP spid="5" grpId="0" animBg="1"/>
      <p:bldP spid="6" grpId="0" animBg="1"/>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CCD88-EBA5-E4E7-4455-837FF375E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B5639-BF0A-A357-E2C2-717E8C3D912E}"/>
              </a:ext>
            </a:extLst>
          </p:cNvPr>
          <p:cNvSpPr>
            <a:spLocks noGrp="1"/>
          </p:cNvSpPr>
          <p:nvPr>
            <p:ph type="title"/>
          </p:nvPr>
        </p:nvSpPr>
        <p:spPr/>
        <p:txBody>
          <a:bodyPr>
            <a:normAutofit/>
          </a:bodyPr>
          <a:lstStyle/>
          <a:p>
            <a:r>
              <a:rPr lang="en-US"/>
              <a:t>Additional training </a:t>
            </a:r>
          </a:p>
        </p:txBody>
      </p:sp>
      <p:sp>
        <p:nvSpPr>
          <p:cNvPr id="6" name="Text Placeholder 3">
            <a:extLst>
              <a:ext uri="{FF2B5EF4-FFF2-40B4-BE49-F238E27FC236}">
                <a16:creationId xmlns:a16="http://schemas.microsoft.com/office/drawing/2014/main" id="{94F8CD16-099F-C585-C1DF-63A4376B54AE}"/>
              </a:ext>
            </a:extLst>
          </p:cNvPr>
          <p:cNvSpPr txBox="1">
            <a:spLocks noChangeArrowheads="1"/>
          </p:cNvSpPr>
          <p:nvPr/>
        </p:nvSpPr>
        <p:spPr bwMode="auto">
          <a:xfrm>
            <a:off x="1227825" y="1584324"/>
            <a:ext cx="2704035" cy="142989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Ensure you have the correct knowledge and practical skills to provide a service</a:t>
            </a:r>
          </a:p>
        </p:txBody>
      </p:sp>
      <p:sp>
        <p:nvSpPr>
          <p:cNvPr id="8" name="TextBox 7">
            <a:extLst>
              <a:ext uri="{FF2B5EF4-FFF2-40B4-BE49-F238E27FC236}">
                <a16:creationId xmlns:a16="http://schemas.microsoft.com/office/drawing/2014/main" id="{3BCF6323-1499-F28A-22A5-FD4EA7E4D63B}"/>
              </a:ext>
            </a:extLst>
          </p:cNvPr>
          <p:cNvSpPr txBox="1"/>
          <p:nvPr/>
        </p:nvSpPr>
        <p:spPr>
          <a:xfrm>
            <a:off x="4462948" y="1433005"/>
            <a:ext cx="7360604" cy="3991990"/>
          </a:xfrm>
          <a:prstGeom prst="rect">
            <a:avLst/>
          </a:prstGeom>
          <a:noFill/>
        </p:spPr>
        <p:txBody>
          <a:bodyPr wrap="square">
            <a:spAutoFit/>
          </a:bodyPr>
          <a:lstStyle/>
          <a:p>
            <a:pPr>
              <a:lnSpc>
                <a:spcPct val="130000"/>
              </a:lnSpc>
              <a:buClr>
                <a:schemeClr val="accent1"/>
              </a:buClr>
            </a:pPr>
            <a:r>
              <a:rPr lang="en-GB" sz="2000" b="1">
                <a:latin typeface="DM Sans" pitchFamily="2" charset="77"/>
              </a:rPr>
              <a:t>Understanding the relevant clinical guidance</a:t>
            </a:r>
            <a:endParaRPr lang="en-GB" sz="1600">
              <a:latin typeface="DM Sans" pitchFamily="2" charset="77"/>
            </a:endParaRPr>
          </a:p>
          <a:p>
            <a:pPr marL="285750" indent="-285750">
              <a:lnSpc>
                <a:spcPct val="130000"/>
              </a:lnSpc>
              <a:buClr>
                <a:schemeClr val="accent1"/>
              </a:buClr>
              <a:buFont typeface="Wingdings" pitchFamily="2" charset="2"/>
              <a:buChar char="§"/>
            </a:pPr>
            <a:r>
              <a:rPr lang="en-GB" sz="1600">
                <a:latin typeface="DM Sans" pitchFamily="2" charset="77"/>
              </a:rPr>
              <a:t>Vaccinators must read and understand all relevant clinical guidance and keep up to date with any changes</a:t>
            </a:r>
          </a:p>
          <a:p>
            <a:pPr marL="285750" indent="-285750">
              <a:lnSpc>
                <a:spcPct val="130000"/>
              </a:lnSpc>
              <a:buClr>
                <a:schemeClr val="accent1"/>
              </a:buClr>
              <a:buFont typeface="Wingdings" pitchFamily="2" charset="2"/>
              <a:buChar char="§"/>
            </a:pPr>
            <a:r>
              <a:rPr lang="en-GB" sz="1600">
                <a:latin typeface="DM Sans" pitchFamily="2" charset="77"/>
              </a:rPr>
              <a:t>Vaccinators must be able to recognise </a:t>
            </a:r>
            <a:r>
              <a:rPr lang="en-GB" sz="1600">
                <a:latin typeface="DM Sans" pitchFamily="2" charset="77"/>
                <a:hlinkClick r:id="rId3"/>
              </a:rPr>
              <a:t>the signs and symptoms of meningitis and sepsis</a:t>
            </a:r>
            <a:r>
              <a:rPr lang="en-GB" sz="1600">
                <a:latin typeface="DM Sans" pitchFamily="2" charset="77"/>
              </a:rPr>
              <a:t> and communicate these to patients</a:t>
            </a:r>
          </a:p>
          <a:p>
            <a:pPr marL="285750" indent="-285750">
              <a:lnSpc>
                <a:spcPct val="130000"/>
              </a:lnSpc>
              <a:buClr>
                <a:schemeClr val="accent1"/>
              </a:buClr>
              <a:buFont typeface="Wingdings" pitchFamily="2" charset="2"/>
              <a:buChar char="§"/>
            </a:pPr>
            <a:r>
              <a:rPr lang="en-GB" sz="1600">
                <a:latin typeface="DM Sans" pitchFamily="2" charset="77"/>
              </a:rPr>
              <a:t>There is no specific NHS e-learning programme for the MenB vaccination service. Key clinical guidance includes:</a:t>
            </a:r>
          </a:p>
          <a:p>
            <a:pPr marL="742950" lvl="1" indent="-285750">
              <a:lnSpc>
                <a:spcPct val="130000"/>
              </a:lnSpc>
              <a:buClr>
                <a:schemeClr val="accent1"/>
              </a:buClr>
              <a:buFont typeface="Wingdings" pitchFamily="2" charset="2"/>
              <a:buChar char="§"/>
            </a:pPr>
            <a:r>
              <a:rPr lang="en-GB" sz="1600">
                <a:latin typeface="DM Sans" pitchFamily="2" charset="77"/>
                <a:hlinkClick r:id="rId4"/>
              </a:rPr>
              <a:t>The UKHSA and NHS England bipartite letter</a:t>
            </a:r>
            <a:endParaRPr lang="en-GB" sz="1600">
              <a:latin typeface="DM Sans" pitchFamily="2" charset="77"/>
            </a:endParaRPr>
          </a:p>
          <a:p>
            <a:pPr marL="742950" lvl="1" indent="-285750">
              <a:lnSpc>
                <a:spcPct val="130000"/>
              </a:lnSpc>
              <a:buClr>
                <a:schemeClr val="accent1"/>
              </a:buClr>
              <a:buFont typeface="Wingdings" pitchFamily="2" charset="2"/>
              <a:buChar char="§"/>
            </a:pPr>
            <a:r>
              <a:rPr lang="en-GB" sz="1600">
                <a:latin typeface="DM Sans" pitchFamily="2" charset="77"/>
                <a:hlinkClick r:id="rId5"/>
              </a:rPr>
              <a:t>UKHSA guidance for health professionals delivering the programme</a:t>
            </a:r>
            <a:endParaRPr lang="en-GB" sz="1600">
              <a:latin typeface="DM Sans" pitchFamily="2" charset="77"/>
            </a:endParaRPr>
          </a:p>
          <a:p>
            <a:pPr marL="742950" lvl="1" indent="-285750">
              <a:lnSpc>
                <a:spcPct val="130000"/>
              </a:lnSpc>
              <a:buClr>
                <a:schemeClr val="accent1"/>
              </a:buClr>
              <a:buFont typeface="Wingdings" pitchFamily="2" charset="2"/>
              <a:buChar char="§"/>
            </a:pPr>
            <a:r>
              <a:rPr lang="en-GB" sz="1600">
                <a:latin typeface="DM Sans" pitchFamily="2" charset="77"/>
                <a:hlinkClick r:id="rId6"/>
              </a:rPr>
              <a:t>The UKHSA training slide set</a:t>
            </a:r>
            <a:endParaRPr lang="en-GB" sz="1600">
              <a:latin typeface="DM Sans" pitchFamily="2" charset="77"/>
            </a:endParaRPr>
          </a:p>
          <a:p>
            <a:pPr marL="742950" lvl="1" indent="-285750">
              <a:lnSpc>
                <a:spcPct val="130000"/>
              </a:lnSpc>
              <a:buClr>
                <a:schemeClr val="accent1"/>
              </a:buClr>
              <a:buFont typeface="Wingdings" pitchFamily="2" charset="2"/>
              <a:buChar char="§"/>
            </a:pPr>
            <a:r>
              <a:rPr lang="en-GB" sz="1600">
                <a:latin typeface="DM Sans" pitchFamily="2" charset="77"/>
                <a:hlinkClick r:id="rId7"/>
              </a:rPr>
              <a:t>The service PGD</a:t>
            </a:r>
            <a:endParaRPr lang="en-GB" sz="1600">
              <a:latin typeface="DM Sans" pitchFamily="2" charset="77"/>
            </a:endParaRPr>
          </a:p>
          <a:p>
            <a:pPr marL="285750" indent="-285750">
              <a:lnSpc>
                <a:spcPct val="130000"/>
              </a:lnSpc>
              <a:buClr>
                <a:schemeClr val="accent1"/>
              </a:buClr>
              <a:buFont typeface="Wingdings" pitchFamily="2" charset="2"/>
              <a:buChar char="§"/>
            </a:pPr>
            <a:endParaRPr lang="en-GB" sz="1600">
              <a:latin typeface="DM Sans" pitchFamily="2" charset="77"/>
            </a:endParaRPr>
          </a:p>
        </p:txBody>
      </p:sp>
      <p:sp>
        <p:nvSpPr>
          <p:cNvPr id="9" name="Rectangle 8">
            <a:extLst>
              <a:ext uri="{FF2B5EF4-FFF2-40B4-BE49-F238E27FC236}">
                <a16:creationId xmlns:a16="http://schemas.microsoft.com/office/drawing/2014/main" id="{90E416F0-49D4-331B-E5CC-602EB42F0045}"/>
              </a:ext>
            </a:extLst>
          </p:cNvPr>
          <p:cNvSpPr/>
          <p:nvPr/>
        </p:nvSpPr>
        <p:spPr>
          <a:xfrm>
            <a:off x="4206248" y="1584324"/>
            <a:ext cx="45719" cy="348073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3">
            <a:extLst>
              <a:ext uri="{FF2B5EF4-FFF2-40B4-BE49-F238E27FC236}">
                <a16:creationId xmlns:a16="http://schemas.microsoft.com/office/drawing/2014/main" id="{1BD61F17-9405-501A-EF62-E6185AFC3376}"/>
              </a:ext>
            </a:extLst>
          </p:cNvPr>
          <p:cNvSpPr txBox="1">
            <a:spLocks noChangeArrowheads="1"/>
          </p:cNvSpPr>
          <p:nvPr/>
        </p:nvSpPr>
        <p:spPr bwMode="auto">
          <a:xfrm>
            <a:off x="1227825" y="3173960"/>
            <a:ext cx="2704035" cy="981963"/>
          </a:xfrm>
          <a:prstGeom prst="rect">
            <a:avLst/>
          </a:prstGeom>
          <a:solidFill>
            <a:srgbClr val="FFFFFF"/>
          </a:solidFill>
          <a:ln w="19050">
            <a:solidFill>
              <a:schemeClr val="accent1"/>
            </a:solidFill>
          </a:ln>
        </p:spPr>
        <p:txBody>
          <a:bodyPr lIns="163258" tIns="97955" rIns="163258" bIns="97955" anchor="t"/>
          <a:lstStyle>
            <a:defPPr>
              <a:defRPr lang="en-US"/>
            </a:defPPr>
            <a:lvl1pPr marL="285750" marR="0" lvl="0" indent="-285750" defTabSz="829361" fontAlgn="auto">
              <a:spcAft>
                <a:spcPts val="600"/>
              </a:spcAft>
              <a:buClrTx/>
              <a:buSzTx/>
              <a:buFont typeface="Wingdings" pitchFamily="2" charset="2"/>
              <a:buChar char="§"/>
              <a:tabLst/>
              <a:defRPr kumimoji="0" sz="1400" u="none" strike="noStrike" cap="none" spc="0" normalizeH="0" baseline="0">
                <a:ln>
                  <a:noFill/>
                </a:ln>
                <a:solidFill>
                  <a:srgbClr val="0072CE"/>
                </a:solidFill>
                <a:effectLst/>
                <a:uLnTx/>
                <a:uFillTx/>
                <a:latin typeface="DM Sans" pitchFamily="2" charset="0"/>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altLang="en-US"/>
              <a:t>Disease awareness</a:t>
            </a:r>
          </a:p>
          <a:p>
            <a:r>
              <a:rPr lang="en-GB" altLang="en-US"/>
              <a:t>Practical</a:t>
            </a:r>
          </a:p>
          <a:p>
            <a:r>
              <a:rPr lang="en-GB" altLang="en-US"/>
              <a:t>Communicating risk</a:t>
            </a:r>
          </a:p>
        </p:txBody>
      </p:sp>
    </p:spTree>
    <p:extLst>
      <p:ext uri="{BB962C8B-B14F-4D97-AF65-F5344CB8AC3E}">
        <p14:creationId xmlns:p14="http://schemas.microsoft.com/office/powerpoint/2010/main" val="202166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3D92-4D21-9FC5-7613-863507557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53349-16F4-EBC1-EE31-4CC2571FCE6F}"/>
              </a:ext>
            </a:extLst>
          </p:cNvPr>
          <p:cNvSpPr>
            <a:spLocks noGrp="1"/>
          </p:cNvSpPr>
          <p:nvPr>
            <p:ph type="title"/>
          </p:nvPr>
        </p:nvSpPr>
        <p:spPr>
          <a:xfrm>
            <a:off x="1162049" y="263131"/>
            <a:ext cx="10191750" cy="1325563"/>
          </a:xfrm>
        </p:spPr>
        <p:txBody>
          <a:bodyPr>
            <a:normAutofit/>
          </a:bodyPr>
          <a:lstStyle/>
          <a:p>
            <a:r>
              <a:rPr lang="en-US"/>
              <a:t>Promotion</a:t>
            </a:r>
          </a:p>
        </p:txBody>
      </p:sp>
      <p:sp>
        <p:nvSpPr>
          <p:cNvPr id="16" name="Text Placeholder 7">
            <a:extLst>
              <a:ext uri="{FF2B5EF4-FFF2-40B4-BE49-F238E27FC236}">
                <a16:creationId xmlns:a16="http://schemas.microsoft.com/office/drawing/2014/main" id="{62F1D5AB-A744-9B50-241D-3F54EAD6749D}"/>
              </a:ext>
            </a:extLst>
          </p:cNvPr>
          <p:cNvSpPr txBox="1">
            <a:spLocks noChangeArrowheads="1"/>
          </p:cNvSpPr>
          <p:nvPr/>
        </p:nvSpPr>
        <p:spPr bwMode="auto">
          <a:xfrm>
            <a:off x="1162050" y="1417456"/>
            <a:ext cx="2704035" cy="110141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R="0" lvl="0" indent="0" algn="ctr" defTabSz="829361" fontAlgn="auto">
              <a:spcBef>
                <a:spcPts val="907"/>
              </a:spcBef>
              <a:spcAft>
                <a:spcPts val="0"/>
              </a:spcAft>
              <a:buClrTx/>
              <a:buSzTx/>
              <a:buFontTx/>
              <a:buNone/>
              <a:tabLst/>
              <a:defRPr/>
            </a:pPr>
            <a:r>
              <a:rPr lang="en-GB" altLang="en-US" sz="1600">
                <a:latin typeface="DM Sans" pitchFamily="2" charset="0"/>
              </a:rPr>
              <a:t>Strengthen and promote your service once setup</a:t>
            </a:r>
          </a:p>
        </p:txBody>
      </p:sp>
      <p:sp>
        <p:nvSpPr>
          <p:cNvPr id="17" name="Text Placeholder 7">
            <a:extLst>
              <a:ext uri="{FF2B5EF4-FFF2-40B4-BE49-F238E27FC236}">
                <a16:creationId xmlns:a16="http://schemas.microsoft.com/office/drawing/2014/main" id="{449EC891-48CF-B5CE-1310-7A39A932E53B}"/>
              </a:ext>
            </a:extLst>
          </p:cNvPr>
          <p:cNvSpPr txBox="1">
            <a:spLocks noChangeArrowheads="1"/>
          </p:cNvSpPr>
          <p:nvPr/>
        </p:nvSpPr>
        <p:spPr bwMode="auto">
          <a:xfrm>
            <a:off x="1162049" y="2670363"/>
            <a:ext cx="2704035" cy="1976913"/>
          </a:xfrm>
          <a:prstGeom prst="rect">
            <a:avLst/>
          </a:prstGeom>
          <a:solidFill>
            <a:srgbClr val="FFFFFF"/>
          </a:solidFill>
          <a:ln w="19050">
            <a:solidFill>
              <a:schemeClr val="accent1"/>
            </a:solidFill>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External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In pharmacy</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Local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Digital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Social, Google, SEO</a:t>
            </a:r>
          </a:p>
        </p:txBody>
      </p:sp>
      <p:sp>
        <p:nvSpPr>
          <p:cNvPr id="13" name="Rectangle 12">
            <a:extLst>
              <a:ext uri="{FF2B5EF4-FFF2-40B4-BE49-F238E27FC236}">
                <a16:creationId xmlns:a16="http://schemas.microsoft.com/office/drawing/2014/main" id="{46880C2D-C24F-2D63-6CFE-AECE6D211D99}"/>
              </a:ext>
            </a:extLst>
          </p:cNvPr>
          <p:cNvSpPr/>
          <p:nvPr/>
        </p:nvSpPr>
        <p:spPr>
          <a:xfrm flipH="1">
            <a:off x="4141692" y="1417456"/>
            <a:ext cx="45719" cy="470687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171F0C4C-4BFA-39BF-107E-29123DB18409}"/>
              </a:ext>
            </a:extLst>
          </p:cNvPr>
          <p:cNvSpPr txBox="1">
            <a:spLocks noChangeArrowheads="1"/>
          </p:cNvSpPr>
          <p:nvPr/>
        </p:nvSpPr>
        <p:spPr bwMode="auto">
          <a:xfrm>
            <a:off x="1162048" y="4798767"/>
            <a:ext cx="2704035" cy="1325563"/>
          </a:xfrm>
          <a:prstGeom prst="rect">
            <a:avLst/>
          </a:prstGeom>
          <a:solidFill>
            <a:srgbClr val="FFFFFF"/>
          </a:solidFill>
          <a:ln w="19050">
            <a:solidFill>
              <a:schemeClr val="accent1"/>
            </a:solidFill>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R="0" lvl="0" defTabSz="829361" fontAlgn="auto">
              <a:spcBef>
                <a:spcPts val="907"/>
              </a:spcBef>
              <a:spcAft>
                <a:spcPts val="0"/>
              </a:spcAft>
              <a:buClr>
                <a:schemeClr val="accent1"/>
              </a:buClr>
              <a:buSzTx/>
              <a:tabLst/>
              <a:defRPr/>
            </a:pPr>
            <a:r>
              <a:rPr lang="en-GB" altLang="en-US" sz="1600" b="1" dirty="0">
                <a:solidFill>
                  <a:srgbClr val="0072CE"/>
                </a:solidFill>
                <a:latin typeface="DM Sans" pitchFamily="2" charset="0"/>
              </a:rPr>
              <a:t>Top Tip: </a:t>
            </a:r>
            <a:r>
              <a:rPr lang="en-GB" sz="1600" dirty="0">
                <a:solidFill>
                  <a:srgbClr val="0072CE"/>
                </a:solidFill>
                <a:latin typeface="DM Sans" pitchFamily="2" charset="0"/>
              </a:rPr>
              <a:t>Register as a pharmacy, not an individual, to order sufficient supplies.</a:t>
            </a:r>
            <a:endParaRPr lang="en-GB" altLang="en-US" sz="1600" dirty="0">
              <a:solidFill>
                <a:srgbClr val="0072CE"/>
              </a:solidFill>
              <a:latin typeface="DM Sans" pitchFamily="2" charset="0"/>
            </a:endParaRPr>
          </a:p>
        </p:txBody>
      </p:sp>
      <p:sp>
        <p:nvSpPr>
          <p:cNvPr id="5" name="TextBox 4">
            <a:extLst>
              <a:ext uri="{FF2B5EF4-FFF2-40B4-BE49-F238E27FC236}">
                <a16:creationId xmlns:a16="http://schemas.microsoft.com/office/drawing/2014/main" id="{FAFE43BC-ECCF-F4B7-B910-0B7FE5998951}"/>
              </a:ext>
            </a:extLst>
          </p:cNvPr>
          <p:cNvSpPr txBox="1"/>
          <p:nvPr/>
        </p:nvSpPr>
        <p:spPr>
          <a:xfrm>
            <a:off x="5617047" y="5831752"/>
            <a:ext cx="2700974" cy="307777"/>
          </a:xfrm>
          <a:prstGeom prst="rect">
            <a:avLst/>
          </a:prstGeom>
          <a:noFill/>
          <a:ln>
            <a:solidFill>
              <a:schemeClr val="tx1"/>
            </a:solidFill>
          </a:ln>
        </p:spPr>
        <p:txBody>
          <a:bodyPr wrap="square" rtlCol="0">
            <a:spAutoFit/>
          </a:bodyPr>
          <a:lstStyle/>
          <a:p>
            <a:pPr algn="ctr"/>
            <a:endParaRPr lang="en-GB" sz="1400" dirty="0">
              <a:latin typeface="DM Sans" pitchFamily="2" charset="77"/>
            </a:endParaRPr>
          </a:p>
        </p:txBody>
      </p:sp>
      <p:pic>
        <p:nvPicPr>
          <p:cNvPr id="7" name="Picture 6">
            <a:extLst>
              <a:ext uri="{FF2B5EF4-FFF2-40B4-BE49-F238E27FC236}">
                <a16:creationId xmlns:a16="http://schemas.microsoft.com/office/drawing/2014/main" id="{5D9DCA92-2585-A5F2-31AA-7348256A4927}"/>
              </a:ext>
            </a:extLst>
          </p:cNvPr>
          <p:cNvPicPr>
            <a:picLocks noChangeAspect="1"/>
          </p:cNvPicPr>
          <p:nvPr/>
        </p:nvPicPr>
        <p:blipFill>
          <a:blip r:embed="rId3"/>
          <a:stretch>
            <a:fillRect/>
          </a:stretch>
        </p:blipFill>
        <p:spPr>
          <a:xfrm>
            <a:off x="4955353" y="872359"/>
            <a:ext cx="6005492" cy="5722510"/>
          </a:xfrm>
          <a:prstGeom prst="rect">
            <a:avLst/>
          </a:prstGeom>
        </p:spPr>
      </p:pic>
      <p:pic>
        <p:nvPicPr>
          <p:cNvPr id="6" name="Picture 5">
            <a:extLst>
              <a:ext uri="{FF2B5EF4-FFF2-40B4-BE49-F238E27FC236}">
                <a16:creationId xmlns:a16="http://schemas.microsoft.com/office/drawing/2014/main" id="{5E097FB7-E44A-73A9-819F-C3F2F4EF445B}"/>
              </a:ext>
            </a:extLst>
          </p:cNvPr>
          <p:cNvPicPr>
            <a:picLocks noChangeAspect="1"/>
          </p:cNvPicPr>
          <p:nvPr/>
        </p:nvPicPr>
        <p:blipFill>
          <a:blip r:embed="rId4"/>
          <a:stretch>
            <a:fillRect/>
          </a:stretch>
        </p:blipFill>
        <p:spPr>
          <a:xfrm>
            <a:off x="4463018" y="2850176"/>
            <a:ext cx="3013494" cy="859554"/>
          </a:xfrm>
          <a:prstGeom prst="rect">
            <a:avLst/>
          </a:prstGeom>
        </p:spPr>
      </p:pic>
    </p:spTree>
    <p:extLst>
      <p:ext uri="{BB962C8B-B14F-4D97-AF65-F5344CB8AC3E}">
        <p14:creationId xmlns:p14="http://schemas.microsoft.com/office/powerpoint/2010/main" val="156415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343-DC05-F44A-DDA0-8121CDB2046F}"/>
              </a:ext>
            </a:extLst>
          </p:cNvPr>
          <p:cNvSpPr>
            <a:spLocks noGrp="1"/>
          </p:cNvSpPr>
          <p:nvPr>
            <p:ph type="title"/>
          </p:nvPr>
        </p:nvSpPr>
        <p:spPr/>
        <p:txBody>
          <a:bodyPr/>
          <a:lstStyle/>
          <a:p>
            <a:r>
              <a:rPr lang="en-GB"/>
              <a:t>Promoting your Service</a:t>
            </a:r>
          </a:p>
        </p:txBody>
      </p:sp>
    </p:spTree>
    <p:extLst>
      <p:ext uri="{BB962C8B-B14F-4D97-AF65-F5344CB8AC3E}">
        <p14:creationId xmlns:p14="http://schemas.microsoft.com/office/powerpoint/2010/main" val="121441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F1FE-2CD9-27A1-C514-10AEDC722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8225D-6222-5E0B-7510-88061E5B89E5}"/>
              </a:ext>
            </a:extLst>
          </p:cNvPr>
          <p:cNvSpPr>
            <a:spLocks noGrp="1"/>
          </p:cNvSpPr>
          <p:nvPr>
            <p:ph type="title"/>
          </p:nvPr>
        </p:nvSpPr>
        <p:spPr>
          <a:xfrm>
            <a:off x="1162049" y="263131"/>
            <a:ext cx="10191750" cy="1325563"/>
          </a:xfrm>
        </p:spPr>
        <p:txBody>
          <a:bodyPr>
            <a:normAutofit/>
          </a:bodyPr>
          <a:lstStyle/>
          <a:p>
            <a:r>
              <a:rPr lang="en-US"/>
              <a:t>Promotion</a:t>
            </a:r>
          </a:p>
        </p:txBody>
      </p:sp>
      <p:sp>
        <p:nvSpPr>
          <p:cNvPr id="16" name="Text Placeholder 7">
            <a:extLst>
              <a:ext uri="{FF2B5EF4-FFF2-40B4-BE49-F238E27FC236}">
                <a16:creationId xmlns:a16="http://schemas.microsoft.com/office/drawing/2014/main" id="{B289A2DD-FA8F-5F75-4BE6-5B6D7598F227}"/>
              </a:ext>
            </a:extLst>
          </p:cNvPr>
          <p:cNvSpPr txBox="1">
            <a:spLocks noChangeArrowheads="1"/>
          </p:cNvSpPr>
          <p:nvPr/>
        </p:nvSpPr>
        <p:spPr bwMode="auto">
          <a:xfrm>
            <a:off x="1162050" y="1417456"/>
            <a:ext cx="2704035" cy="110141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R="0" lvl="0" indent="0" algn="ctr" defTabSz="829361" fontAlgn="auto">
              <a:spcBef>
                <a:spcPts val="907"/>
              </a:spcBef>
              <a:spcAft>
                <a:spcPts val="0"/>
              </a:spcAft>
              <a:buClrTx/>
              <a:buSzTx/>
              <a:buFontTx/>
              <a:buNone/>
              <a:tabLst/>
              <a:defRPr/>
            </a:pPr>
            <a:r>
              <a:rPr lang="en-GB" altLang="en-US" sz="1600">
                <a:latin typeface="DM Sans" pitchFamily="2" charset="0"/>
              </a:rPr>
              <a:t>Strengthen and promote your service once setup</a:t>
            </a:r>
          </a:p>
        </p:txBody>
      </p:sp>
      <p:sp>
        <p:nvSpPr>
          <p:cNvPr id="17" name="Text Placeholder 7">
            <a:extLst>
              <a:ext uri="{FF2B5EF4-FFF2-40B4-BE49-F238E27FC236}">
                <a16:creationId xmlns:a16="http://schemas.microsoft.com/office/drawing/2014/main" id="{44F9771E-F898-76B5-5B07-CB4C134BBCB8}"/>
              </a:ext>
            </a:extLst>
          </p:cNvPr>
          <p:cNvSpPr txBox="1">
            <a:spLocks noChangeArrowheads="1"/>
          </p:cNvSpPr>
          <p:nvPr/>
        </p:nvSpPr>
        <p:spPr bwMode="auto">
          <a:xfrm>
            <a:off x="1162049" y="2670363"/>
            <a:ext cx="2704035" cy="1976913"/>
          </a:xfrm>
          <a:prstGeom prst="rect">
            <a:avLst/>
          </a:prstGeom>
          <a:solidFill>
            <a:srgbClr val="FFFFFF"/>
          </a:solidFill>
          <a:ln w="19050">
            <a:solidFill>
              <a:schemeClr val="accent1"/>
            </a:solidFill>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External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In pharmacy</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Local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Digital</a:t>
            </a:r>
          </a:p>
          <a:p>
            <a:pPr marL="285750" marR="0" lvl="0" indent="-285750" defTabSz="829361" fontAlgn="auto">
              <a:spcBef>
                <a:spcPts val="907"/>
              </a:spcBef>
              <a:spcAft>
                <a:spcPts val="0"/>
              </a:spcAft>
              <a:buClr>
                <a:schemeClr val="accent1"/>
              </a:buClr>
              <a:buSzTx/>
              <a:buFont typeface="Wingdings" pitchFamily="2" charset="2"/>
              <a:buChar char="§"/>
              <a:tabLst/>
              <a:defRPr/>
            </a:pPr>
            <a:r>
              <a:rPr lang="en-GB" altLang="en-US" sz="1600" dirty="0">
                <a:solidFill>
                  <a:srgbClr val="0072CE"/>
                </a:solidFill>
                <a:latin typeface="DM Sans" pitchFamily="2" charset="0"/>
              </a:rPr>
              <a:t>Social, Google, SEO</a:t>
            </a:r>
          </a:p>
        </p:txBody>
      </p:sp>
      <p:pic>
        <p:nvPicPr>
          <p:cNvPr id="8" name="Picture 7">
            <a:extLst>
              <a:ext uri="{FF2B5EF4-FFF2-40B4-BE49-F238E27FC236}">
                <a16:creationId xmlns:a16="http://schemas.microsoft.com/office/drawing/2014/main" id="{3D38060B-9350-CA1C-C5E8-D0CB8CE88B20}"/>
              </a:ext>
            </a:extLst>
          </p:cNvPr>
          <p:cNvPicPr>
            <a:picLocks noChangeAspect="1"/>
          </p:cNvPicPr>
          <p:nvPr/>
        </p:nvPicPr>
        <p:blipFill>
          <a:blip r:embed="rId3"/>
          <a:stretch>
            <a:fillRect/>
          </a:stretch>
        </p:blipFill>
        <p:spPr>
          <a:xfrm>
            <a:off x="9583284" y="410417"/>
            <a:ext cx="2428520" cy="5147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A2B129A-BC74-4DD0-3175-7B4DCB773E99}"/>
              </a:ext>
            </a:extLst>
          </p:cNvPr>
          <p:cNvPicPr>
            <a:picLocks noChangeAspect="1"/>
          </p:cNvPicPr>
          <p:nvPr/>
        </p:nvPicPr>
        <p:blipFill>
          <a:blip r:embed="rId4"/>
          <a:stretch>
            <a:fillRect/>
          </a:stretch>
        </p:blipFill>
        <p:spPr>
          <a:xfrm>
            <a:off x="4550194" y="3850820"/>
            <a:ext cx="3938499" cy="2502750"/>
          </a:xfrm>
          <a:prstGeom prst="rect">
            <a:avLst/>
          </a:prstGeom>
        </p:spPr>
      </p:pic>
      <p:pic>
        <p:nvPicPr>
          <p:cNvPr id="10" name="Picture 9">
            <a:extLst>
              <a:ext uri="{FF2B5EF4-FFF2-40B4-BE49-F238E27FC236}">
                <a16:creationId xmlns:a16="http://schemas.microsoft.com/office/drawing/2014/main" id="{5F119CEE-7C61-F3D3-B8F5-36915D736F11}"/>
              </a:ext>
            </a:extLst>
          </p:cNvPr>
          <p:cNvPicPr>
            <a:picLocks noChangeAspect="1"/>
          </p:cNvPicPr>
          <p:nvPr/>
        </p:nvPicPr>
        <p:blipFill>
          <a:blip r:embed="rId5"/>
          <a:stretch>
            <a:fillRect/>
          </a:stretch>
        </p:blipFill>
        <p:spPr>
          <a:xfrm>
            <a:off x="4463018" y="403531"/>
            <a:ext cx="2339166" cy="3306491"/>
          </a:xfrm>
          <a:prstGeom prst="rect">
            <a:avLst/>
          </a:prstGeom>
        </p:spPr>
      </p:pic>
      <p:pic>
        <p:nvPicPr>
          <p:cNvPr id="12" name="Picture 11">
            <a:extLst>
              <a:ext uri="{FF2B5EF4-FFF2-40B4-BE49-F238E27FC236}">
                <a16:creationId xmlns:a16="http://schemas.microsoft.com/office/drawing/2014/main" id="{B4E172A7-C4FE-2951-9DC7-BCAA645E7757}"/>
              </a:ext>
            </a:extLst>
          </p:cNvPr>
          <p:cNvPicPr>
            <a:picLocks noChangeAspect="1"/>
          </p:cNvPicPr>
          <p:nvPr/>
        </p:nvPicPr>
        <p:blipFill>
          <a:blip r:embed="rId6"/>
          <a:stretch>
            <a:fillRect/>
          </a:stretch>
        </p:blipFill>
        <p:spPr>
          <a:xfrm>
            <a:off x="6968511" y="410417"/>
            <a:ext cx="2428520" cy="3064650"/>
          </a:xfrm>
          <a:prstGeom prst="rect">
            <a:avLst/>
          </a:prstGeom>
        </p:spPr>
      </p:pic>
      <p:sp>
        <p:nvSpPr>
          <p:cNvPr id="13" name="Rectangle 12">
            <a:extLst>
              <a:ext uri="{FF2B5EF4-FFF2-40B4-BE49-F238E27FC236}">
                <a16:creationId xmlns:a16="http://schemas.microsoft.com/office/drawing/2014/main" id="{4C118B84-2104-A909-F5E5-55B6704EE90A}"/>
              </a:ext>
            </a:extLst>
          </p:cNvPr>
          <p:cNvSpPr/>
          <p:nvPr/>
        </p:nvSpPr>
        <p:spPr>
          <a:xfrm flipH="1">
            <a:off x="4141692" y="1417456"/>
            <a:ext cx="45719" cy="470687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EFE1C6F8-8BDA-C739-81EA-A168372605DF}"/>
              </a:ext>
            </a:extLst>
          </p:cNvPr>
          <p:cNvSpPr txBox="1">
            <a:spLocks noChangeArrowheads="1"/>
          </p:cNvSpPr>
          <p:nvPr/>
        </p:nvSpPr>
        <p:spPr bwMode="auto">
          <a:xfrm>
            <a:off x="1162048" y="4798767"/>
            <a:ext cx="2704035" cy="1325563"/>
          </a:xfrm>
          <a:prstGeom prst="rect">
            <a:avLst/>
          </a:prstGeom>
          <a:solidFill>
            <a:srgbClr val="FFFFFF"/>
          </a:solidFill>
          <a:ln w="19050">
            <a:solidFill>
              <a:schemeClr val="accent1"/>
            </a:solidFill>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R="0" lvl="0" defTabSz="829361" fontAlgn="auto">
              <a:spcBef>
                <a:spcPts val="907"/>
              </a:spcBef>
              <a:spcAft>
                <a:spcPts val="0"/>
              </a:spcAft>
              <a:buClr>
                <a:schemeClr val="accent1"/>
              </a:buClr>
              <a:buSzTx/>
              <a:tabLst/>
              <a:defRPr/>
            </a:pPr>
            <a:r>
              <a:rPr lang="en-GB" altLang="en-US" sz="1600" b="1" dirty="0">
                <a:solidFill>
                  <a:srgbClr val="0072CE"/>
                </a:solidFill>
                <a:latin typeface="DM Sans" pitchFamily="2" charset="0"/>
              </a:rPr>
              <a:t>Top Tip: </a:t>
            </a:r>
            <a:r>
              <a:rPr lang="en-GB" sz="1600" dirty="0">
                <a:solidFill>
                  <a:srgbClr val="0072CE"/>
                </a:solidFill>
                <a:latin typeface="DM Sans" pitchFamily="2" charset="0"/>
              </a:rPr>
              <a:t>Register as a pharmacy, not an individual, to order sufficient supplies.</a:t>
            </a:r>
            <a:endParaRPr lang="en-GB" altLang="en-US" sz="1600" dirty="0">
              <a:solidFill>
                <a:srgbClr val="0072CE"/>
              </a:solidFill>
              <a:latin typeface="DM Sans" pitchFamily="2" charset="0"/>
            </a:endParaRPr>
          </a:p>
        </p:txBody>
      </p:sp>
      <p:sp>
        <p:nvSpPr>
          <p:cNvPr id="5" name="TextBox 4">
            <a:extLst>
              <a:ext uri="{FF2B5EF4-FFF2-40B4-BE49-F238E27FC236}">
                <a16:creationId xmlns:a16="http://schemas.microsoft.com/office/drawing/2014/main" id="{6D1D09E4-3A3F-E3D7-BC79-A2C66C40AA8D}"/>
              </a:ext>
            </a:extLst>
          </p:cNvPr>
          <p:cNvSpPr txBox="1"/>
          <p:nvPr/>
        </p:nvSpPr>
        <p:spPr>
          <a:xfrm>
            <a:off x="9406994" y="5984238"/>
            <a:ext cx="2700974" cy="738664"/>
          </a:xfrm>
          <a:prstGeom prst="rect">
            <a:avLst/>
          </a:prstGeom>
          <a:noFill/>
          <a:ln>
            <a:solidFill>
              <a:schemeClr val="tx1"/>
            </a:solidFill>
          </a:ln>
        </p:spPr>
        <p:txBody>
          <a:bodyPr wrap="square" rtlCol="0">
            <a:spAutoFit/>
          </a:bodyPr>
          <a:lstStyle/>
          <a:p>
            <a:pPr algn="ctr"/>
            <a:r>
              <a:rPr lang="en-GB" sz="1400" dirty="0">
                <a:latin typeface="DM Sans" pitchFamily="2" charset="77"/>
              </a:rPr>
              <a:t>A copy of this leaflet may be given to all patients who receive a vaccination</a:t>
            </a:r>
          </a:p>
        </p:txBody>
      </p:sp>
      <p:sp>
        <p:nvSpPr>
          <p:cNvPr id="6" name="Up Arrow 5">
            <a:extLst>
              <a:ext uri="{FF2B5EF4-FFF2-40B4-BE49-F238E27FC236}">
                <a16:creationId xmlns:a16="http://schemas.microsoft.com/office/drawing/2014/main" id="{17DB60EB-F947-BBCE-108B-DFA3D8C91758}"/>
              </a:ext>
            </a:extLst>
          </p:cNvPr>
          <p:cNvSpPr/>
          <p:nvPr/>
        </p:nvSpPr>
        <p:spPr>
          <a:xfrm flipH="1">
            <a:off x="10684168" y="5631692"/>
            <a:ext cx="226752" cy="27890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247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614-6B25-402B-8EE4-12A2C7B66848}"/>
              </a:ext>
            </a:extLst>
          </p:cNvPr>
          <p:cNvSpPr>
            <a:spLocks noGrp="1"/>
          </p:cNvSpPr>
          <p:nvPr>
            <p:ph type="title"/>
          </p:nvPr>
        </p:nvSpPr>
        <p:spPr>
          <a:xfrm>
            <a:off x="330206" y="290951"/>
            <a:ext cx="10515600" cy="972607"/>
          </a:xfrm>
        </p:spPr>
        <p:txBody>
          <a:bodyPr/>
          <a:lstStyle/>
          <a:p>
            <a:r>
              <a:rPr lang="en-GB"/>
              <a:t>Maximising vaccine uptake</a:t>
            </a:r>
          </a:p>
        </p:txBody>
      </p:sp>
      <p:sp>
        <p:nvSpPr>
          <p:cNvPr id="3" name="Content Placeholder 2">
            <a:extLst>
              <a:ext uri="{FF2B5EF4-FFF2-40B4-BE49-F238E27FC236}">
                <a16:creationId xmlns:a16="http://schemas.microsoft.com/office/drawing/2014/main" id="{0F1B43D3-46AB-441D-BF4E-042BB13F077E}"/>
              </a:ext>
            </a:extLst>
          </p:cNvPr>
          <p:cNvSpPr>
            <a:spLocks noGrp="1"/>
          </p:cNvSpPr>
          <p:nvPr>
            <p:ph idx="1"/>
          </p:nvPr>
        </p:nvSpPr>
        <p:spPr>
          <a:xfrm>
            <a:off x="484742" y="1278255"/>
            <a:ext cx="7556600" cy="4548804"/>
          </a:xfrm>
          <a:ln w="19050">
            <a:solidFill>
              <a:schemeClr val="tx1"/>
            </a:solidFill>
          </a:ln>
        </p:spPr>
        <p:txBody>
          <a:bodyPr vert="horz" lIns="91440" tIns="45720" rIns="91440" bIns="45720" rtlCol="0" anchor="t">
            <a:normAutofit fontScale="25000" lnSpcReduction="20000"/>
          </a:bodyPr>
          <a:lstStyle/>
          <a:p>
            <a:pPr marL="0" indent="0">
              <a:buNone/>
            </a:pPr>
            <a:r>
              <a:rPr lang="en-GB" sz="6400"/>
              <a:t>It is important that the MenB vaccine is offered to as many eligible individuals as possible. You can help maximise uptake by:</a:t>
            </a:r>
          </a:p>
          <a:p>
            <a:r>
              <a:rPr lang="en-GB" sz="6400" b="1"/>
              <a:t>Displaying posters </a:t>
            </a:r>
            <a:r>
              <a:rPr lang="en-GB" sz="6400"/>
              <a:t>and digital promotional materials in prominent locations</a:t>
            </a:r>
          </a:p>
          <a:p>
            <a:r>
              <a:rPr lang="en-GB" sz="6400"/>
              <a:t>Making </a:t>
            </a:r>
            <a:r>
              <a:rPr lang="en-GB" sz="6400" b="1"/>
              <a:t>leaflets </a:t>
            </a:r>
            <a:r>
              <a:rPr lang="en-GB" sz="6400"/>
              <a:t>readily available</a:t>
            </a:r>
          </a:p>
          <a:p>
            <a:r>
              <a:rPr lang="en-GB" sz="6400" b="1"/>
              <a:t>Signposting</a:t>
            </a:r>
            <a:r>
              <a:rPr lang="en-GB" sz="6400"/>
              <a:t> people to reliable online and accessible resources, including Easy Read, British Sign Language (BSL), large print and translated materials</a:t>
            </a:r>
          </a:p>
          <a:p>
            <a:r>
              <a:rPr lang="en-GB" sz="6400"/>
              <a:t>Offering a </a:t>
            </a:r>
            <a:r>
              <a:rPr lang="en-GB" sz="6400" b="1"/>
              <a:t>flexible, accessible service </a:t>
            </a:r>
            <a:r>
              <a:rPr lang="en-GB" sz="6400"/>
              <a:t>and clearly advertising vaccination times</a:t>
            </a:r>
          </a:p>
          <a:p>
            <a:r>
              <a:rPr lang="en-GB" sz="6400"/>
              <a:t>Providing a </a:t>
            </a:r>
            <a:r>
              <a:rPr lang="en-GB" sz="6400" b="1"/>
              <a:t>suitable environment </a:t>
            </a:r>
            <a:r>
              <a:rPr lang="en-GB" sz="6400"/>
              <a:t>that promotes privacy, dignity and confidentiality</a:t>
            </a:r>
          </a:p>
          <a:p>
            <a:r>
              <a:rPr lang="en-GB" sz="6400"/>
              <a:t>Ensuring individuals know when to receive their second dose</a:t>
            </a:r>
          </a:p>
          <a:p>
            <a:r>
              <a:rPr lang="en-GB" sz="6400" b="1"/>
              <a:t>Speaking positively and confidently </a:t>
            </a:r>
            <a:r>
              <a:rPr lang="en-GB" sz="6400"/>
              <a:t>about the MenB vaccination programme and encouraging others to do the same</a:t>
            </a:r>
          </a:p>
          <a:p>
            <a:pPr marL="0" indent="0">
              <a:lnSpc>
                <a:spcPct val="120000"/>
              </a:lnSpc>
              <a:spcBef>
                <a:spcPts val="0"/>
              </a:spcBef>
              <a:buNone/>
            </a:pPr>
            <a:endParaRPr lang="en-GB" sz="1600">
              <a:latin typeface="DM Sans" pitchFamily="2" charset="0"/>
            </a:endParaRPr>
          </a:p>
        </p:txBody>
      </p:sp>
      <p:pic>
        <p:nvPicPr>
          <p:cNvPr id="6" name="Picture 5">
            <a:extLst>
              <a:ext uri="{FF2B5EF4-FFF2-40B4-BE49-F238E27FC236}">
                <a16:creationId xmlns:a16="http://schemas.microsoft.com/office/drawing/2014/main" id="{7F58125F-F398-E71D-0E40-44AACD134C5B}"/>
              </a:ext>
            </a:extLst>
          </p:cNvPr>
          <p:cNvPicPr>
            <a:picLocks noChangeAspect="1"/>
          </p:cNvPicPr>
          <p:nvPr/>
        </p:nvPicPr>
        <p:blipFill>
          <a:blip r:embed="rId3"/>
          <a:stretch>
            <a:fillRect/>
          </a:stretch>
        </p:blipFill>
        <p:spPr>
          <a:xfrm>
            <a:off x="8373035" y="1278255"/>
            <a:ext cx="3212654" cy="4548804"/>
          </a:xfrm>
          <a:prstGeom prst="rect">
            <a:avLst/>
          </a:prstGeom>
          <a:ln>
            <a:solidFill>
              <a:schemeClr val="tx1"/>
            </a:solidFill>
          </a:ln>
        </p:spPr>
      </p:pic>
    </p:spTree>
    <p:extLst>
      <p:ext uri="{BB962C8B-B14F-4D97-AF65-F5344CB8AC3E}">
        <p14:creationId xmlns:p14="http://schemas.microsoft.com/office/powerpoint/2010/main" val="40815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65D73-F41E-4328-DB6A-48F4079DD656}"/>
              </a:ext>
            </a:extLst>
          </p:cNvPr>
          <p:cNvSpPr txBox="1"/>
          <p:nvPr/>
        </p:nvSpPr>
        <p:spPr>
          <a:xfrm>
            <a:off x="3566327" y="3075057"/>
            <a:ext cx="5059345" cy="707886"/>
          </a:xfrm>
          <a:prstGeom prst="rect">
            <a:avLst/>
          </a:prstGeom>
          <a:noFill/>
        </p:spPr>
        <p:txBody>
          <a:bodyPr wrap="square">
            <a:spAutoFit/>
          </a:bodyPr>
          <a:lstStyle/>
          <a:p>
            <a:r>
              <a:rPr lang="en-GB" sz="4000" b="1">
                <a:solidFill>
                  <a:schemeClr val="bg2"/>
                </a:solidFill>
                <a:latin typeface="Mokoko Medium" panose="02060603020203020204" pitchFamily="18" charset="77"/>
                <a:cs typeface="Mokoko Medium" panose="02060603020203020204" pitchFamily="18" charset="77"/>
              </a:rPr>
              <a:t>Meningitis Disease</a:t>
            </a:r>
          </a:p>
        </p:txBody>
      </p:sp>
    </p:spTree>
    <p:extLst>
      <p:ext uri="{BB962C8B-B14F-4D97-AF65-F5344CB8AC3E}">
        <p14:creationId xmlns:p14="http://schemas.microsoft.com/office/powerpoint/2010/main" val="324315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1846-A5C9-858C-50B1-F480A8C4D7E8}"/>
              </a:ext>
            </a:extLst>
          </p:cNvPr>
          <p:cNvSpPr>
            <a:spLocks noGrp="1"/>
          </p:cNvSpPr>
          <p:nvPr>
            <p:ph type="title"/>
          </p:nvPr>
        </p:nvSpPr>
        <p:spPr>
          <a:xfrm>
            <a:off x="700635" y="914400"/>
            <a:ext cx="10691265" cy="5107598"/>
          </a:xfrm>
        </p:spPr>
        <p:txBody>
          <a:bodyPr>
            <a:normAutofit/>
          </a:bodyPr>
          <a:lstStyle/>
          <a:p>
            <a:pPr algn="r"/>
            <a:r>
              <a:rPr lang="en-GB" noProof="0"/>
              <a:t>                                     </a:t>
            </a:r>
            <a:br>
              <a:rPr lang="en-GB" noProof="0"/>
            </a:br>
            <a:r>
              <a:rPr lang="en-GB"/>
              <a:t>Fiona Caplan-Dean </a:t>
            </a:r>
            <a:br>
              <a:rPr lang="en-GB"/>
            </a:br>
            <a:r>
              <a:rPr lang="en-GB"/>
              <a:t>                                   </a:t>
            </a:r>
            <a:r>
              <a:rPr lang="en-GB" sz="2000"/>
              <a:t>MRCPharm</a:t>
            </a:r>
            <a:br>
              <a:rPr lang="en-GB" noProof="0"/>
            </a:br>
            <a:r>
              <a:rPr lang="en-GB" noProof="0"/>
              <a:t>                                </a:t>
            </a:r>
            <a:br>
              <a:rPr lang="en-GB" sz="2000" noProof="0"/>
            </a:br>
            <a:r>
              <a:rPr lang="en-GB" sz="2000" noProof="0"/>
              <a:t>                                                         </a:t>
            </a:r>
            <a:br>
              <a:rPr lang="en-GB" noProof="0"/>
            </a:br>
            <a:r>
              <a:rPr lang="en-GB" noProof="0"/>
              <a:t>                                   </a:t>
            </a:r>
            <a:br>
              <a:rPr lang="en-GB" noProof="0"/>
            </a:br>
            <a:r>
              <a:rPr lang="en-GB" noProof="0"/>
              <a:t>                                  </a:t>
            </a:r>
            <a:endParaRPr lang="en-GB" sz="2000" noProof="0"/>
          </a:p>
        </p:txBody>
      </p:sp>
      <p:pic>
        <p:nvPicPr>
          <p:cNvPr id="4" name="Content Placeholder 3">
            <a:extLst>
              <a:ext uri="{FF2B5EF4-FFF2-40B4-BE49-F238E27FC236}">
                <a16:creationId xmlns:a16="http://schemas.microsoft.com/office/drawing/2014/main" id="{5941DF1A-B217-521D-EF7E-0B9235791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980" y="1838325"/>
            <a:ext cx="3039928" cy="349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9588A8C2-1DF1-F397-891C-27B2644A7E54}"/>
              </a:ext>
            </a:extLst>
          </p:cNvPr>
          <p:cNvSpPr txBox="1"/>
          <p:nvPr/>
        </p:nvSpPr>
        <p:spPr>
          <a:xfrm>
            <a:off x="5597912" y="3518790"/>
            <a:ext cx="5597911" cy="1631216"/>
          </a:xfrm>
          <a:prstGeom prst="rect">
            <a:avLst/>
          </a:prstGeom>
          <a:noFill/>
        </p:spPr>
        <p:txBody>
          <a:bodyPr wrap="square" rtlCol="0">
            <a:spAutoFit/>
          </a:bodyPr>
          <a:lstStyle/>
          <a:p>
            <a:pPr marL="285750" indent="-285750">
              <a:buClr>
                <a:schemeClr val="accent1"/>
              </a:buClr>
              <a:buFont typeface="Wingdings" pitchFamily="2" charset="2"/>
              <a:buChar char="§"/>
            </a:pPr>
            <a:r>
              <a:rPr lang="en-GB" sz="2000">
                <a:latin typeface="DM Sans" pitchFamily="2" charset="0"/>
              </a:rPr>
              <a:t>35 years experience</a:t>
            </a:r>
          </a:p>
          <a:p>
            <a:pPr marL="285750" indent="-285750">
              <a:buClr>
                <a:schemeClr val="accent1"/>
              </a:buClr>
              <a:buFont typeface="Wingdings" pitchFamily="2" charset="2"/>
              <a:buChar char="§"/>
            </a:pPr>
            <a:r>
              <a:rPr lang="en-GB" sz="2000">
                <a:latin typeface="DM Sans" pitchFamily="2" charset="0"/>
              </a:rPr>
              <a:t>Community Pharmacy</a:t>
            </a:r>
          </a:p>
          <a:p>
            <a:pPr marL="285750" indent="-285750">
              <a:buClr>
                <a:schemeClr val="accent1"/>
              </a:buClr>
              <a:buFont typeface="Wingdings" pitchFamily="2" charset="2"/>
              <a:buChar char="§"/>
            </a:pPr>
            <a:r>
              <a:rPr lang="en-GB" sz="2000">
                <a:latin typeface="DM Sans" pitchFamily="2" charset="0"/>
              </a:rPr>
              <a:t>Pharma Industry</a:t>
            </a:r>
          </a:p>
          <a:p>
            <a:pPr marL="285750" indent="-285750">
              <a:buClr>
                <a:schemeClr val="accent1"/>
              </a:buClr>
              <a:buFont typeface="Wingdings" pitchFamily="2" charset="2"/>
              <a:buChar char="§"/>
            </a:pPr>
            <a:r>
              <a:rPr lang="en-GB" sz="2000">
                <a:latin typeface="DM Sans" pitchFamily="2" charset="0"/>
              </a:rPr>
              <a:t>Pharmacy Services Consultant</a:t>
            </a:r>
          </a:p>
          <a:p>
            <a:pPr marL="285750" indent="-285750">
              <a:buClr>
                <a:schemeClr val="accent1"/>
              </a:buClr>
              <a:buFont typeface="Wingdings" pitchFamily="2" charset="2"/>
              <a:buChar char="§"/>
            </a:pPr>
            <a:r>
              <a:rPr lang="en-GB" sz="2000">
                <a:latin typeface="DM Sans" pitchFamily="2" charset="0"/>
              </a:rPr>
              <a:t>Trainer</a:t>
            </a:r>
          </a:p>
        </p:txBody>
      </p:sp>
    </p:spTree>
    <p:extLst>
      <p:ext uri="{BB962C8B-B14F-4D97-AF65-F5344CB8AC3E}">
        <p14:creationId xmlns:p14="http://schemas.microsoft.com/office/powerpoint/2010/main" val="203636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557-106A-4D79-ACCF-069683CB8734}"/>
              </a:ext>
            </a:extLst>
          </p:cNvPr>
          <p:cNvSpPr>
            <a:spLocks noGrp="1"/>
          </p:cNvSpPr>
          <p:nvPr>
            <p:ph type="title"/>
          </p:nvPr>
        </p:nvSpPr>
        <p:spPr>
          <a:xfrm>
            <a:off x="411480" y="274320"/>
            <a:ext cx="7543800" cy="502920"/>
          </a:xfrm>
        </p:spPr>
        <p:txBody>
          <a:bodyPr wrap="square" lIns="0" tIns="0" rIns="0" bIns="0" anchor="ctr">
            <a:noAutofit/>
          </a:bodyPr>
          <a:lstStyle/>
          <a:p>
            <a:pPr algn="l"/>
            <a:r>
              <a:rPr lang="en-GB" sz="3000" b="1">
                <a:solidFill>
                  <a:srgbClr val="0072CE"/>
                </a:solidFill>
                <a:latin typeface="Mokoko Medium"/>
              </a:rPr>
              <a:t>Why MenB vaccination matters</a:t>
            </a:r>
          </a:p>
        </p:txBody>
      </p:sp>
      <p:sp>
        <p:nvSpPr>
          <p:cNvPr id="5" name="Slide Number Placeholder 4">
            <a:extLst>
              <a:ext uri="{FF2B5EF4-FFF2-40B4-BE49-F238E27FC236}">
                <a16:creationId xmlns:a16="http://schemas.microsoft.com/office/drawing/2014/main" id="{0F582B13-506A-46EB-82FE-8991392CEA83}"/>
              </a:ext>
            </a:extLst>
          </p:cNvPr>
          <p:cNvSpPr>
            <a:spLocks noGrp="1"/>
          </p:cNvSpPr>
          <p:nvPr>
            <p:ph type="sldNum" sz="quarter" idx="12"/>
          </p:nvPr>
        </p:nvSpPr>
        <p:spPr>
          <a:xfrm>
            <a:off x="10673644" y="6356350"/>
            <a:ext cx="680156" cy="365125"/>
          </a:xfrm>
        </p:spPr>
        <p:txBody>
          <a:bodyPr vert="horz" wrap="square" lIns="91440" tIns="45720" rIns="91440" bIns="45720" rtlCol="0" anchor="ctr">
            <a:noAutofit/>
          </a:bodyP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344369E4-5DE7-46E5-874E-4FD437973785}" type="slidenum">
              <a:rPr kumimoji="0" lang="en-GB" sz="1200" b="0" i="0" u="none" strike="noStrike" kern="1200" cap="none" spc="0" normalizeH="0" baseline="0" noProof="0" smtClean="0">
                <a:ln>
                  <a:noFill/>
                </a:ln>
                <a:solidFill>
                  <a:srgbClr val="0072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GB" sz="1200" b="0" i="0" u="none" strike="noStrike" kern="1200" cap="none" spc="0" normalizeH="0" baseline="0" noProof="0">
              <a:ln>
                <a:noFill/>
              </a:ln>
              <a:solidFill>
                <a:srgbClr val="0072CE"/>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29768" y="822960"/>
            <a:ext cx="10927080" cy="384048"/>
          </a:xfrm>
          <a:prstGeom prst="rect">
            <a:avLst/>
          </a:prstGeom>
          <a:noFill/>
        </p:spPr>
        <p:txBody>
          <a:bodyPr wrap="square" lIns="0" tIns="0" rIns="0" bIns="0" anchor="t">
            <a:spAutoFit/>
          </a:bodyPr>
          <a:lstStyle/>
          <a:p>
            <a:pPr algn="l">
              <a:spcAft>
                <a:spcPts val="0"/>
              </a:spcAft>
            </a:pPr>
            <a:r>
              <a:rPr sz="1550" b="0" i="0">
                <a:solidFill>
                  <a:srgbClr val="0072CE"/>
                </a:solidFill>
                <a:latin typeface="DM Sans"/>
              </a:rPr>
              <a:t>MenB is uncommon, but outcomes can be serious — vaccination protects the individual, not the wider population.</a:t>
            </a:r>
          </a:p>
        </p:txBody>
      </p:sp>
      <p:sp>
        <p:nvSpPr>
          <p:cNvPr id="7" name="Rectangle 6"/>
          <p:cNvSpPr>
            <a:spLocks/>
          </p:cNvSpPr>
          <p:nvPr/>
        </p:nvSpPr>
        <p:spPr>
          <a:xfrm>
            <a:off x="4005072" y="1298448"/>
            <a:ext cx="16459" cy="4160520"/>
          </a:xfrm>
          <a:prstGeom prst="rect">
            <a:avLst/>
          </a:prstGeom>
          <a:solidFill>
            <a:srgbClr val="D9ECFA"/>
          </a:solidFill>
          <a:ln>
            <a:solidFill>
              <a:srgbClr val="D9EC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a:spLocks/>
          </p:cNvSpPr>
          <p:nvPr/>
        </p:nvSpPr>
        <p:spPr>
          <a:xfrm>
            <a:off x="7479792" y="1298448"/>
            <a:ext cx="16459" cy="4160520"/>
          </a:xfrm>
          <a:prstGeom prst="rect">
            <a:avLst/>
          </a:prstGeom>
          <a:solidFill>
            <a:srgbClr val="D9ECFA"/>
          </a:solidFill>
          <a:ln>
            <a:solidFill>
              <a:srgbClr val="D9EC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a:spLocks/>
          </p:cNvSpPr>
          <p:nvPr/>
        </p:nvSpPr>
        <p:spPr>
          <a:xfrm>
            <a:off x="640080" y="5815584"/>
            <a:ext cx="10607040" cy="32004"/>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a:spLocks/>
          </p:cNvSpPr>
          <p:nvPr/>
        </p:nvSpPr>
        <p:spPr>
          <a:xfrm>
            <a:off x="640080" y="1298448"/>
            <a:ext cx="2926080" cy="256032"/>
          </a:xfrm>
          <a:prstGeom prst="rect">
            <a:avLst/>
          </a:prstGeom>
          <a:noFill/>
        </p:spPr>
        <p:txBody>
          <a:bodyPr wrap="square" lIns="0" tIns="0" rIns="0" bIns="0" anchor="t">
            <a:spAutoFit/>
          </a:bodyPr>
          <a:lstStyle/>
          <a:p>
            <a:pPr algn="l">
              <a:spcAft>
                <a:spcPts val="0"/>
              </a:spcAft>
            </a:pPr>
            <a:r>
              <a:rPr lang="en-GB" sz="1720" b="1" i="0">
                <a:solidFill>
                  <a:srgbClr val="0072CE"/>
                </a:solidFill>
                <a:latin typeface="DM Sans"/>
              </a:rPr>
              <a:t>Disease profile</a:t>
            </a:r>
          </a:p>
        </p:txBody>
      </p:sp>
      <p:sp>
        <p:nvSpPr>
          <p:cNvPr id="11" name="Rectangle 10"/>
          <p:cNvSpPr/>
          <p:nvPr/>
        </p:nvSpPr>
        <p:spPr>
          <a:xfrm>
            <a:off x="640080" y="1655064"/>
            <a:ext cx="1371600" cy="32004"/>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4251960" y="1298448"/>
            <a:ext cx="2788920" cy="256032"/>
          </a:xfrm>
          <a:prstGeom prst="rect">
            <a:avLst/>
          </a:prstGeom>
          <a:noFill/>
        </p:spPr>
        <p:txBody>
          <a:bodyPr wrap="square" lIns="0" tIns="0" rIns="0" bIns="0" anchor="t">
            <a:spAutoFit/>
          </a:bodyPr>
          <a:lstStyle/>
          <a:p>
            <a:pPr algn="l">
              <a:spcAft>
                <a:spcPts val="0"/>
              </a:spcAft>
            </a:pPr>
            <a:r>
              <a:rPr lang="en-GB" sz="1720" b="1" i="0">
                <a:solidFill>
                  <a:srgbClr val="0072CE"/>
                </a:solidFill>
                <a:latin typeface="DM Sans"/>
              </a:rPr>
              <a:t>Clinical impact</a:t>
            </a:r>
          </a:p>
        </p:txBody>
      </p:sp>
      <p:sp>
        <p:nvSpPr>
          <p:cNvPr id="13" name="Rectangle 12"/>
          <p:cNvSpPr>
            <a:spLocks/>
          </p:cNvSpPr>
          <p:nvPr/>
        </p:nvSpPr>
        <p:spPr>
          <a:xfrm>
            <a:off x="4251960" y="1655064"/>
            <a:ext cx="1371600" cy="32004"/>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a:spLocks/>
          </p:cNvSpPr>
          <p:nvPr/>
        </p:nvSpPr>
        <p:spPr>
          <a:xfrm>
            <a:off x="7726679" y="1298448"/>
            <a:ext cx="3154680" cy="256032"/>
          </a:xfrm>
          <a:prstGeom prst="rect">
            <a:avLst/>
          </a:prstGeom>
          <a:noFill/>
        </p:spPr>
        <p:txBody>
          <a:bodyPr wrap="square" lIns="0" tIns="0" rIns="0" bIns="0" anchor="t">
            <a:spAutoFit/>
          </a:bodyPr>
          <a:lstStyle/>
          <a:p>
            <a:pPr algn="l">
              <a:spcAft>
                <a:spcPts val="0"/>
              </a:spcAft>
            </a:pPr>
            <a:r>
              <a:rPr lang="en-GB" sz="1720" b="1" i="0">
                <a:solidFill>
                  <a:srgbClr val="0072CE"/>
                </a:solidFill>
                <a:latin typeface="DM Sans"/>
              </a:rPr>
              <a:t>Vaccination realities</a:t>
            </a:r>
          </a:p>
        </p:txBody>
      </p:sp>
      <p:sp>
        <p:nvSpPr>
          <p:cNvPr id="15" name="Rectangle 14"/>
          <p:cNvSpPr>
            <a:spLocks/>
          </p:cNvSpPr>
          <p:nvPr/>
        </p:nvSpPr>
        <p:spPr>
          <a:xfrm>
            <a:off x="7726679" y="1655064"/>
            <a:ext cx="1371600" cy="32004"/>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a:spLocks/>
          </p:cNvSpPr>
          <p:nvPr/>
        </p:nvSpPr>
        <p:spPr>
          <a:xfrm>
            <a:off x="658368" y="1874519"/>
            <a:ext cx="32004" cy="685800"/>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a:spLocks/>
          </p:cNvSpPr>
          <p:nvPr/>
        </p:nvSpPr>
        <p:spPr>
          <a:xfrm>
            <a:off x="786384" y="1847088"/>
            <a:ext cx="841248" cy="731520"/>
          </a:xfrm>
          <a:prstGeom prst="rect">
            <a:avLst/>
          </a:prstGeom>
          <a:noFill/>
        </p:spPr>
        <p:txBody>
          <a:bodyPr wrap="square" lIns="0" tIns="0" rIns="0" bIns="0" anchor="t">
            <a:spAutoFit/>
          </a:bodyPr>
          <a:lstStyle/>
          <a:p>
            <a:pPr algn="l">
              <a:spcAft>
                <a:spcPts val="0"/>
              </a:spcAft>
            </a:pPr>
            <a:r>
              <a:rPr lang="en-GB" sz="2400" b="1">
                <a:solidFill>
                  <a:srgbClr val="CB00BA"/>
                </a:solidFill>
                <a:latin typeface="DM Sans"/>
              </a:rPr>
              <a:t>87%</a:t>
            </a:r>
          </a:p>
        </p:txBody>
      </p:sp>
      <p:sp>
        <p:nvSpPr>
          <p:cNvPr id="18" name="TextBox 17"/>
          <p:cNvSpPr txBox="1"/>
          <p:nvPr/>
        </p:nvSpPr>
        <p:spPr>
          <a:xfrm>
            <a:off x="1792224" y="1865376"/>
            <a:ext cx="2148840" cy="731520"/>
          </a:xfrm>
          <a:prstGeom prst="rect">
            <a:avLst/>
          </a:prstGeom>
          <a:noFill/>
        </p:spPr>
        <p:txBody>
          <a:bodyPr wrap="square" lIns="0" tIns="0" rIns="0" bIns="0" anchor="t">
            <a:spAutoFit/>
          </a:bodyPr>
          <a:lstStyle/>
          <a:p>
            <a:pPr algn="l">
              <a:spcAft>
                <a:spcPts val="0"/>
              </a:spcAft>
            </a:pPr>
            <a:r>
              <a:rPr lang="en-GB" sz="1420" b="0" i="0">
                <a:solidFill>
                  <a:srgbClr val="0072CE"/>
                </a:solidFill>
                <a:latin typeface="DM Sans"/>
              </a:rPr>
              <a:t>of UK invasive infections are MenB — the most common strain</a:t>
            </a:r>
          </a:p>
        </p:txBody>
      </p:sp>
      <p:sp>
        <p:nvSpPr>
          <p:cNvPr id="19" name="Rectangle 18"/>
          <p:cNvSpPr>
            <a:spLocks/>
          </p:cNvSpPr>
          <p:nvPr/>
        </p:nvSpPr>
        <p:spPr>
          <a:xfrm>
            <a:off x="658368" y="2971800"/>
            <a:ext cx="32004" cy="813815"/>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p:cNvSpPr txBox="1"/>
          <p:nvPr/>
        </p:nvSpPr>
        <p:spPr>
          <a:xfrm>
            <a:off x="786384" y="2944368"/>
            <a:ext cx="841248" cy="859536"/>
          </a:xfrm>
          <a:prstGeom prst="rect">
            <a:avLst/>
          </a:prstGeom>
          <a:noFill/>
        </p:spPr>
        <p:txBody>
          <a:bodyPr wrap="square" lIns="0" tIns="0" rIns="0" bIns="0" anchor="t">
            <a:spAutoFit/>
          </a:bodyPr>
          <a:lstStyle/>
          <a:p>
            <a:pPr algn="l">
              <a:spcAft>
                <a:spcPts val="0"/>
              </a:spcAft>
            </a:pPr>
            <a:r>
              <a:rPr sz="2400" b="1">
                <a:solidFill>
                  <a:srgbClr val="CB00BA"/>
                </a:solidFill>
                <a:latin typeface="DM Sans"/>
              </a:rPr>
              <a:t>Rare</a:t>
            </a:r>
          </a:p>
        </p:txBody>
      </p:sp>
      <p:sp>
        <p:nvSpPr>
          <p:cNvPr id="21" name="TextBox 20"/>
          <p:cNvSpPr txBox="1">
            <a:spLocks/>
          </p:cNvSpPr>
          <p:nvPr/>
        </p:nvSpPr>
        <p:spPr>
          <a:xfrm>
            <a:off x="1792224" y="2962656"/>
            <a:ext cx="2148840" cy="859536"/>
          </a:xfrm>
          <a:prstGeom prst="rect">
            <a:avLst/>
          </a:prstGeom>
          <a:noFill/>
        </p:spPr>
        <p:txBody>
          <a:bodyPr wrap="square" lIns="0" tIns="0" rIns="0" bIns="0" anchor="t">
            <a:spAutoFit/>
          </a:bodyPr>
          <a:lstStyle/>
          <a:p>
            <a:pPr algn="l">
              <a:spcAft>
                <a:spcPts val="0"/>
              </a:spcAft>
            </a:pPr>
            <a:r>
              <a:rPr lang="en-GB" sz="1420" b="0" i="0">
                <a:solidFill>
                  <a:srgbClr val="0072CE"/>
                </a:solidFill>
                <a:latin typeface="DM Sans"/>
              </a:rPr>
              <a:t>IMD is uncommon (&lt;1 per 100,000/year), but can cause meningitis, septicaemia or both</a:t>
            </a:r>
          </a:p>
        </p:txBody>
      </p:sp>
      <p:sp>
        <p:nvSpPr>
          <p:cNvPr id="22" name="Rectangle 21"/>
          <p:cNvSpPr>
            <a:spLocks/>
          </p:cNvSpPr>
          <p:nvPr/>
        </p:nvSpPr>
        <p:spPr>
          <a:xfrm>
            <a:off x="658368" y="4160520"/>
            <a:ext cx="32004" cy="941832"/>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786384" y="4133087"/>
            <a:ext cx="841248" cy="987552"/>
          </a:xfrm>
          <a:prstGeom prst="rect">
            <a:avLst/>
          </a:prstGeom>
          <a:noFill/>
        </p:spPr>
        <p:txBody>
          <a:bodyPr wrap="square" lIns="0" tIns="0" rIns="0" bIns="0" anchor="t">
            <a:spAutoFit/>
          </a:bodyPr>
          <a:lstStyle/>
          <a:p>
            <a:pPr algn="l">
              <a:spcAft>
                <a:spcPts val="0"/>
              </a:spcAft>
            </a:pPr>
            <a:r>
              <a:rPr lang="en-GB" sz="2250" b="1">
                <a:solidFill>
                  <a:srgbClr val="CB00BA"/>
                </a:solidFill>
                <a:latin typeface="DM Sans"/>
              </a:rPr>
              <a:t>Age</a:t>
            </a:r>
          </a:p>
          <a:p>
            <a:pPr algn="l">
              <a:spcAft>
                <a:spcPts val="0"/>
              </a:spcAft>
            </a:pPr>
            <a:r>
              <a:rPr lang="en-GB" sz="2250" b="1">
                <a:solidFill>
                  <a:srgbClr val="CB00BA"/>
                </a:solidFill>
                <a:latin typeface="DM Sans"/>
              </a:rPr>
              <a:t>18–19</a:t>
            </a:r>
          </a:p>
        </p:txBody>
      </p:sp>
      <p:sp>
        <p:nvSpPr>
          <p:cNvPr id="24" name="TextBox 23"/>
          <p:cNvSpPr txBox="1">
            <a:spLocks/>
          </p:cNvSpPr>
          <p:nvPr/>
        </p:nvSpPr>
        <p:spPr>
          <a:xfrm>
            <a:off x="1792224" y="4151375"/>
            <a:ext cx="2148840" cy="987552"/>
          </a:xfrm>
          <a:prstGeom prst="rect">
            <a:avLst/>
          </a:prstGeom>
          <a:noFill/>
        </p:spPr>
        <p:txBody>
          <a:bodyPr wrap="square" lIns="0" tIns="0" rIns="0" bIns="0" anchor="t">
            <a:spAutoFit/>
          </a:bodyPr>
          <a:lstStyle/>
          <a:p>
            <a:pPr algn="l">
              <a:spcAft>
                <a:spcPts val="0"/>
              </a:spcAft>
            </a:pPr>
            <a:r>
              <a:rPr lang="en-GB" sz="1420" b="0" i="0">
                <a:solidFill>
                  <a:srgbClr val="0072CE"/>
                </a:solidFill>
                <a:latin typeface="DM Sans"/>
              </a:rPr>
              <a:t>highest rates outside infancy; disease can occur at any age</a:t>
            </a:r>
          </a:p>
        </p:txBody>
      </p:sp>
      <p:sp>
        <p:nvSpPr>
          <p:cNvPr id="25" name="Rectangle 24"/>
          <p:cNvSpPr>
            <a:spLocks/>
          </p:cNvSpPr>
          <p:nvPr/>
        </p:nvSpPr>
        <p:spPr>
          <a:xfrm>
            <a:off x="4251960" y="1856231"/>
            <a:ext cx="32004" cy="704087"/>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p:cNvSpPr txBox="1"/>
          <p:nvPr/>
        </p:nvSpPr>
        <p:spPr>
          <a:xfrm>
            <a:off x="4379976" y="1828800"/>
            <a:ext cx="932688" cy="749808"/>
          </a:xfrm>
          <a:prstGeom prst="rect">
            <a:avLst/>
          </a:prstGeom>
          <a:noFill/>
        </p:spPr>
        <p:txBody>
          <a:bodyPr wrap="square" lIns="0" tIns="0" rIns="0" bIns="0" anchor="t">
            <a:spAutoFit/>
          </a:bodyPr>
          <a:lstStyle/>
          <a:p>
            <a:pPr algn="l">
              <a:spcAft>
                <a:spcPts val="0"/>
              </a:spcAft>
            </a:pPr>
            <a:r>
              <a:rPr lang="en-GB" sz="2400" b="1">
                <a:solidFill>
                  <a:srgbClr val="CB00BA"/>
                </a:solidFill>
                <a:latin typeface="DM Sans"/>
              </a:rPr>
              <a:t>6%</a:t>
            </a:r>
          </a:p>
        </p:txBody>
      </p:sp>
      <p:sp>
        <p:nvSpPr>
          <p:cNvPr id="27" name="TextBox 26"/>
          <p:cNvSpPr txBox="1">
            <a:spLocks/>
          </p:cNvSpPr>
          <p:nvPr/>
        </p:nvSpPr>
        <p:spPr>
          <a:xfrm>
            <a:off x="5477256" y="1847088"/>
            <a:ext cx="1920240" cy="749808"/>
          </a:xfrm>
          <a:prstGeom prst="rect">
            <a:avLst/>
          </a:prstGeom>
          <a:noFill/>
        </p:spPr>
        <p:txBody>
          <a:bodyPr wrap="square" lIns="0" tIns="0" rIns="0" bIns="0" anchor="t">
            <a:spAutoFit/>
          </a:bodyPr>
          <a:lstStyle/>
          <a:p>
            <a:pPr algn="l">
              <a:spcAft>
                <a:spcPts val="0"/>
              </a:spcAft>
            </a:pPr>
            <a:r>
              <a:rPr lang="en-GB" sz="1420" b="0" i="0">
                <a:solidFill>
                  <a:srgbClr val="0072CE"/>
                </a:solidFill>
                <a:latin typeface="DM Sans"/>
              </a:rPr>
              <a:t>MenB case fatality; overall meningococcal disease is 5–10%</a:t>
            </a:r>
          </a:p>
        </p:txBody>
      </p:sp>
      <p:sp>
        <p:nvSpPr>
          <p:cNvPr id="28" name="Rectangle 27"/>
          <p:cNvSpPr>
            <a:spLocks/>
          </p:cNvSpPr>
          <p:nvPr/>
        </p:nvSpPr>
        <p:spPr>
          <a:xfrm>
            <a:off x="4251960" y="2980944"/>
            <a:ext cx="32004" cy="758952"/>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p:cNvSpPr txBox="1"/>
          <p:nvPr/>
        </p:nvSpPr>
        <p:spPr>
          <a:xfrm>
            <a:off x="4379976" y="2953512"/>
            <a:ext cx="932688" cy="804672"/>
          </a:xfrm>
          <a:prstGeom prst="rect">
            <a:avLst/>
          </a:prstGeom>
          <a:noFill/>
        </p:spPr>
        <p:txBody>
          <a:bodyPr wrap="square" lIns="0" tIns="0" rIns="0" bIns="0" anchor="t">
            <a:spAutoFit/>
          </a:bodyPr>
          <a:lstStyle/>
          <a:p>
            <a:pPr algn="l">
              <a:spcAft>
                <a:spcPts val="0"/>
              </a:spcAft>
            </a:pPr>
            <a:r>
              <a:rPr lang="en-GB" sz="2150" b="1">
                <a:solidFill>
                  <a:srgbClr val="CB00BA"/>
                </a:solidFill>
                <a:latin typeface="DM Sans"/>
              </a:rPr>
              <a:t>20–25%</a:t>
            </a:r>
          </a:p>
        </p:txBody>
      </p:sp>
      <p:sp>
        <p:nvSpPr>
          <p:cNvPr id="30" name="TextBox 29"/>
          <p:cNvSpPr txBox="1">
            <a:spLocks/>
          </p:cNvSpPr>
          <p:nvPr/>
        </p:nvSpPr>
        <p:spPr>
          <a:xfrm>
            <a:off x="5477256" y="2971800"/>
            <a:ext cx="1920240" cy="804672"/>
          </a:xfrm>
          <a:prstGeom prst="rect">
            <a:avLst/>
          </a:prstGeom>
          <a:noFill/>
        </p:spPr>
        <p:txBody>
          <a:bodyPr wrap="square" lIns="0" tIns="0" rIns="0" bIns="0" anchor="t">
            <a:spAutoFit/>
          </a:bodyPr>
          <a:lstStyle/>
          <a:p>
            <a:pPr algn="l">
              <a:spcAft>
                <a:spcPts val="0"/>
              </a:spcAft>
            </a:pPr>
            <a:r>
              <a:rPr lang="en-GB" sz="1420" b="0" i="0" dirty="0">
                <a:solidFill>
                  <a:srgbClr val="0072CE"/>
                </a:solidFill>
                <a:latin typeface="DM Sans"/>
              </a:rPr>
              <a:t>of diagnosed cases have complications</a:t>
            </a:r>
          </a:p>
        </p:txBody>
      </p:sp>
      <p:sp>
        <p:nvSpPr>
          <p:cNvPr id="31" name="Rectangle 30"/>
          <p:cNvSpPr/>
          <p:nvPr/>
        </p:nvSpPr>
        <p:spPr>
          <a:xfrm>
            <a:off x="4251960" y="4160520"/>
            <a:ext cx="32004" cy="886968"/>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379976" y="4133087"/>
            <a:ext cx="932688" cy="646331"/>
          </a:xfrm>
          <a:prstGeom prst="rect">
            <a:avLst/>
          </a:prstGeom>
          <a:noFill/>
        </p:spPr>
        <p:txBody>
          <a:bodyPr wrap="square" lIns="0" tIns="0" rIns="0" bIns="0" anchor="t">
            <a:spAutoFit/>
          </a:bodyPr>
          <a:lstStyle/>
          <a:p>
            <a:pPr algn="l">
              <a:spcAft>
                <a:spcPts val="0"/>
              </a:spcAft>
            </a:pPr>
            <a:r>
              <a:rPr lang="en-GB" sz="2100" b="1">
                <a:solidFill>
                  <a:srgbClr val="CB00BA"/>
                </a:solidFill>
                <a:latin typeface="DM Sans"/>
              </a:rPr>
              <a:t>≈1 in</a:t>
            </a:r>
          </a:p>
          <a:p>
            <a:pPr algn="l">
              <a:spcAft>
                <a:spcPts val="0"/>
              </a:spcAft>
            </a:pPr>
            <a:r>
              <a:rPr lang="en-GB" sz="2100" b="1">
                <a:solidFill>
                  <a:srgbClr val="CB00BA"/>
                </a:solidFill>
                <a:latin typeface="DM Sans"/>
              </a:rPr>
              <a:t>10</a:t>
            </a:r>
          </a:p>
        </p:txBody>
      </p:sp>
      <p:sp>
        <p:nvSpPr>
          <p:cNvPr id="33" name="TextBox 32"/>
          <p:cNvSpPr txBox="1">
            <a:spLocks/>
          </p:cNvSpPr>
          <p:nvPr/>
        </p:nvSpPr>
        <p:spPr>
          <a:xfrm>
            <a:off x="5477256" y="4151375"/>
            <a:ext cx="1920240" cy="932688"/>
          </a:xfrm>
          <a:prstGeom prst="rect">
            <a:avLst/>
          </a:prstGeom>
          <a:noFill/>
        </p:spPr>
        <p:txBody>
          <a:bodyPr wrap="square" lIns="0" tIns="0" rIns="0" bIns="0" anchor="t">
            <a:spAutoFit/>
          </a:bodyPr>
          <a:lstStyle/>
          <a:p>
            <a:pPr algn="l">
              <a:spcAft>
                <a:spcPts val="0"/>
              </a:spcAft>
            </a:pPr>
            <a:r>
              <a:rPr lang="en-GB" sz="1420" b="0" i="0">
                <a:solidFill>
                  <a:srgbClr val="0072CE"/>
                </a:solidFill>
                <a:latin typeface="DM Sans"/>
              </a:rPr>
              <a:t>MenB cases have major disabilities, including hearing loss or amputation</a:t>
            </a:r>
          </a:p>
        </p:txBody>
      </p:sp>
      <p:sp>
        <p:nvSpPr>
          <p:cNvPr id="34" name="Rectangle 33"/>
          <p:cNvSpPr>
            <a:spLocks/>
          </p:cNvSpPr>
          <p:nvPr/>
        </p:nvSpPr>
        <p:spPr>
          <a:xfrm>
            <a:off x="7726679" y="1847088"/>
            <a:ext cx="32004" cy="530352"/>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p:cNvSpPr txBox="1">
            <a:spLocks/>
          </p:cNvSpPr>
          <p:nvPr/>
        </p:nvSpPr>
        <p:spPr>
          <a:xfrm>
            <a:off x="7872983" y="1828800"/>
            <a:ext cx="3246120" cy="661720"/>
          </a:xfrm>
          <a:prstGeom prst="rect">
            <a:avLst/>
          </a:prstGeom>
          <a:noFill/>
        </p:spPr>
        <p:txBody>
          <a:bodyPr wrap="square" lIns="0" tIns="0" rIns="0" bIns="0" anchor="t">
            <a:spAutoFit/>
          </a:bodyPr>
          <a:lstStyle/>
          <a:p>
            <a:pPr algn="l">
              <a:spcAft>
                <a:spcPts val="0"/>
              </a:spcAft>
            </a:pPr>
            <a:r>
              <a:rPr lang="en-GB" sz="1480" b="1" dirty="0">
                <a:solidFill>
                  <a:srgbClr val="CB00BA"/>
                </a:solidFill>
                <a:latin typeface="DM Sans"/>
              </a:rPr>
              <a:t>No herd immunity </a:t>
            </a:r>
            <a:r>
              <a:rPr lang="en-GB" sz="1410" b="0" dirty="0">
                <a:solidFill>
                  <a:srgbClr val="0072CE"/>
                </a:solidFill>
                <a:latin typeface="DM Sans"/>
              </a:rPr>
              <a:t>protects the vaccinated person; it does not stop population carriage</a:t>
            </a:r>
          </a:p>
        </p:txBody>
      </p:sp>
      <p:sp>
        <p:nvSpPr>
          <p:cNvPr id="36" name="Rectangle 35"/>
          <p:cNvSpPr>
            <a:spLocks/>
          </p:cNvSpPr>
          <p:nvPr/>
        </p:nvSpPr>
        <p:spPr>
          <a:xfrm>
            <a:off x="7726679" y="2697480"/>
            <a:ext cx="32004" cy="530352"/>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TextBox 36"/>
          <p:cNvSpPr txBox="1">
            <a:spLocks/>
          </p:cNvSpPr>
          <p:nvPr/>
        </p:nvSpPr>
        <p:spPr>
          <a:xfrm>
            <a:off x="7872983" y="2679192"/>
            <a:ext cx="3246120" cy="640080"/>
          </a:xfrm>
          <a:prstGeom prst="rect">
            <a:avLst/>
          </a:prstGeom>
          <a:noFill/>
        </p:spPr>
        <p:txBody>
          <a:bodyPr wrap="square" lIns="0" tIns="0" rIns="0" bIns="0" anchor="t">
            <a:spAutoFit/>
          </a:bodyPr>
          <a:lstStyle/>
          <a:p>
            <a:pPr algn="l">
              <a:spcAft>
                <a:spcPts val="0"/>
              </a:spcAft>
            </a:pPr>
            <a:r>
              <a:rPr lang="en-GB" sz="1480" b="1" dirty="0">
                <a:solidFill>
                  <a:srgbClr val="48D1BA"/>
                </a:solidFill>
                <a:latin typeface="DM Sans"/>
              </a:rPr>
              <a:t>2-dose protection: </a:t>
            </a:r>
            <a:r>
              <a:rPr lang="en-GB" sz="1410" b="0" dirty="0">
                <a:solidFill>
                  <a:srgbClr val="0072CE"/>
                </a:solidFill>
                <a:latin typeface="DM Sans"/>
              </a:rPr>
              <a:t>expected to last about 5 years</a:t>
            </a:r>
          </a:p>
        </p:txBody>
      </p:sp>
      <p:sp>
        <p:nvSpPr>
          <p:cNvPr id="38" name="Rectangle 37"/>
          <p:cNvSpPr>
            <a:spLocks/>
          </p:cNvSpPr>
          <p:nvPr/>
        </p:nvSpPr>
        <p:spPr>
          <a:xfrm>
            <a:off x="7726679" y="3547872"/>
            <a:ext cx="32004" cy="530352"/>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7872983" y="3529584"/>
            <a:ext cx="3246120" cy="640080"/>
          </a:xfrm>
          <a:prstGeom prst="rect">
            <a:avLst/>
          </a:prstGeom>
          <a:noFill/>
        </p:spPr>
        <p:txBody>
          <a:bodyPr wrap="square" lIns="0" tIns="0" rIns="0" bIns="0" anchor="t">
            <a:spAutoFit/>
          </a:bodyPr>
          <a:lstStyle/>
          <a:p>
            <a:pPr algn="l">
              <a:spcAft>
                <a:spcPts val="0"/>
              </a:spcAft>
            </a:pPr>
            <a:r>
              <a:rPr sz="1480" b="1">
                <a:solidFill>
                  <a:srgbClr val="48D1BA"/>
                </a:solidFill>
                <a:latin typeface="DM Sans"/>
              </a:rPr>
              <a:t>Starts after 14 days: </a:t>
            </a:r>
            <a:r>
              <a:rPr sz="1410" b="0">
                <a:solidFill>
                  <a:srgbClr val="0072CE"/>
                </a:solidFill>
                <a:latin typeface="DM Sans"/>
              </a:rPr>
              <a:t>protection develops two weeks after vaccination</a:t>
            </a:r>
          </a:p>
        </p:txBody>
      </p:sp>
      <p:sp>
        <p:nvSpPr>
          <p:cNvPr id="40" name="Rectangle 39"/>
          <p:cNvSpPr/>
          <p:nvPr/>
        </p:nvSpPr>
        <p:spPr>
          <a:xfrm>
            <a:off x="7726679" y="4398264"/>
            <a:ext cx="32004" cy="530352"/>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TextBox 40"/>
          <p:cNvSpPr txBox="1"/>
          <p:nvPr/>
        </p:nvSpPr>
        <p:spPr>
          <a:xfrm>
            <a:off x="7872983" y="4379976"/>
            <a:ext cx="3246120" cy="640080"/>
          </a:xfrm>
          <a:prstGeom prst="rect">
            <a:avLst/>
          </a:prstGeom>
          <a:noFill/>
        </p:spPr>
        <p:txBody>
          <a:bodyPr wrap="square" lIns="0" tIns="0" rIns="0" bIns="0" anchor="t">
            <a:spAutoFit/>
          </a:bodyPr>
          <a:lstStyle/>
          <a:p>
            <a:pPr algn="l">
              <a:spcAft>
                <a:spcPts val="0"/>
              </a:spcAft>
            </a:pPr>
            <a:r>
              <a:rPr sz="1480" b="1">
                <a:solidFill>
                  <a:srgbClr val="FF6D3A"/>
                </a:solidFill>
                <a:latin typeface="DM Sans"/>
              </a:rPr>
              <a:t>Carrier risk remains: </a:t>
            </a:r>
            <a:r>
              <a:rPr sz="1410" b="0">
                <a:solidFill>
                  <a:srgbClr val="0072CE"/>
                </a:solidFill>
                <a:latin typeface="DM Sans"/>
              </a:rPr>
              <a:t>MenB can still be carried after vaccination</a:t>
            </a:r>
          </a:p>
        </p:txBody>
      </p:sp>
      <p:sp>
        <p:nvSpPr>
          <p:cNvPr id="42" name="TextBox 41"/>
          <p:cNvSpPr txBox="1"/>
          <p:nvPr/>
        </p:nvSpPr>
        <p:spPr>
          <a:xfrm>
            <a:off x="640080" y="5358384"/>
            <a:ext cx="11295246" cy="307777"/>
          </a:xfrm>
          <a:prstGeom prst="rect">
            <a:avLst/>
          </a:prstGeom>
          <a:noFill/>
        </p:spPr>
        <p:txBody>
          <a:bodyPr wrap="square" lIns="0" tIns="0" rIns="0" bIns="0" anchor="t">
            <a:spAutoFit/>
          </a:bodyPr>
          <a:lstStyle/>
          <a:p>
            <a:pPr marL="57150">
              <a:spcAft>
                <a:spcPts val="400"/>
              </a:spcAft>
              <a:buClr>
                <a:srgbClr val="FF6D3A"/>
              </a:buClr>
            </a:pPr>
            <a:r>
              <a:rPr lang="en-GB" sz="2000" b="1" dirty="0">
                <a:solidFill>
                  <a:srgbClr val="0072CE"/>
                </a:solidFill>
                <a:latin typeface="DM Sans"/>
              </a:rPr>
              <a:t>Kent outbreak- 21 confirmed cases , 2 deaths,7 first year students</a:t>
            </a:r>
          </a:p>
        </p:txBody>
      </p:sp>
    </p:spTree>
    <p:extLst>
      <p:ext uri="{BB962C8B-B14F-4D97-AF65-F5344CB8AC3E}">
        <p14:creationId xmlns:p14="http://schemas.microsoft.com/office/powerpoint/2010/main" val="32379078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81F5-2642-FE38-04E5-0AB49B67A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0674F-F48C-86B4-7188-4208B78354EF}"/>
              </a:ext>
            </a:extLst>
          </p:cNvPr>
          <p:cNvSpPr>
            <a:spLocks noGrp="1"/>
          </p:cNvSpPr>
          <p:nvPr>
            <p:ph type="title"/>
          </p:nvPr>
        </p:nvSpPr>
        <p:spPr>
          <a:xfrm>
            <a:off x="411480" y="292608"/>
            <a:ext cx="11064240" cy="502920"/>
          </a:xfrm>
        </p:spPr>
        <p:txBody>
          <a:bodyPr wrap="square" lIns="27432" tIns="18288" rIns="27432" bIns="18288" anchor="ctr">
            <a:noAutofit/>
          </a:bodyPr>
          <a:lstStyle/>
          <a:p>
            <a:pPr algn="l"/>
            <a:r>
              <a:rPr lang="en-GB" sz="3100" b="1">
                <a:solidFill>
                  <a:srgbClr val="0072CE"/>
                </a:solidFill>
                <a:latin typeface="Mokoko Medium" panose="02060603020203020204" pitchFamily="18" charset="77"/>
                <a:cs typeface="Mokoko Medium" panose="02060603020203020204" pitchFamily="18" charset="77"/>
              </a:rPr>
              <a:t>Transmission, risk and disease onset</a:t>
            </a:r>
            <a:endParaRPr lang="en-GB">
              <a:solidFill>
                <a:srgbClr val="FF0000"/>
              </a:solidFill>
              <a:latin typeface="Mokoko Medium" panose="02060603020203020204" pitchFamily="18" charset="77"/>
              <a:cs typeface="Mokoko Medium" panose="02060603020203020204" pitchFamily="18" charset="77"/>
            </a:endParaRPr>
          </a:p>
        </p:txBody>
      </p:sp>
      <p:sp>
        <p:nvSpPr>
          <p:cNvPr id="5" name="Slide Number Placeholder 4">
            <a:extLst>
              <a:ext uri="{FF2B5EF4-FFF2-40B4-BE49-F238E27FC236}">
                <a16:creationId xmlns:a16="http://schemas.microsoft.com/office/drawing/2014/main" id="{FC8FB631-14CA-0E77-6009-2162B10C133B}"/>
              </a:ext>
            </a:extLst>
          </p:cNvPr>
          <p:cNvSpPr>
            <a:spLocks noGrp="1"/>
          </p:cNvSpPr>
          <p:nvPr>
            <p:ph type="sldNum" sz="quarter" idx="11"/>
          </p:nvPr>
        </p:nvSpPr>
        <p:spPr>
          <a:xfrm>
            <a:off x="130629" y="6438850"/>
            <a:ext cx="596332" cy="365125"/>
          </a:xfrm>
          <a:prstGeom prst="rect">
            <a:avLst/>
          </a:prstGeom>
        </p:spPr>
        <p:txBody>
          <a:bodyPr vert="horz" wrap="square" lIns="91440" tIns="45720" rIns="91440" bIns="45720" rtlCol="0" anchor="ctr">
            <a:noAutofit/>
          </a:bodyP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48D1B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srgbClr val="48D1BA"/>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57200" y="987552"/>
            <a:ext cx="10424160" cy="365760"/>
          </a:xfrm>
          <a:prstGeom prst="rect">
            <a:avLst/>
          </a:prstGeom>
          <a:noFill/>
        </p:spPr>
        <p:txBody>
          <a:bodyPr wrap="square" lIns="27432" tIns="18288" rIns="27432" bIns="18288" anchor="t">
            <a:noAutofit/>
          </a:bodyPr>
          <a:lstStyle/>
          <a:p>
            <a:pPr algn="l"/>
            <a:r>
              <a:rPr sz="1500" b="0">
                <a:solidFill>
                  <a:srgbClr val="0072CE"/>
                </a:solidFill>
                <a:latin typeface="DM Sans"/>
              </a:rPr>
              <a:t>Meningococcus is often carried harmlessly, but close-contact spread can lead to fast-moving invasive disease in some people.</a:t>
            </a:r>
          </a:p>
        </p:txBody>
      </p:sp>
      <p:sp>
        <p:nvSpPr>
          <p:cNvPr id="8" name="Rectangle 7"/>
          <p:cNvSpPr/>
          <p:nvPr/>
        </p:nvSpPr>
        <p:spPr>
          <a:xfrm>
            <a:off x="566928" y="1636776"/>
            <a:ext cx="45720" cy="228600"/>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TextBox 8"/>
          <p:cNvSpPr txBox="1"/>
          <p:nvPr/>
        </p:nvSpPr>
        <p:spPr>
          <a:xfrm>
            <a:off x="667512" y="1554480"/>
            <a:ext cx="3328416" cy="329184"/>
          </a:xfrm>
          <a:prstGeom prst="rect">
            <a:avLst/>
          </a:prstGeom>
          <a:noFill/>
        </p:spPr>
        <p:txBody>
          <a:bodyPr wrap="square" lIns="27432" tIns="18288" rIns="27432" bIns="18288" anchor="t">
            <a:noAutofit/>
          </a:bodyPr>
          <a:lstStyle/>
          <a:p>
            <a:pPr algn="l"/>
            <a:r>
              <a:rPr sz="1650" b="1">
                <a:solidFill>
                  <a:srgbClr val="CB00BA"/>
                </a:solidFill>
                <a:latin typeface="DM Sans"/>
              </a:rPr>
              <a:t>Carriage &amp; spread</a:t>
            </a:r>
          </a:p>
        </p:txBody>
      </p:sp>
      <p:sp>
        <p:nvSpPr>
          <p:cNvPr id="10" name="TextBox 9"/>
          <p:cNvSpPr txBox="1"/>
          <p:nvPr/>
        </p:nvSpPr>
        <p:spPr>
          <a:xfrm>
            <a:off x="585216" y="1965960"/>
            <a:ext cx="3401568" cy="3200400"/>
          </a:xfrm>
          <a:prstGeom prst="rect">
            <a:avLst/>
          </a:prstGeom>
          <a:noFill/>
        </p:spPr>
        <p:txBody>
          <a:bodyPr wrap="square" lIns="27432" tIns="18288" rIns="27432" bIns="18288" anchor="t">
            <a:noAutofit/>
          </a:bodyPr>
          <a:lstStyle/>
          <a:p>
            <a:pPr marL="342900" indent="-285750" algn="l">
              <a:spcAft>
                <a:spcPts val="400"/>
              </a:spcAft>
              <a:buClr>
                <a:srgbClr val="FF6D3A"/>
              </a:buClr>
              <a:buFont typeface="Wingdings" pitchFamily="2" charset="2"/>
              <a:buChar char="§"/>
            </a:pPr>
            <a:r>
              <a:rPr sz="1400" dirty="0">
                <a:solidFill>
                  <a:srgbClr val="0072CE"/>
                </a:solidFill>
                <a:latin typeface="DM Sans"/>
              </a:rPr>
              <a:t>Usually carried harmlessly in the nose and throat of healthy people</a:t>
            </a:r>
          </a:p>
          <a:p>
            <a:pPr marL="342900" indent="-285750" algn="l">
              <a:spcAft>
                <a:spcPts val="400"/>
              </a:spcAft>
              <a:buClr>
                <a:srgbClr val="FF6D3A"/>
              </a:buClr>
              <a:buFont typeface="Wingdings" pitchFamily="2" charset="2"/>
              <a:buChar char="§"/>
            </a:pPr>
            <a:r>
              <a:rPr sz="1400" b="1" dirty="0">
                <a:solidFill>
                  <a:srgbClr val="0072CE"/>
                </a:solidFill>
                <a:latin typeface="DM Sans"/>
              </a:rPr>
              <a:t>Asymptomatic carriage is most common in adolescents and young adults</a:t>
            </a:r>
            <a:r>
              <a:rPr lang="en-GB" sz="1400" b="1" dirty="0">
                <a:solidFill>
                  <a:srgbClr val="0072CE"/>
                </a:solidFill>
                <a:latin typeface="DM Sans"/>
              </a:rPr>
              <a:t> </a:t>
            </a:r>
            <a:r>
              <a:rPr lang="en-GB" sz="1400" b="1" dirty="0" err="1">
                <a:solidFill>
                  <a:srgbClr val="0072CE"/>
                </a:solidFill>
                <a:latin typeface="DM Sans"/>
              </a:rPr>
              <a:t>upto</a:t>
            </a:r>
            <a:r>
              <a:rPr lang="en-GB" sz="1400" b="1" dirty="0">
                <a:solidFill>
                  <a:srgbClr val="0072CE"/>
                </a:solidFill>
                <a:latin typeface="DM Sans"/>
              </a:rPr>
              <a:t> 10%</a:t>
            </a:r>
            <a:endParaRPr sz="1400" b="1" dirty="0">
              <a:solidFill>
                <a:srgbClr val="0072CE"/>
              </a:solidFill>
              <a:latin typeface="DM Sans"/>
            </a:endParaRPr>
          </a:p>
          <a:p>
            <a:pPr marL="342900" indent="-285750" algn="l">
              <a:spcAft>
                <a:spcPts val="400"/>
              </a:spcAft>
              <a:buClr>
                <a:srgbClr val="FF6D3A"/>
              </a:buClr>
              <a:buFont typeface="Wingdings" pitchFamily="2" charset="2"/>
              <a:buChar char="§"/>
            </a:pPr>
            <a:r>
              <a:rPr sz="1400" dirty="0">
                <a:solidFill>
                  <a:srgbClr val="0072CE"/>
                </a:solidFill>
                <a:latin typeface="DM Sans"/>
              </a:rPr>
              <a:t>Transmission generally needs frequent or prolonged close contact via saliva or respiratory secretions</a:t>
            </a:r>
          </a:p>
          <a:p>
            <a:pPr marL="342900" indent="-285750" algn="l">
              <a:spcAft>
                <a:spcPts val="400"/>
              </a:spcAft>
              <a:buClr>
                <a:srgbClr val="FF6D3A"/>
              </a:buClr>
              <a:buFont typeface="Wingdings" pitchFamily="2" charset="2"/>
              <a:buChar char="§"/>
            </a:pPr>
            <a:r>
              <a:rPr sz="1400" dirty="0">
                <a:solidFill>
                  <a:srgbClr val="0072CE"/>
                </a:solidFill>
                <a:latin typeface="DM Sans"/>
              </a:rPr>
              <a:t>Examples include households, coughing/sneezing, kissing, and sharing drinks or vaping devices</a:t>
            </a:r>
            <a:endParaRPr lang="en-GB" sz="1400" dirty="0">
              <a:solidFill>
                <a:srgbClr val="0072CE"/>
              </a:solidFill>
              <a:latin typeface="DM Sans"/>
            </a:endParaRPr>
          </a:p>
          <a:p>
            <a:pPr marL="342900" indent="-285750" algn="l">
              <a:spcAft>
                <a:spcPts val="400"/>
              </a:spcAft>
              <a:buClr>
                <a:srgbClr val="FF6D3A"/>
              </a:buClr>
              <a:buFont typeface="Wingdings" pitchFamily="2" charset="2"/>
              <a:buChar char="§"/>
            </a:pPr>
            <a:endParaRPr lang="en-GB" sz="1400" dirty="0">
              <a:solidFill>
                <a:srgbClr val="0072CE"/>
              </a:solidFill>
              <a:latin typeface="DM Sans"/>
            </a:endParaRPr>
          </a:p>
          <a:p>
            <a:pPr marL="342900" indent="-285750" algn="l">
              <a:spcAft>
                <a:spcPts val="400"/>
              </a:spcAft>
              <a:buClr>
                <a:srgbClr val="FF6D3A"/>
              </a:buClr>
              <a:buFont typeface="Wingdings" pitchFamily="2" charset="2"/>
              <a:buChar char="§"/>
            </a:pPr>
            <a:endParaRPr sz="1400" dirty="0">
              <a:solidFill>
                <a:srgbClr val="0072CE"/>
              </a:solidFill>
              <a:latin typeface="DM Sans"/>
            </a:endParaRPr>
          </a:p>
        </p:txBody>
      </p:sp>
      <p:sp>
        <p:nvSpPr>
          <p:cNvPr id="11" name="Rectangle 10"/>
          <p:cNvSpPr/>
          <p:nvPr/>
        </p:nvSpPr>
        <p:spPr>
          <a:xfrm>
            <a:off x="4297680" y="1636776"/>
            <a:ext cx="45720" cy="228600"/>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2" name="TextBox 11"/>
          <p:cNvSpPr txBox="1"/>
          <p:nvPr/>
        </p:nvSpPr>
        <p:spPr>
          <a:xfrm>
            <a:off x="4398264" y="1554480"/>
            <a:ext cx="3054096" cy="329184"/>
          </a:xfrm>
          <a:prstGeom prst="rect">
            <a:avLst/>
          </a:prstGeom>
          <a:noFill/>
        </p:spPr>
        <p:txBody>
          <a:bodyPr wrap="square" lIns="27432" tIns="18288" rIns="27432" bIns="18288" anchor="t">
            <a:noAutofit/>
          </a:bodyPr>
          <a:lstStyle/>
          <a:p>
            <a:pPr algn="l"/>
            <a:r>
              <a:rPr sz="1650" b="1">
                <a:solidFill>
                  <a:srgbClr val="CB00BA"/>
                </a:solidFill>
                <a:latin typeface="DM Sans"/>
              </a:rPr>
              <a:t>Who is at higher risk</a:t>
            </a:r>
          </a:p>
        </p:txBody>
      </p:sp>
      <p:sp>
        <p:nvSpPr>
          <p:cNvPr id="13" name="TextBox 12"/>
          <p:cNvSpPr txBox="1"/>
          <p:nvPr/>
        </p:nvSpPr>
        <p:spPr>
          <a:xfrm>
            <a:off x="4315968" y="1965960"/>
            <a:ext cx="3127248" cy="2851828"/>
          </a:xfrm>
          <a:prstGeom prst="rect">
            <a:avLst/>
          </a:prstGeom>
          <a:noFill/>
        </p:spPr>
        <p:txBody>
          <a:bodyPr wrap="square" lIns="27432" tIns="18288" rIns="27432" bIns="18288" anchor="t">
            <a:noAutofit/>
          </a:bodyPr>
          <a:lstStyle/>
          <a:p>
            <a:pPr marL="342900" indent="-285750" algn="l">
              <a:spcAft>
                <a:spcPts val="400"/>
              </a:spcAft>
              <a:buClr>
                <a:srgbClr val="FF6D3A"/>
              </a:buClr>
              <a:buFont typeface="Wingdings" pitchFamily="2" charset="2"/>
              <a:buChar char="§"/>
            </a:pPr>
            <a:r>
              <a:rPr sz="1430" dirty="0">
                <a:solidFill>
                  <a:srgbClr val="0072CE"/>
                </a:solidFill>
                <a:latin typeface="DM Sans"/>
              </a:rPr>
              <a:t>Age and season</a:t>
            </a:r>
          </a:p>
          <a:p>
            <a:pPr marL="342900" indent="-285750" algn="l">
              <a:spcAft>
                <a:spcPts val="400"/>
              </a:spcAft>
              <a:buClr>
                <a:srgbClr val="FF6D3A"/>
              </a:buClr>
              <a:buFont typeface="Wingdings" pitchFamily="2" charset="2"/>
              <a:buChar char="§"/>
            </a:pPr>
            <a:r>
              <a:rPr sz="1430" dirty="0">
                <a:solidFill>
                  <a:srgbClr val="0072CE"/>
                </a:solidFill>
                <a:latin typeface="DM Sans"/>
              </a:rPr>
              <a:t>Smoking</a:t>
            </a:r>
          </a:p>
          <a:p>
            <a:pPr marL="342900" indent="-285750" algn="l">
              <a:spcAft>
                <a:spcPts val="400"/>
              </a:spcAft>
              <a:buClr>
                <a:srgbClr val="FF6D3A"/>
              </a:buClr>
              <a:buFont typeface="Wingdings" pitchFamily="2" charset="2"/>
              <a:buChar char="§"/>
            </a:pPr>
            <a:r>
              <a:rPr sz="1430" dirty="0">
                <a:solidFill>
                  <a:srgbClr val="0072CE"/>
                </a:solidFill>
                <a:latin typeface="DM Sans"/>
              </a:rPr>
              <a:t>Preceding viral infection</a:t>
            </a:r>
          </a:p>
          <a:p>
            <a:pPr marL="342900" indent="-285750" algn="l">
              <a:spcAft>
                <a:spcPts val="400"/>
              </a:spcAft>
              <a:buClr>
                <a:srgbClr val="FF6D3A"/>
              </a:buClr>
              <a:buFont typeface="Wingdings" pitchFamily="2" charset="2"/>
              <a:buChar char="§"/>
            </a:pPr>
            <a:r>
              <a:rPr sz="1430" dirty="0">
                <a:solidFill>
                  <a:srgbClr val="0072CE"/>
                </a:solidFill>
                <a:latin typeface="DM Sans"/>
              </a:rPr>
              <a:t>Closed or semi-closed communities, such as university halls of residence</a:t>
            </a:r>
            <a:endParaRPr lang="en-GB" sz="1430" dirty="0">
              <a:solidFill>
                <a:srgbClr val="0072CE"/>
              </a:solidFill>
              <a:latin typeface="DM Sans"/>
            </a:endParaRPr>
          </a:p>
          <a:p>
            <a:pPr marL="342900" indent="-285750" algn="l">
              <a:spcAft>
                <a:spcPts val="400"/>
              </a:spcAft>
              <a:buClr>
                <a:srgbClr val="FF6D3A"/>
              </a:buClr>
              <a:buFont typeface="Wingdings" pitchFamily="2" charset="2"/>
              <a:buChar char="§"/>
            </a:pPr>
            <a:r>
              <a:rPr lang="en-GB" sz="1430" b="1" dirty="0">
                <a:solidFill>
                  <a:srgbClr val="0072CE"/>
                </a:solidFill>
                <a:latin typeface="DM Sans"/>
              </a:rPr>
              <a:t>Kent outbreak</a:t>
            </a:r>
          </a:p>
          <a:p>
            <a:pPr marL="800100" lvl="1" indent="-285750">
              <a:spcAft>
                <a:spcPts val="400"/>
              </a:spcAft>
              <a:buClr>
                <a:srgbClr val="FF6D3A"/>
              </a:buClr>
              <a:buFont typeface="Wingdings" pitchFamily="2" charset="2"/>
              <a:buChar char="§"/>
            </a:pPr>
            <a:r>
              <a:rPr lang="en-GB" sz="1430" b="1" dirty="0">
                <a:solidFill>
                  <a:srgbClr val="0072CE"/>
                </a:solidFill>
                <a:latin typeface="DM Sans"/>
              </a:rPr>
              <a:t>21 confirmed cases </a:t>
            </a:r>
          </a:p>
          <a:p>
            <a:pPr marL="800100" lvl="1" indent="-285750">
              <a:spcAft>
                <a:spcPts val="400"/>
              </a:spcAft>
              <a:buClr>
                <a:srgbClr val="FF6D3A"/>
              </a:buClr>
              <a:buFont typeface="Wingdings" pitchFamily="2" charset="2"/>
              <a:buChar char="§"/>
            </a:pPr>
            <a:r>
              <a:rPr lang="en-GB" sz="1430" b="1" dirty="0">
                <a:solidFill>
                  <a:srgbClr val="0072CE"/>
                </a:solidFill>
                <a:latin typeface="DM Sans"/>
              </a:rPr>
              <a:t>2 deaths</a:t>
            </a:r>
          </a:p>
          <a:p>
            <a:pPr marL="800100" lvl="1" indent="-285750">
              <a:spcAft>
                <a:spcPts val="400"/>
              </a:spcAft>
              <a:buClr>
                <a:srgbClr val="FF6D3A"/>
              </a:buClr>
              <a:buFont typeface="Wingdings" pitchFamily="2" charset="2"/>
              <a:buChar char="§"/>
            </a:pPr>
            <a:r>
              <a:rPr lang="en-GB" sz="1430" b="1" dirty="0">
                <a:solidFill>
                  <a:srgbClr val="0072CE"/>
                </a:solidFill>
                <a:latin typeface="DM Sans"/>
              </a:rPr>
              <a:t>7 first year students</a:t>
            </a:r>
          </a:p>
          <a:p>
            <a:pPr marL="800100" lvl="1" indent="-285750">
              <a:spcAft>
                <a:spcPts val="400"/>
              </a:spcAft>
              <a:buClr>
                <a:srgbClr val="FF6D3A"/>
              </a:buClr>
              <a:buFont typeface="Wingdings" pitchFamily="2" charset="2"/>
              <a:buChar char="§"/>
            </a:pPr>
            <a:endParaRPr lang="en-GB" sz="1430" dirty="0">
              <a:solidFill>
                <a:srgbClr val="0072CE"/>
              </a:solidFill>
              <a:latin typeface="DM Sans"/>
            </a:endParaRPr>
          </a:p>
          <a:p>
            <a:pPr marL="342900" indent="-285750" algn="l">
              <a:spcAft>
                <a:spcPts val="400"/>
              </a:spcAft>
              <a:buClr>
                <a:srgbClr val="FF6D3A"/>
              </a:buClr>
              <a:buFont typeface="Wingdings" pitchFamily="2" charset="2"/>
              <a:buChar char="§"/>
            </a:pPr>
            <a:endParaRPr lang="en-GB" sz="1430" dirty="0">
              <a:solidFill>
                <a:srgbClr val="0072CE"/>
              </a:solidFill>
              <a:latin typeface="DM Sans"/>
            </a:endParaRPr>
          </a:p>
          <a:p>
            <a:pPr marL="800100" lvl="1" indent="-285750">
              <a:spcAft>
                <a:spcPts val="400"/>
              </a:spcAft>
              <a:buClr>
                <a:srgbClr val="FF6D3A"/>
              </a:buClr>
              <a:buFont typeface="Wingdings" pitchFamily="2" charset="2"/>
              <a:buChar char="§"/>
            </a:pPr>
            <a:endParaRPr sz="1430" dirty="0">
              <a:solidFill>
                <a:srgbClr val="0072CE"/>
              </a:solidFill>
              <a:latin typeface="DM Sans"/>
            </a:endParaRPr>
          </a:p>
        </p:txBody>
      </p:sp>
      <p:sp>
        <p:nvSpPr>
          <p:cNvPr id="14" name="Rectangle 13"/>
          <p:cNvSpPr/>
          <p:nvPr/>
        </p:nvSpPr>
        <p:spPr>
          <a:xfrm>
            <a:off x="7680960" y="1636776"/>
            <a:ext cx="45720" cy="228600"/>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5" name="TextBox 14"/>
          <p:cNvSpPr txBox="1"/>
          <p:nvPr/>
        </p:nvSpPr>
        <p:spPr>
          <a:xfrm>
            <a:off x="7781544" y="1554480"/>
            <a:ext cx="3145536" cy="329184"/>
          </a:xfrm>
          <a:prstGeom prst="rect">
            <a:avLst/>
          </a:prstGeom>
          <a:noFill/>
        </p:spPr>
        <p:txBody>
          <a:bodyPr wrap="square" lIns="27432" tIns="18288" rIns="27432" bIns="18288" anchor="t">
            <a:noAutofit/>
          </a:bodyPr>
          <a:lstStyle/>
          <a:p>
            <a:pPr algn="l"/>
            <a:r>
              <a:rPr sz="1650" b="1">
                <a:solidFill>
                  <a:srgbClr val="CB00BA"/>
                </a:solidFill>
                <a:latin typeface="DM Sans"/>
              </a:rPr>
              <a:t>Timing &amp; urgency</a:t>
            </a:r>
          </a:p>
        </p:txBody>
      </p:sp>
      <p:sp>
        <p:nvSpPr>
          <p:cNvPr id="16" name="TextBox 15"/>
          <p:cNvSpPr txBox="1"/>
          <p:nvPr/>
        </p:nvSpPr>
        <p:spPr>
          <a:xfrm>
            <a:off x="7699248" y="1965960"/>
            <a:ext cx="3218688" cy="2468880"/>
          </a:xfrm>
          <a:prstGeom prst="rect">
            <a:avLst/>
          </a:prstGeom>
          <a:noFill/>
        </p:spPr>
        <p:txBody>
          <a:bodyPr wrap="square" lIns="27432" tIns="18288" rIns="27432" bIns="18288" anchor="t">
            <a:noAutofit/>
          </a:bodyPr>
          <a:lstStyle/>
          <a:p>
            <a:pPr marL="342900" indent="-285750" algn="l">
              <a:spcAft>
                <a:spcPts val="400"/>
              </a:spcAft>
              <a:buClr>
                <a:srgbClr val="FF6D3A"/>
              </a:buClr>
              <a:buFont typeface="Wingdings" pitchFamily="2" charset="2"/>
              <a:buChar char="§"/>
            </a:pPr>
            <a:r>
              <a:rPr sz="1420">
                <a:solidFill>
                  <a:srgbClr val="0072CE"/>
                </a:solidFill>
                <a:latin typeface="DM Sans"/>
              </a:rPr>
              <a:t>Incubation is usually 2–7 days after acquisition</a:t>
            </a:r>
          </a:p>
          <a:p>
            <a:pPr marL="342900" indent="-285750" algn="l">
              <a:spcAft>
                <a:spcPts val="400"/>
              </a:spcAft>
              <a:buClr>
                <a:srgbClr val="FF6D3A"/>
              </a:buClr>
              <a:buFont typeface="Wingdings" pitchFamily="2" charset="2"/>
              <a:buChar char="§"/>
            </a:pPr>
            <a:r>
              <a:rPr sz="1420">
                <a:solidFill>
                  <a:srgbClr val="0072CE"/>
                </a:solidFill>
                <a:latin typeface="DM Sans"/>
              </a:rPr>
              <a:t>Symptoms may start gradually with mild prodromal illness or begin suddenly</a:t>
            </a:r>
          </a:p>
          <a:p>
            <a:pPr marL="342900" indent="-285750" algn="l">
              <a:spcAft>
                <a:spcPts val="400"/>
              </a:spcAft>
              <a:buClr>
                <a:srgbClr val="FF6D3A"/>
              </a:buClr>
              <a:buFont typeface="Wingdings" pitchFamily="2" charset="2"/>
              <a:buChar char="§"/>
            </a:pPr>
            <a:r>
              <a:rPr sz="1420">
                <a:solidFill>
                  <a:srgbClr val="0072CE"/>
                </a:solidFill>
                <a:latin typeface="DM Sans"/>
              </a:rPr>
              <a:t>Severe disease can progress rapidly and require urgent treatment within 24 hours of first symptoms</a:t>
            </a:r>
          </a:p>
        </p:txBody>
      </p:sp>
      <p:sp>
        <p:nvSpPr>
          <p:cNvPr id="17" name="Rectangle 16"/>
          <p:cNvSpPr/>
          <p:nvPr/>
        </p:nvSpPr>
        <p:spPr>
          <a:xfrm>
            <a:off x="7772400" y="4434840"/>
            <a:ext cx="2971800" cy="32004"/>
          </a:xfrm>
          <a:prstGeom prst="rect">
            <a:avLst/>
          </a:prstGeom>
          <a:solidFill>
            <a:srgbClr val="D7ECF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8" name="TextBox 17"/>
          <p:cNvSpPr txBox="1"/>
          <p:nvPr/>
        </p:nvSpPr>
        <p:spPr>
          <a:xfrm>
            <a:off x="7818120" y="4599432"/>
            <a:ext cx="1051560" cy="429768"/>
          </a:xfrm>
          <a:prstGeom prst="rect">
            <a:avLst/>
          </a:prstGeom>
          <a:noFill/>
        </p:spPr>
        <p:txBody>
          <a:bodyPr wrap="square" lIns="27432" tIns="18288" rIns="27432" bIns="18288" anchor="ctr">
            <a:noAutofit/>
          </a:bodyPr>
          <a:lstStyle/>
          <a:p>
            <a:pPr algn="l"/>
            <a:r>
              <a:rPr sz="2600" b="1">
                <a:solidFill>
                  <a:srgbClr val="FF6D3A"/>
                </a:solidFill>
                <a:latin typeface="DM Sans"/>
              </a:rPr>
              <a:t>2–7</a:t>
            </a:r>
          </a:p>
        </p:txBody>
      </p:sp>
      <p:sp>
        <p:nvSpPr>
          <p:cNvPr id="19" name="TextBox 18"/>
          <p:cNvSpPr txBox="1"/>
          <p:nvPr/>
        </p:nvSpPr>
        <p:spPr>
          <a:xfrm>
            <a:off x="8823960" y="4617720"/>
            <a:ext cx="1920240" cy="411480"/>
          </a:xfrm>
          <a:prstGeom prst="rect">
            <a:avLst/>
          </a:prstGeom>
          <a:noFill/>
        </p:spPr>
        <p:txBody>
          <a:bodyPr wrap="square" lIns="27432" tIns="18288" rIns="27432" bIns="18288" anchor="ctr">
            <a:noAutofit/>
          </a:bodyPr>
          <a:lstStyle/>
          <a:p>
            <a:pPr algn="l"/>
            <a:r>
              <a:rPr sz="1420" b="0">
                <a:solidFill>
                  <a:srgbClr val="0072CE"/>
                </a:solidFill>
                <a:latin typeface="DM Sans"/>
              </a:rPr>
              <a:t>days typical incubation</a:t>
            </a:r>
          </a:p>
        </p:txBody>
      </p:sp>
      <p:sp>
        <p:nvSpPr>
          <p:cNvPr id="20" name="TextBox 19"/>
          <p:cNvSpPr txBox="1"/>
          <p:nvPr/>
        </p:nvSpPr>
        <p:spPr>
          <a:xfrm>
            <a:off x="7818120" y="5166360"/>
            <a:ext cx="1234440" cy="429768"/>
          </a:xfrm>
          <a:prstGeom prst="rect">
            <a:avLst/>
          </a:prstGeom>
          <a:noFill/>
        </p:spPr>
        <p:txBody>
          <a:bodyPr wrap="square" lIns="27432" tIns="18288" rIns="27432" bIns="18288" anchor="ctr">
            <a:noAutofit/>
          </a:bodyPr>
          <a:lstStyle/>
          <a:p>
            <a:pPr algn="l"/>
            <a:r>
              <a:rPr sz="2600" b="1">
                <a:solidFill>
                  <a:srgbClr val="FF6D3A"/>
                </a:solidFill>
                <a:latin typeface="DM Sans"/>
              </a:rPr>
              <a:t>24h</a:t>
            </a:r>
          </a:p>
        </p:txBody>
      </p:sp>
      <p:sp>
        <p:nvSpPr>
          <p:cNvPr id="21" name="TextBox 20"/>
          <p:cNvSpPr txBox="1"/>
          <p:nvPr/>
        </p:nvSpPr>
        <p:spPr>
          <a:xfrm>
            <a:off x="8823960" y="5193792"/>
            <a:ext cx="1920240" cy="411480"/>
          </a:xfrm>
          <a:prstGeom prst="rect">
            <a:avLst/>
          </a:prstGeom>
          <a:noFill/>
        </p:spPr>
        <p:txBody>
          <a:bodyPr wrap="square" lIns="27432" tIns="18288" rIns="27432" bIns="18288" anchor="ctr">
            <a:noAutofit/>
          </a:bodyPr>
          <a:lstStyle/>
          <a:p>
            <a:pPr algn="l"/>
            <a:r>
              <a:rPr sz="1420" b="0">
                <a:solidFill>
                  <a:srgbClr val="0072CE"/>
                </a:solidFill>
                <a:latin typeface="DM Sans"/>
              </a:rPr>
              <a:t>possible rapid deterioration</a:t>
            </a:r>
          </a:p>
        </p:txBody>
      </p:sp>
      <p:sp>
        <p:nvSpPr>
          <p:cNvPr id="22" name="Rectangle 21"/>
          <p:cNvSpPr/>
          <p:nvPr/>
        </p:nvSpPr>
        <p:spPr>
          <a:xfrm>
            <a:off x="566928" y="5760720"/>
            <a:ext cx="10332720" cy="3200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Tree>
    <p:extLst>
      <p:ext uri="{BB962C8B-B14F-4D97-AF65-F5344CB8AC3E}">
        <p14:creationId xmlns:p14="http://schemas.microsoft.com/office/powerpoint/2010/main" val="108047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1E1D-4CCA-A9AF-6BAD-D35539D94BCE}"/>
              </a:ext>
            </a:extLst>
          </p:cNvPr>
          <p:cNvSpPr>
            <a:spLocks noGrp="1"/>
          </p:cNvSpPr>
          <p:nvPr>
            <p:ph type="title"/>
          </p:nvPr>
        </p:nvSpPr>
        <p:spPr>
          <a:xfrm>
            <a:off x="230260" y="388330"/>
            <a:ext cx="10416822" cy="786225"/>
          </a:xfrm>
        </p:spPr>
        <p:txBody>
          <a:bodyPr>
            <a:normAutofit fontScale="90000"/>
          </a:bodyPr>
          <a:lstStyle/>
          <a:p>
            <a:r>
              <a:rPr lang="en-GB"/>
              <a:t>Clinical presentation</a:t>
            </a:r>
          </a:p>
        </p:txBody>
      </p:sp>
      <p:sp>
        <p:nvSpPr>
          <p:cNvPr id="3" name="Content Placeholder 2">
            <a:extLst>
              <a:ext uri="{FF2B5EF4-FFF2-40B4-BE49-F238E27FC236}">
                <a16:creationId xmlns:a16="http://schemas.microsoft.com/office/drawing/2014/main" id="{77CFCFAB-8065-249D-EF84-54B47CBA0D64}"/>
              </a:ext>
            </a:extLst>
          </p:cNvPr>
          <p:cNvSpPr>
            <a:spLocks noGrp="1"/>
          </p:cNvSpPr>
          <p:nvPr>
            <p:ph sz="half" idx="1"/>
          </p:nvPr>
        </p:nvSpPr>
        <p:spPr>
          <a:xfrm>
            <a:off x="149578" y="1710771"/>
            <a:ext cx="2994378" cy="4351338"/>
          </a:xfrm>
        </p:spPr>
        <p:txBody>
          <a:bodyPr>
            <a:normAutofit/>
          </a:bodyPr>
          <a:lstStyle/>
          <a:p>
            <a:r>
              <a:rPr lang="en-GB" sz="1800"/>
              <a:t>high temperature</a:t>
            </a:r>
          </a:p>
          <a:p>
            <a:r>
              <a:rPr lang="en-GB" sz="1800"/>
              <a:t>vomiting</a:t>
            </a:r>
          </a:p>
          <a:p>
            <a:r>
              <a:rPr lang="en-GB" sz="1800"/>
              <a:t>severe headache</a:t>
            </a:r>
          </a:p>
          <a:p>
            <a:r>
              <a:rPr lang="en-GB" sz="1800"/>
              <a:t>feeling unwell</a:t>
            </a:r>
          </a:p>
          <a:p>
            <a:r>
              <a:rPr lang="en-GB" sz="1800"/>
              <a:t>limb/joint/muscle pain</a:t>
            </a:r>
          </a:p>
          <a:p>
            <a:r>
              <a:rPr lang="en-GB" sz="1800"/>
              <a:t>stomach pain/diarrhoea</a:t>
            </a:r>
          </a:p>
          <a:p>
            <a:r>
              <a:rPr lang="en-GB" sz="1800"/>
              <a:t>cold hands and feet</a:t>
            </a:r>
          </a:p>
          <a:p>
            <a:r>
              <a:rPr lang="en-GB" sz="1800"/>
              <a:t>shivering</a:t>
            </a:r>
          </a:p>
          <a:p>
            <a:endParaRPr lang="en-GB"/>
          </a:p>
        </p:txBody>
      </p:sp>
      <p:sp>
        <p:nvSpPr>
          <p:cNvPr id="6" name="Content Placeholder 5">
            <a:extLst>
              <a:ext uri="{FF2B5EF4-FFF2-40B4-BE49-F238E27FC236}">
                <a16:creationId xmlns:a16="http://schemas.microsoft.com/office/drawing/2014/main" id="{0243809A-1767-B633-2063-C68574A56CD4}"/>
              </a:ext>
            </a:extLst>
          </p:cNvPr>
          <p:cNvSpPr>
            <a:spLocks noGrp="1"/>
          </p:cNvSpPr>
          <p:nvPr>
            <p:ph sz="half" idx="2"/>
          </p:nvPr>
        </p:nvSpPr>
        <p:spPr>
          <a:xfrm>
            <a:off x="3670684" y="1710771"/>
            <a:ext cx="5181600" cy="4351338"/>
          </a:xfrm>
        </p:spPr>
        <p:txBody>
          <a:bodyPr>
            <a:normAutofit/>
          </a:bodyPr>
          <a:lstStyle/>
          <a:p>
            <a:r>
              <a:rPr lang="en-GB" sz="1800"/>
              <a:t>pale or mottled skin</a:t>
            </a:r>
          </a:p>
          <a:p>
            <a:r>
              <a:rPr lang="en-GB" sz="1800"/>
              <a:t>fast breathing/breathlessness</a:t>
            </a:r>
          </a:p>
          <a:p>
            <a:r>
              <a:rPr lang="en-GB" sz="1800"/>
              <a:t>rash</a:t>
            </a:r>
          </a:p>
          <a:p>
            <a:r>
              <a:rPr lang="en-GB" sz="1800"/>
              <a:t>stiff neck</a:t>
            </a:r>
          </a:p>
          <a:p>
            <a:r>
              <a:rPr lang="en-GB" sz="1800"/>
              <a:t>dislike of bright light</a:t>
            </a:r>
          </a:p>
          <a:p>
            <a:r>
              <a:rPr lang="en-GB" sz="1800"/>
              <a:t>drowsiness/difficult to wake</a:t>
            </a:r>
          </a:p>
          <a:p>
            <a:r>
              <a:rPr lang="en-GB" sz="1800"/>
              <a:t>confusion and/or irritability</a:t>
            </a:r>
          </a:p>
          <a:p>
            <a:r>
              <a:rPr lang="en-GB" sz="1800"/>
              <a:t>seizures/fits </a:t>
            </a:r>
          </a:p>
        </p:txBody>
      </p:sp>
      <p:sp>
        <p:nvSpPr>
          <p:cNvPr id="5" name="Slide Number Placeholder 4">
            <a:extLst>
              <a:ext uri="{FF2B5EF4-FFF2-40B4-BE49-F238E27FC236}">
                <a16:creationId xmlns:a16="http://schemas.microsoft.com/office/drawing/2014/main" id="{6F89AE6E-44FD-BFAE-E8A8-0A48E2D6DC84}"/>
              </a:ext>
            </a:extLst>
          </p:cNvPr>
          <p:cNvSpPr>
            <a:spLocks noGrp="1"/>
          </p:cNvSpPr>
          <p:nvPr>
            <p:ph type="sldNum" sz="quarter" idx="11"/>
          </p:nvPr>
        </p:nvSpPr>
        <p:spPr>
          <a:xfrm>
            <a:off x="10178320" y="6109698"/>
            <a:ext cx="388079" cy="4056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200" b="0" i="0" u="none" strike="noStrike" kern="1200" cap="none" spc="0" normalizeH="0" baseline="0" noProof="0" smtClean="0">
                <a:ln>
                  <a:noFill/>
                </a:ln>
                <a:solidFill>
                  <a:srgbClr val="0072CE"/>
                </a:solidFill>
                <a:effectLst/>
                <a:uLnTx/>
                <a:uFillTx/>
                <a:latin typeface="DM Sans" pitchFamily="2"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srgbClr val="0072CE"/>
              </a:solidFill>
              <a:effectLst/>
              <a:uLnTx/>
              <a:uFillTx/>
              <a:latin typeface="DM Sans" pitchFamily="2" charset="0"/>
              <a:ea typeface="+mn-ea"/>
              <a:cs typeface="Arial" panose="020B0604020202020204" pitchFamily="34" charset="0"/>
            </a:endParaRPr>
          </a:p>
        </p:txBody>
      </p:sp>
      <p:pic>
        <p:nvPicPr>
          <p:cNvPr id="8" name="Picture 7" descr="A poster of a person with a body&#10;&#10;AI-generated content may be incorrect.">
            <a:extLst>
              <a:ext uri="{FF2B5EF4-FFF2-40B4-BE49-F238E27FC236}">
                <a16:creationId xmlns:a16="http://schemas.microsoft.com/office/drawing/2014/main" id="{1288D440-6401-2946-91AB-ED203DEC897E}"/>
              </a:ext>
            </a:extLst>
          </p:cNvPr>
          <p:cNvPicPr>
            <a:picLocks noChangeAspect="1"/>
          </p:cNvPicPr>
          <p:nvPr/>
        </p:nvPicPr>
        <p:blipFill>
          <a:blip r:embed="rId3"/>
          <a:stretch>
            <a:fillRect/>
          </a:stretch>
        </p:blipFill>
        <p:spPr>
          <a:xfrm>
            <a:off x="7644584" y="781442"/>
            <a:ext cx="4090216" cy="4935144"/>
          </a:xfrm>
          <a:prstGeom prst="rect">
            <a:avLst/>
          </a:prstGeom>
        </p:spPr>
      </p:pic>
      <p:sp>
        <p:nvSpPr>
          <p:cNvPr id="9" name="TextBox 8">
            <a:extLst>
              <a:ext uri="{FF2B5EF4-FFF2-40B4-BE49-F238E27FC236}">
                <a16:creationId xmlns:a16="http://schemas.microsoft.com/office/drawing/2014/main" id="{52C5665C-16B3-6A5D-EFA2-CB8FB20DFF8F}"/>
              </a:ext>
            </a:extLst>
          </p:cNvPr>
          <p:cNvSpPr txBox="1"/>
          <p:nvPr/>
        </p:nvSpPr>
        <p:spPr>
          <a:xfrm>
            <a:off x="149578" y="1211830"/>
            <a:ext cx="71446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6D3A"/>
                </a:solidFill>
                <a:effectLst/>
                <a:uLnTx/>
                <a:uFillTx/>
                <a:latin typeface="DM Sans" pitchFamily="2" charset="0"/>
                <a:ea typeface="+mn-ea"/>
                <a:cs typeface="Arial"/>
              </a:rPr>
              <a:t>Any of these symptoms can arise in any order</a:t>
            </a:r>
            <a:endParaRPr kumimoji="0" lang="en-GB" sz="2400" b="0" i="0" u="none" strike="noStrike" kern="1200" cap="none" spc="0" normalizeH="0" baseline="0" noProof="0">
              <a:ln>
                <a:noFill/>
              </a:ln>
              <a:solidFill>
                <a:srgbClr val="FF6D3A"/>
              </a:solidFill>
              <a:effectLst/>
              <a:uLnTx/>
              <a:uFillTx/>
              <a:latin typeface="DM Sans" pitchFamily="2" charset="0"/>
              <a:ea typeface="+mn-ea"/>
              <a:cs typeface="+mn-cs"/>
            </a:endParaRPr>
          </a:p>
        </p:txBody>
      </p:sp>
      <p:sp>
        <p:nvSpPr>
          <p:cNvPr id="4" name="Rectangle 3">
            <a:extLst>
              <a:ext uri="{FF2B5EF4-FFF2-40B4-BE49-F238E27FC236}">
                <a16:creationId xmlns:a16="http://schemas.microsoft.com/office/drawing/2014/main" id="{C623C1D6-429B-11D0-67D5-368F1115F821}"/>
              </a:ext>
            </a:extLst>
          </p:cNvPr>
          <p:cNvSpPr/>
          <p:nvPr/>
        </p:nvSpPr>
        <p:spPr>
          <a:xfrm flipH="1">
            <a:off x="3293999" y="1801707"/>
            <a:ext cx="36000" cy="37162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AD5999-636C-58A8-2B3E-A918BEBBF5A2}"/>
              </a:ext>
            </a:extLst>
          </p:cNvPr>
          <p:cNvSpPr txBox="1"/>
          <p:nvPr/>
        </p:nvSpPr>
        <p:spPr>
          <a:xfrm>
            <a:off x="2055862" y="5929636"/>
            <a:ext cx="7226000" cy="646331"/>
          </a:xfrm>
          <a:prstGeom prst="rect">
            <a:avLst/>
          </a:prstGeom>
          <a:solidFill>
            <a:schemeClr val="accent2"/>
          </a:solidFill>
        </p:spPr>
        <p:txBody>
          <a:bodyPr wrap="square" rtlCol="0">
            <a:spAutoFit/>
          </a:bodyPr>
          <a:lstStyle/>
          <a:p>
            <a:pPr algn="ctr"/>
            <a:r>
              <a:rPr lang="en-GB" b="1">
                <a:solidFill>
                  <a:schemeClr val="bg2"/>
                </a:solidFill>
                <a:latin typeface="DM Sans" pitchFamily="2" charset="77"/>
              </a:rPr>
              <a:t>Following vaccination every patient should be advised of the signs and symptoms of meningitis and provided with the leaflet </a:t>
            </a:r>
          </a:p>
        </p:txBody>
      </p:sp>
    </p:spTree>
    <p:extLst>
      <p:ext uri="{BB962C8B-B14F-4D97-AF65-F5344CB8AC3E}">
        <p14:creationId xmlns:p14="http://schemas.microsoft.com/office/powerpoint/2010/main" val="16125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3B1C-F4EB-162F-3D2F-89408BD11F79}"/>
              </a:ext>
            </a:extLst>
          </p:cNvPr>
          <p:cNvSpPr>
            <a:spLocks noGrp="1"/>
          </p:cNvSpPr>
          <p:nvPr>
            <p:ph type="title"/>
          </p:nvPr>
        </p:nvSpPr>
        <p:spPr>
          <a:xfrm>
            <a:off x="428795" y="284443"/>
            <a:ext cx="10191750" cy="1325563"/>
          </a:xfrm>
        </p:spPr>
        <p:txBody>
          <a:bodyPr>
            <a:normAutofit/>
          </a:bodyPr>
          <a:lstStyle/>
          <a:p>
            <a:r>
              <a:rPr lang="en-GB"/>
              <a:t>The meningococcal rash</a:t>
            </a:r>
            <a:endParaRPr lang="en-US"/>
          </a:p>
        </p:txBody>
      </p:sp>
      <p:sp>
        <p:nvSpPr>
          <p:cNvPr id="3" name="Content Placeholder 2">
            <a:extLst>
              <a:ext uri="{FF2B5EF4-FFF2-40B4-BE49-F238E27FC236}">
                <a16:creationId xmlns:a16="http://schemas.microsoft.com/office/drawing/2014/main" id="{E186172F-E148-7018-8CBE-06F646C20261}"/>
              </a:ext>
            </a:extLst>
          </p:cNvPr>
          <p:cNvSpPr>
            <a:spLocks noGrp="1"/>
          </p:cNvSpPr>
          <p:nvPr>
            <p:ph idx="1"/>
          </p:nvPr>
        </p:nvSpPr>
        <p:spPr>
          <a:xfrm>
            <a:off x="428796" y="1464709"/>
            <a:ext cx="7253958" cy="4351338"/>
          </a:xfrm>
        </p:spPr>
        <p:txBody>
          <a:bodyPr>
            <a:noAutofit/>
          </a:bodyPr>
          <a:lstStyle/>
          <a:p>
            <a:r>
              <a:rPr lang="en-GB" sz="1600">
                <a:latin typeface="DM Sans" pitchFamily="2" charset="0"/>
              </a:rPr>
              <a:t>A distinctive red rash can appear anywhere on the body</a:t>
            </a:r>
          </a:p>
          <a:p>
            <a:r>
              <a:rPr lang="en-GB" sz="1600"/>
              <a:t>F</a:t>
            </a:r>
            <a:r>
              <a:rPr lang="en-GB" sz="1600">
                <a:latin typeface="DM Sans" pitchFamily="2" charset="0"/>
              </a:rPr>
              <a:t>ormed of tiny ‘pinpricks’ also known as petechiae and appears red or brown in colour</a:t>
            </a:r>
          </a:p>
          <a:p>
            <a:r>
              <a:rPr lang="en-GB" sz="1600"/>
              <a:t>M</a:t>
            </a:r>
            <a:r>
              <a:rPr lang="en-GB" sz="1600">
                <a:latin typeface="DM Sans" pitchFamily="2" charset="0"/>
              </a:rPr>
              <a:t>ay later develop into purple bruising of the skin</a:t>
            </a:r>
          </a:p>
          <a:p>
            <a:r>
              <a:rPr lang="en-GB" sz="1600"/>
              <a:t>D</a:t>
            </a:r>
            <a:r>
              <a:rPr lang="en-GB" sz="1600">
                <a:latin typeface="DM Sans" pitchFamily="2" charset="0"/>
              </a:rPr>
              <a:t>oes not fade when a drinking glass is pressed firmly against it</a:t>
            </a:r>
          </a:p>
          <a:p>
            <a:r>
              <a:rPr lang="en-GB" sz="1600"/>
              <a:t>F</a:t>
            </a:r>
            <a:r>
              <a:rPr lang="en-GB" sz="1600">
                <a:latin typeface="DM Sans" pitchFamily="2" charset="0"/>
              </a:rPr>
              <a:t>ebrile illness and rash that does not fade is a sign of meningococcal septicaemia</a:t>
            </a:r>
          </a:p>
        </p:txBody>
      </p:sp>
      <p:sp>
        <p:nvSpPr>
          <p:cNvPr id="5" name="Slide Number Placeholder 4">
            <a:extLst>
              <a:ext uri="{FF2B5EF4-FFF2-40B4-BE49-F238E27FC236}">
                <a16:creationId xmlns:a16="http://schemas.microsoft.com/office/drawing/2014/main" id="{AD3A7404-8FC7-9F51-7705-FE1B238310DC}"/>
              </a:ext>
            </a:extLst>
          </p:cNvPr>
          <p:cNvSpPr>
            <a:spLocks noGrp="1"/>
          </p:cNvSpPr>
          <p:nvPr>
            <p:ph type="sldNum" sz="quarter" idx="11"/>
          </p:nvPr>
        </p:nvSpPr>
        <p:spPr>
          <a:xfrm>
            <a:off x="130629" y="6438850"/>
            <a:ext cx="59633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48D1B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a:ln>
                <a:noFill/>
              </a:ln>
              <a:solidFill>
                <a:srgbClr val="48D1BA"/>
              </a:solidFill>
              <a:effectLst/>
              <a:uLnTx/>
              <a:uFillTx/>
              <a:latin typeface="Arial" panose="020B0604020202020204" pitchFamily="34" charset="0"/>
              <a:ea typeface="+mn-ea"/>
              <a:cs typeface="Arial" panose="020B0604020202020204" pitchFamily="34" charset="0"/>
            </a:endParaRPr>
          </a:p>
        </p:txBody>
      </p:sp>
      <p:pic>
        <p:nvPicPr>
          <p:cNvPr id="6" name="Picture 2" descr="Glass Test">
            <a:extLst>
              <a:ext uri="{FF2B5EF4-FFF2-40B4-BE49-F238E27FC236}">
                <a16:creationId xmlns:a16="http://schemas.microsoft.com/office/drawing/2014/main" id="{46DB0D6E-AF2F-1B08-7527-8A7BCCF41B12}"/>
              </a:ext>
            </a:extLst>
          </p:cNvPr>
          <p:cNvPicPr>
            <a:picLocks noChangeAspect="1" noChangeArrowheads="1"/>
          </p:cNvPicPr>
          <p:nvPr/>
        </p:nvPicPr>
        <p:blipFill>
          <a:blip r:embed="rId3" cstate="print"/>
          <a:srcRect/>
          <a:stretch>
            <a:fillRect/>
          </a:stretch>
        </p:blipFill>
        <p:spPr bwMode="auto">
          <a:xfrm>
            <a:off x="8124388" y="1464709"/>
            <a:ext cx="3246413" cy="3321063"/>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EA7B82A8-A3C9-61F8-B02C-9490A1A5BB8B}"/>
              </a:ext>
            </a:extLst>
          </p:cNvPr>
          <p:cNvSpPr/>
          <p:nvPr/>
        </p:nvSpPr>
        <p:spPr>
          <a:xfrm>
            <a:off x="7978456" y="5098458"/>
            <a:ext cx="39781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2CE"/>
                </a:solidFill>
                <a:effectLst/>
                <a:uLnTx/>
                <a:uFillTx/>
                <a:latin typeface="DM Sans" pitchFamily="2" charset="77"/>
                <a:ea typeface="Verdana" pitchFamily="34" charset="0"/>
                <a:cs typeface="Verdana" pitchFamily="34" charset="0"/>
              </a:rPr>
              <a:t>The ‘tumbler’ test picture courtesy of Meningitis Research 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DM Sans" pitchFamily="2" charset="77"/>
                <a:ea typeface="Verdana" pitchFamily="34" charset="0"/>
                <a:cs typeface="Verdana" pitchFamily="34" charset="0"/>
                <a:hlinkClick r:id="rId4"/>
              </a:rPr>
              <a:t>www.meningitis.org/about-meningitis/symptoms/</a:t>
            </a:r>
            <a:r>
              <a:rPr kumimoji="0" lang="en-GB" sz="1400" b="0" i="0" u="none" strike="noStrike" kern="1200" cap="none" spc="0" normalizeH="0" baseline="0" noProof="0">
                <a:ln>
                  <a:noFill/>
                </a:ln>
                <a:solidFill>
                  <a:prstClr val="black"/>
                </a:solidFill>
                <a:effectLst/>
                <a:uLnTx/>
                <a:uFillTx/>
                <a:latin typeface="DM Sans" pitchFamily="2" charset="77"/>
                <a:ea typeface="Verdana" pitchFamily="34" charset="0"/>
                <a:cs typeface="Verdana" pitchFamily="34" charset="0"/>
              </a:rPr>
              <a:t> </a:t>
            </a:r>
          </a:p>
        </p:txBody>
      </p:sp>
      <p:sp>
        <p:nvSpPr>
          <p:cNvPr id="8" name="TextBox 7">
            <a:extLst>
              <a:ext uri="{FF2B5EF4-FFF2-40B4-BE49-F238E27FC236}">
                <a16:creationId xmlns:a16="http://schemas.microsoft.com/office/drawing/2014/main" id="{8182331D-AB82-345D-0ED5-20009A1AAB72}"/>
              </a:ext>
            </a:extLst>
          </p:cNvPr>
          <p:cNvSpPr txBox="1"/>
          <p:nvPr/>
        </p:nvSpPr>
        <p:spPr>
          <a:xfrm>
            <a:off x="520086" y="4469961"/>
            <a:ext cx="6687538" cy="923330"/>
          </a:xfrm>
          <a:prstGeom prst="rect">
            <a:avLst/>
          </a:prstGeom>
          <a:solidFill>
            <a:schemeClr val="accent2"/>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DM Sans" pitchFamily="2" charset="0"/>
                <a:ea typeface="+mn-ea"/>
                <a:cs typeface="+mn-cs"/>
              </a:rPr>
              <a:t>Absence of a rash does not mean the individual does not have meningitis or meningococcal sepsis </a:t>
            </a:r>
            <a:r>
              <a:rPr kumimoji="0" lang="en-GB" sz="1800" b="0" i="0" u="none" strike="noStrike" kern="1200" cap="none" spc="0" normalizeH="0" baseline="0" noProof="0">
                <a:ln>
                  <a:noFill/>
                </a:ln>
                <a:solidFill>
                  <a:srgbClr val="FFFFFF"/>
                </a:solidFill>
                <a:effectLst/>
                <a:uLnTx/>
                <a:uFillTx/>
                <a:latin typeface="DM Sans" pitchFamily="2" charset="0"/>
                <a:ea typeface="+mn-ea"/>
                <a:cs typeface="+mn-cs"/>
              </a:rPr>
              <a:t>– the rash is usually a late sign of sepsis</a:t>
            </a:r>
          </a:p>
        </p:txBody>
      </p:sp>
    </p:spTree>
    <p:extLst>
      <p:ext uri="{BB962C8B-B14F-4D97-AF65-F5344CB8AC3E}">
        <p14:creationId xmlns:p14="http://schemas.microsoft.com/office/powerpoint/2010/main" val="146821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5A3C-3C95-A368-9C74-AF065D11711D}"/>
              </a:ext>
            </a:extLst>
          </p:cNvPr>
          <p:cNvSpPr>
            <a:spLocks noGrp="1"/>
          </p:cNvSpPr>
          <p:nvPr>
            <p:ph type="title"/>
          </p:nvPr>
        </p:nvSpPr>
        <p:spPr/>
        <p:txBody>
          <a:bodyPr/>
          <a:lstStyle/>
          <a:p>
            <a:r>
              <a:rPr lang="en-GB"/>
              <a:t>Eligibility for the pharmacy service</a:t>
            </a:r>
          </a:p>
        </p:txBody>
      </p:sp>
    </p:spTree>
    <p:extLst>
      <p:ext uri="{BB962C8B-B14F-4D97-AF65-F5344CB8AC3E}">
        <p14:creationId xmlns:p14="http://schemas.microsoft.com/office/powerpoint/2010/main" val="73062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itable flowchart node - Is your date of birth between 1 Septembe"/>
          <p:cNvSpPr/>
          <p:nvPr/>
        </p:nvSpPr>
        <p:spPr>
          <a:xfrm>
            <a:off x="960120" y="1325880"/>
            <a:ext cx="3840480" cy="731520"/>
          </a:xfrm>
          <a:prstGeom prst="rect">
            <a:avLst/>
          </a:prstGeom>
          <a:solidFill>
            <a:schemeClr val="tx1"/>
          </a:solidFill>
          <a:ln w="12700">
            <a:solidFill>
              <a:srgbClr val="2F75B5"/>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spcAft>
                <a:spcPts val="0"/>
              </a:spcAft>
            </a:pPr>
            <a:r>
              <a:rPr sz="1400" b="1">
                <a:solidFill>
                  <a:srgbClr val="FFFFFF"/>
                </a:solidFill>
                <a:latin typeface="DM Sans" pitchFamily="2" charset="77"/>
              </a:rPr>
              <a:t>Is your date of birth between 1</a:t>
            </a:r>
          </a:p>
          <a:p>
            <a:pPr algn="ctr">
              <a:spcAft>
                <a:spcPts val="0"/>
              </a:spcAft>
            </a:pPr>
            <a:r>
              <a:rPr sz="1400" b="1">
                <a:solidFill>
                  <a:srgbClr val="FFFFFF"/>
                </a:solidFill>
                <a:latin typeface="DM Sans" pitchFamily="2" charset="77"/>
              </a:rPr>
              <a:t>September 2007 and 31 August 2008?</a:t>
            </a:r>
          </a:p>
        </p:txBody>
      </p:sp>
      <p:sp>
        <p:nvSpPr>
          <p:cNvPr id="4" name="Editable flowchart node - Eligible for NHS MenB Vaccine"/>
          <p:cNvSpPr/>
          <p:nvPr/>
        </p:nvSpPr>
        <p:spPr>
          <a:xfrm>
            <a:off x="6995160" y="1182693"/>
            <a:ext cx="2788920" cy="786384"/>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spcAft>
                <a:spcPts val="0"/>
              </a:spcAft>
            </a:pPr>
            <a:r>
              <a:rPr sz="1400" b="1">
                <a:solidFill>
                  <a:srgbClr val="FFFFFF"/>
                </a:solidFill>
                <a:latin typeface="DM Sans" pitchFamily="2" charset="77"/>
              </a:rPr>
              <a:t>Eligible for NHS</a:t>
            </a:r>
          </a:p>
          <a:p>
            <a:pPr algn="ctr">
              <a:spcAft>
                <a:spcPts val="0"/>
              </a:spcAft>
            </a:pPr>
            <a:r>
              <a:rPr sz="1400" b="1" err="1">
                <a:solidFill>
                  <a:srgbClr val="FFFFFF"/>
                </a:solidFill>
                <a:latin typeface="DM Sans" pitchFamily="2" charset="77"/>
              </a:rPr>
              <a:t>MenB</a:t>
            </a:r>
            <a:r>
              <a:rPr sz="1400" b="1">
                <a:solidFill>
                  <a:srgbClr val="FFFFFF"/>
                </a:solidFill>
                <a:latin typeface="DM Sans" pitchFamily="2" charset="77"/>
              </a:rPr>
              <a:t> Vaccine</a:t>
            </a:r>
          </a:p>
        </p:txBody>
      </p:sp>
      <p:sp>
        <p:nvSpPr>
          <p:cNvPr id="5" name="Editable flowchart node - Are you starting university for the firs"/>
          <p:cNvSpPr/>
          <p:nvPr/>
        </p:nvSpPr>
        <p:spPr>
          <a:xfrm>
            <a:off x="960120" y="2423160"/>
            <a:ext cx="3840480" cy="749808"/>
          </a:xfrm>
          <a:prstGeom prst="rect">
            <a:avLst/>
          </a:prstGeom>
          <a:solidFill>
            <a:schemeClr val="tx1"/>
          </a:solidFill>
          <a:ln w="12700">
            <a:solidFill>
              <a:srgbClr val="2F75B5"/>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r>
              <a:rPr sz="1400" b="1">
                <a:solidFill>
                  <a:srgbClr val="FFFFFF"/>
                </a:solidFill>
                <a:latin typeface="DM Sans" pitchFamily="2" charset="77"/>
              </a:rPr>
              <a:t>Are you starting university for the first</a:t>
            </a:r>
          </a:p>
          <a:p>
            <a:pPr algn="ctr"/>
            <a:r>
              <a:rPr sz="1400" b="1">
                <a:solidFill>
                  <a:srgbClr val="FFFFFF"/>
                </a:solidFill>
                <a:latin typeface="DM Sans" pitchFamily="2" charset="77"/>
              </a:rPr>
              <a:t>time* in Autumn 2026?</a:t>
            </a:r>
          </a:p>
        </p:txBody>
      </p:sp>
      <p:sp>
        <p:nvSpPr>
          <p:cNvPr id="6" name="Editable flowchart node - Is your date of birth on or after 21 Jul"/>
          <p:cNvSpPr/>
          <p:nvPr/>
        </p:nvSpPr>
        <p:spPr>
          <a:xfrm>
            <a:off x="6400800" y="2423160"/>
            <a:ext cx="3749039" cy="749808"/>
          </a:xfrm>
          <a:prstGeom prst="rect">
            <a:avLst/>
          </a:prstGeom>
          <a:solidFill>
            <a:schemeClr val="tx1"/>
          </a:solidFill>
          <a:ln w="12700">
            <a:solidFill>
              <a:srgbClr val="2F75B5"/>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r>
              <a:rPr sz="1400" b="1">
                <a:solidFill>
                  <a:srgbClr val="FFFFFF"/>
                </a:solidFill>
                <a:latin typeface="DM Sans" pitchFamily="2" charset="77"/>
              </a:rPr>
              <a:t>Is your date of birth on or after</a:t>
            </a:r>
          </a:p>
          <a:p>
            <a:pPr algn="ctr"/>
            <a:r>
              <a:rPr sz="1400" b="1">
                <a:solidFill>
                  <a:srgbClr val="FFFFFF"/>
                </a:solidFill>
                <a:latin typeface="DM Sans" pitchFamily="2" charset="77"/>
              </a:rPr>
              <a:t>21 July 2001?</a:t>
            </a:r>
          </a:p>
        </p:txBody>
      </p:sp>
      <p:sp>
        <p:nvSpPr>
          <p:cNvPr id="7" name="Editable flowchart node - Are you starting at a Further Education "/>
          <p:cNvSpPr/>
          <p:nvPr/>
        </p:nvSpPr>
        <p:spPr>
          <a:xfrm>
            <a:off x="960120" y="3547872"/>
            <a:ext cx="3840480" cy="786384"/>
          </a:xfrm>
          <a:prstGeom prst="rect">
            <a:avLst/>
          </a:prstGeom>
          <a:solidFill>
            <a:schemeClr val="tx1"/>
          </a:solidFill>
          <a:ln w="12700">
            <a:solidFill>
              <a:srgbClr val="2F75B5"/>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r>
              <a:rPr sz="1400" b="1">
                <a:solidFill>
                  <a:srgbClr val="FFFFFF"/>
                </a:solidFill>
                <a:latin typeface="DM Sans" pitchFamily="2" charset="77"/>
              </a:rPr>
              <a:t>Are you starting at a Further</a:t>
            </a:r>
          </a:p>
          <a:p>
            <a:pPr algn="ctr"/>
            <a:r>
              <a:rPr sz="1400" b="1">
                <a:solidFill>
                  <a:srgbClr val="FFFFFF"/>
                </a:solidFill>
                <a:latin typeface="DM Sans" pitchFamily="2" charset="77"/>
              </a:rPr>
              <a:t>Education college for the first time* in</a:t>
            </a:r>
          </a:p>
          <a:p>
            <a:pPr algn="ctr"/>
            <a:r>
              <a:rPr sz="1400" b="1">
                <a:solidFill>
                  <a:srgbClr val="FFFFFF"/>
                </a:solidFill>
                <a:latin typeface="DM Sans" pitchFamily="2" charset="77"/>
              </a:rPr>
              <a:t>Autumn 2026?</a:t>
            </a:r>
          </a:p>
        </p:txBody>
      </p:sp>
      <p:sp>
        <p:nvSpPr>
          <p:cNvPr id="8" name="Editable flowchart node - Will you be a residential student at one"/>
          <p:cNvSpPr/>
          <p:nvPr/>
        </p:nvSpPr>
        <p:spPr>
          <a:xfrm>
            <a:off x="6144768" y="3456432"/>
            <a:ext cx="4160520" cy="941832"/>
          </a:xfrm>
          <a:prstGeom prst="rect">
            <a:avLst/>
          </a:prstGeom>
          <a:solidFill>
            <a:schemeClr val="tx1"/>
          </a:solidFill>
          <a:ln w="12700">
            <a:solidFill>
              <a:srgbClr val="2F75B5"/>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r>
              <a:rPr sz="1400" b="1">
                <a:solidFill>
                  <a:srgbClr val="FFFFFF"/>
                </a:solidFill>
                <a:latin typeface="DM Sans" pitchFamily="2" charset="77"/>
              </a:rPr>
              <a:t>Will you be a residential student at one</a:t>
            </a:r>
          </a:p>
          <a:p>
            <a:pPr algn="ctr"/>
            <a:r>
              <a:rPr sz="1400" b="1">
                <a:solidFill>
                  <a:srgbClr val="FFFFFF"/>
                </a:solidFill>
                <a:latin typeface="DM Sans" pitchFamily="2" charset="77"/>
              </a:rPr>
              <a:t>of these FE settings? List of eligible</a:t>
            </a:r>
          </a:p>
          <a:p>
            <a:pPr algn="ctr"/>
            <a:r>
              <a:rPr sz="1400" b="1">
                <a:solidFill>
                  <a:srgbClr val="FFFFFF"/>
                </a:solidFill>
                <a:latin typeface="DM Sans" pitchFamily="2" charset="77"/>
              </a:rPr>
              <a:t>residential FE settings?</a:t>
            </a:r>
          </a:p>
        </p:txBody>
      </p:sp>
      <p:sp>
        <p:nvSpPr>
          <p:cNvPr id="9" name="Editable flowchart node - Not eligible for NHS MenB Vaccine"/>
          <p:cNvSpPr/>
          <p:nvPr/>
        </p:nvSpPr>
        <p:spPr>
          <a:xfrm>
            <a:off x="1325880" y="5074920"/>
            <a:ext cx="3017520" cy="786384"/>
          </a:xfrm>
          <a:prstGeom prst="rect">
            <a:avLst/>
          </a:prstGeom>
          <a:solidFill>
            <a:schemeClr val="accent1"/>
          </a:solidFill>
          <a:ln w="12700">
            <a:solidFill>
              <a:srgbClr val="F28C28"/>
            </a:solidFill>
          </a:ln>
        </p:spPr>
        <p:style>
          <a:lnRef idx="1">
            <a:schemeClr val="accent1"/>
          </a:lnRef>
          <a:fillRef idx="3">
            <a:schemeClr val="accent1"/>
          </a:fillRef>
          <a:effectRef idx="2">
            <a:schemeClr val="accent1"/>
          </a:effectRef>
          <a:fontRef idx="minor">
            <a:schemeClr val="lt1"/>
          </a:fontRef>
        </p:style>
        <p:txBody>
          <a:bodyPr wrap="square" lIns="73152" tIns="36576" rIns="73152" bIns="36576" rtlCol="0" anchor="ctr"/>
          <a:lstStyle/>
          <a:p>
            <a:pPr algn="ctr">
              <a:spcAft>
                <a:spcPts val="0"/>
              </a:spcAft>
            </a:pPr>
            <a:r>
              <a:rPr sz="1400" b="1">
                <a:solidFill>
                  <a:srgbClr val="FFFFFF"/>
                </a:solidFill>
                <a:latin typeface="DM Sans" pitchFamily="2" charset="77"/>
              </a:rPr>
              <a:t>Not eligible for NHS</a:t>
            </a:r>
          </a:p>
          <a:p>
            <a:pPr algn="ctr">
              <a:spcAft>
                <a:spcPts val="0"/>
              </a:spcAft>
            </a:pPr>
            <a:r>
              <a:rPr sz="1400" b="1" err="1">
                <a:solidFill>
                  <a:srgbClr val="FFFFFF"/>
                </a:solidFill>
                <a:latin typeface="DM Sans" pitchFamily="2" charset="77"/>
              </a:rPr>
              <a:t>MenB</a:t>
            </a:r>
            <a:r>
              <a:rPr sz="1400" b="1">
                <a:solidFill>
                  <a:srgbClr val="FFFFFF"/>
                </a:solidFill>
                <a:latin typeface="DM Sans" pitchFamily="2" charset="77"/>
              </a:rPr>
              <a:t> Vaccine</a:t>
            </a:r>
          </a:p>
        </p:txBody>
      </p:sp>
      <p:cxnSp>
        <p:nvCxnSpPr>
          <p:cNvPr id="10" name="Connector 9"/>
          <p:cNvCxnSpPr/>
          <p:nvPr/>
        </p:nvCxnSpPr>
        <p:spPr>
          <a:xfrm>
            <a:off x="4800600" y="1691640"/>
            <a:ext cx="2194560" cy="0"/>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2" name="Connector 11"/>
          <p:cNvCxnSpPr/>
          <p:nvPr/>
        </p:nvCxnSpPr>
        <p:spPr>
          <a:xfrm>
            <a:off x="4800600" y="3941063"/>
            <a:ext cx="1344168" cy="0"/>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3" name="Connector 12"/>
          <p:cNvCxnSpPr/>
          <p:nvPr/>
        </p:nvCxnSpPr>
        <p:spPr>
          <a:xfrm flipV="1">
            <a:off x="8275320" y="3172968"/>
            <a:ext cx="0" cy="283464"/>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4" name="Connector 13"/>
          <p:cNvCxnSpPr/>
          <p:nvPr/>
        </p:nvCxnSpPr>
        <p:spPr>
          <a:xfrm flipV="1">
            <a:off x="8275320" y="2084831"/>
            <a:ext cx="0" cy="338329"/>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5" name="Connector 14"/>
          <p:cNvCxnSpPr/>
          <p:nvPr/>
        </p:nvCxnSpPr>
        <p:spPr>
          <a:xfrm>
            <a:off x="2880360" y="2057400"/>
            <a:ext cx="0" cy="365760"/>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6" name="Connector 15"/>
          <p:cNvCxnSpPr/>
          <p:nvPr/>
        </p:nvCxnSpPr>
        <p:spPr>
          <a:xfrm>
            <a:off x="2880360" y="3172968"/>
            <a:ext cx="0" cy="374904"/>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7" name="Connector 16"/>
          <p:cNvCxnSpPr/>
          <p:nvPr/>
        </p:nvCxnSpPr>
        <p:spPr>
          <a:xfrm>
            <a:off x="2880360" y="4334256"/>
            <a:ext cx="0" cy="740664"/>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8" name="Connector 17"/>
          <p:cNvCxnSpPr/>
          <p:nvPr/>
        </p:nvCxnSpPr>
        <p:spPr>
          <a:xfrm>
            <a:off x="10149840" y="2798064"/>
            <a:ext cx="713232" cy="0"/>
          </a:xfrm>
          <a:prstGeom prst="line">
            <a:avLst/>
          </a:prstGeom>
          <a:ln/>
        </p:spPr>
        <p:style>
          <a:lnRef idx="3">
            <a:schemeClr val="dk1"/>
          </a:lnRef>
          <a:fillRef idx="0">
            <a:schemeClr val="dk1"/>
          </a:fillRef>
          <a:effectRef idx="2">
            <a:schemeClr val="dk1"/>
          </a:effectRef>
          <a:fontRef idx="minor">
            <a:schemeClr val="tx1"/>
          </a:fontRef>
        </p:style>
      </p:cxnSp>
      <p:cxnSp>
        <p:nvCxnSpPr>
          <p:cNvPr id="19" name="Connector 18"/>
          <p:cNvCxnSpPr/>
          <p:nvPr/>
        </p:nvCxnSpPr>
        <p:spPr>
          <a:xfrm>
            <a:off x="10863072" y="2798064"/>
            <a:ext cx="0" cy="2670048"/>
          </a:xfrm>
          <a:prstGeom prst="line">
            <a:avLst/>
          </a:prstGeom>
          <a:ln/>
        </p:spPr>
        <p:style>
          <a:lnRef idx="3">
            <a:schemeClr val="dk1"/>
          </a:lnRef>
          <a:fillRef idx="0">
            <a:schemeClr val="dk1"/>
          </a:fillRef>
          <a:effectRef idx="2">
            <a:schemeClr val="dk1"/>
          </a:effectRef>
          <a:fontRef idx="minor">
            <a:schemeClr val="tx1"/>
          </a:fontRef>
        </p:style>
      </p:cxnSp>
      <p:cxnSp>
        <p:nvCxnSpPr>
          <p:cNvPr id="20" name="Connector 19"/>
          <p:cNvCxnSpPr/>
          <p:nvPr/>
        </p:nvCxnSpPr>
        <p:spPr>
          <a:xfrm flipH="1">
            <a:off x="4343400" y="5468112"/>
            <a:ext cx="6519672" cy="0"/>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5394960" y="1400681"/>
            <a:ext cx="685800" cy="289310"/>
          </a:xfrm>
          <a:prstGeom prst="rect">
            <a:avLst/>
          </a:prstGeom>
          <a:noFill/>
          <a:ln>
            <a:noFill/>
          </a:ln>
        </p:spPr>
        <p:txBody>
          <a:bodyPr wrap="square" lIns="73152" tIns="36576" rIns="73152" bIns="36576" anchor="ctr">
            <a:spAutoFit/>
          </a:bodyPr>
          <a:lstStyle/>
          <a:p>
            <a:pPr algn="ctr">
              <a:spcAft>
                <a:spcPts val="0"/>
              </a:spcAft>
            </a:pPr>
            <a:r>
              <a:rPr sz="1400" b="1">
                <a:latin typeface="DM Sans" pitchFamily="2" charset="77"/>
              </a:rPr>
              <a:t>Yes</a:t>
            </a:r>
          </a:p>
        </p:txBody>
      </p:sp>
      <p:sp>
        <p:nvSpPr>
          <p:cNvPr id="23" name="TextBox 22"/>
          <p:cNvSpPr txBox="1"/>
          <p:nvPr/>
        </p:nvSpPr>
        <p:spPr>
          <a:xfrm>
            <a:off x="2340864" y="2104769"/>
            <a:ext cx="640080" cy="289310"/>
          </a:xfrm>
          <a:prstGeom prst="rect">
            <a:avLst/>
          </a:prstGeom>
          <a:noFill/>
          <a:ln>
            <a:noFill/>
          </a:ln>
        </p:spPr>
        <p:txBody>
          <a:bodyPr wrap="square" lIns="73152" tIns="36576" rIns="73152" bIns="36576" anchor="ctr">
            <a:spAutoFit/>
          </a:bodyPr>
          <a:lstStyle/>
          <a:p>
            <a:pPr algn="ctr">
              <a:spcAft>
                <a:spcPts val="0"/>
              </a:spcAft>
            </a:pPr>
            <a:r>
              <a:rPr sz="1400" b="1">
                <a:solidFill>
                  <a:schemeClr val="accent1"/>
                </a:solidFill>
                <a:latin typeface="DM Sans" pitchFamily="2" charset="77"/>
              </a:rPr>
              <a:t>No</a:t>
            </a:r>
          </a:p>
        </p:txBody>
      </p:sp>
      <p:sp>
        <p:nvSpPr>
          <p:cNvPr id="24" name="TextBox 23"/>
          <p:cNvSpPr txBox="1"/>
          <p:nvPr/>
        </p:nvSpPr>
        <p:spPr>
          <a:xfrm>
            <a:off x="5148072" y="2525393"/>
            <a:ext cx="685800" cy="289310"/>
          </a:xfrm>
          <a:prstGeom prst="rect">
            <a:avLst/>
          </a:prstGeom>
          <a:noFill/>
          <a:ln>
            <a:noFill/>
          </a:ln>
        </p:spPr>
        <p:txBody>
          <a:bodyPr wrap="square" lIns="73152" tIns="36576" rIns="73152" bIns="36576" anchor="ctr">
            <a:spAutoFit/>
          </a:bodyPr>
          <a:lstStyle/>
          <a:p>
            <a:pPr algn="ctr">
              <a:spcAft>
                <a:spcPts val="0"/>
              </a:spcAft>
            </a:pPr>
            <a:r>
              <a:rPr sz="1400" b="1">
                <a:latin typeface="DM Sans" pitchFamily="2" charset="77"/>
              </a:rPr>
              <a:t>Yes</a:t>
            </a:r>
          </a:p>
        </p:txBody>
      </p:sp>
      <p:sp>
        <p:nvSpPr>
          <p:cNvPr id="25" name="TextBox 24"/>
          <p:cNvSpPr txBox="1"/>
          <p:nvPr/>
        </p:nvSpPr>
        <p:spPr>
          <a:xfrm>
            <a:off x="2340864" y="3209544"/>
            <a:ext cx="640080" cy="289310"/>
          </a:xfrm>
          <a:prstGeom prst="rect">
            <a:avLst/>
          </a:prstGeom>
          <a:noFill/>
          <a:ln>
            <a:noFill/>
          </a:ln>
        </p:spPr>
        <p:txBody>
          <a:bodyPr wrap="square" lIns="73152" tIns="36576" rIns="73152" bIns="36576" anchor="ctr">
            <a:spAutoFit/>
          </a:bodyPr>
          <a:lstStyle/>
          <a:p>
            <a:pPr algn="ctr">
              <a:spcAft>
                <a:spcPts val="0"/>
              </a:spcAft>
            </a:pPr>
            <a:r>
              <a:rPr sz="1400" b="1">
                <a:solidFill>
                  <a:schemeClr val="accent1"/>
                </a:solidFill>
                <a:latin typeface="DM Sans" pitchFamily="2" charset="77"/>
              </a:rPr>
              <a:t>No</a:t>
            </a:r>
          </a:p>
        </p:txBody>
      </p:sp>
      <p:sp>
        <p:nvSpPr>
          <p:cNvPr id="26" name="TextBox 25"/>
          <p:cNvSpPr txBox="1"/>
          <p:nvPr/>
        </p:nvSpPr>
        <p:spPr>
          <a:xfrm>
            <a:off x="5029200" y="3659248"/>
            <a:ext cx="685800" cy="289310"/>
          </a:xfrm>
          <a:prstGeom prst="rect">
            <a:avLst/>
          </a:prstGeom>
          <a:noFill/>
          <a:ln>
            <a:noFill/>
          </a:ln>
        </p:spPr>
        <p:txBody>
          <a:bodyPr wrap="square" lIns="73152" tIns="36576" rIns="73152" bIns="36576" anchor="ctr">
            <a:spAutoFit/>
          </a:bodyPr>
          <a:lstStyle/>
          <a:p>
            <a:pPr algn="ctr"/>
            <a:r>
              <a:rPr lang="en-GB" sz="1400" b="1">
                <a:latin typeface="DM Sans" pitchFamily="2" charset="77"/>
              </a:rPr>
              <a:t>Yes</a:t>
            </a:r>
          </a:p>
        </p:txBody>
      </p:sp>
      <p:sp>
        <p:nvSpPr>
          <p:cNvPr id="27" name="TextBox 26"/>
          <p:cNvSpPr txBox="1"/>
          <p:nvPr/>
        </p:nvSpPr>
        <p:spPr>
          <a:xfrm>
            <a:off x="2340864" y="4582793"/>
            <a:ext cx="640080" cy="289310"/>
          </a:xfrm>
          <a:prstGeom prst="rect">
            <a:avLst/>
          </a:prstGeom>
          <a:noFill/>
          <a:ln>
            <a:noFill/>
          </a:ln>
        </p:spPr>
        <p:txBody>
          <a:bodyPr wrap="square" lIns="73152" tIns="36576" rIns="73152" bIns="36576" anchor="ctr">
            <a:spAutoFit/>
          </a:bodyPr>
          <a:lstStyle/>
          <a:p>
            <a:pPr algn="ctr">
              <a:spcAft>
                <a:spcPts val="0"/>
              </a:spcAft>
            </a:pPr>
            <a:r>
              <a:rPr sz="1400" b="1">
                <a:solidFill>
                  <a:schemeClr val="accent1"/>
                </a:solidFill>
                <a:latin typeface="DM Sans" pitchFamily="2" charset="77"/>
              </a:rPr>
              <a:t>No</a:t>
            </a:r>
          </a:p>
        </p:txBody>
      </p:sp>
      <p:sp>
        <p:nvSpPr>
          <p:cNvPr id="28" name="TextBox 27"/>
          <p:cNvSpPr txBox="1"/>
          <p:nvPr/>
        </p:nvSpPr>
        <p:spPr>
          <a:xfrm>
            <a:off x="7671831" y="3170045"/>
            <a:ext cx="685800" cy="289310"/>
          </a:xfrm>
          <a:prstGeom prst="rect">
            <a:avLst/>
          </a:prstGeom>
          <a:noFill/>
          <a:ln>
            <a:noFill/>
          </a:ln>
        </p:spPr>
        <p:txBody>
          <a:bodyPr wrap="square" lIns="73152" tIns="36576" rIns="73152" bIns="36576" anchor="ctr">
            <a:spAutoFit/>
          </a:bodyPr>
          <a:lstStyle/>
          <a:p>
            <a:pPr algn="ctr"/>
            <a:r>
              <a:rPr lang="en-GB" sz="1400" b="1">
                <a:latin typeface="DM Sans" pitchFamily="2" charset="77"/>
              </a:rPr>
              <a:t>Yes</a:t>
            </a:r>
          </a:p>
        </p:txBody>
      </p:sp>
      <p:sp>
        <p:nvSpPr>
          <p:cNvPr id="29" name="TextBox 28"/>
          <p:cNvSpPr txBox="1"/>
          <p:nvPr/>
        </p:nvSpPr>
        <p:spPr>
          <a:xfrm>
            <a:off x="7675372" y="2086481"/>
            <a:ext cx="685800" cy="289310"/>
          </a:xfrm>
          <a:prstGeom prst="rect">
            <a:avLst/>
          </a:prstGeom>
          <a:noFill/>
          <a:ln>
            <a:noFill/>
          </a:ln>
        </p:spPr>
        <p:txBody>
          <a:bodyPr wrap="square" lIns="73152" tIns="36576" rIns="73152" bIns="36576" anchor="ctr">
            <a:spAutoFit/>
          </a:bodyPr>
          <a:lstStyle/>
          <a:p>
            <a:pPr algn="ctr"/>
            <a:r>
              <a:rPr lang="en-GB" sz="1400" b="1">
                <a:latin typeface="DM Sans" pitchFamily="2" charset="77"/>
              </a:rPr>
              <a:t>Yes</a:t>
            </a:r>
          </a:p>
        </p:txBody>
      </p:sp>
      <p:sp>
        <p:nvSpPr>
          <p:cNvPr id="30" name="TextBox 29"/>
          <p:cNvSpPr txBox="1"/>
          <p:nvPr/>
        </p:nvSpPr>
        <p:spPr>
          <a:xfrm>
            <a:off x="10131552" y="2523744"/>
            <a:ext cx="640080" cy="256032"/>
          </a:xfrm>
          <a:prstGeom prst="rect">
            <a:avLst/>
          </a:prstGeom>
          <a:noFill/>
          <a:ln>
            <a:noFill/>
          </a:ln>
        </p:spPr>
        <p:txBody>
          <a:bodyPr wrap="square" lIns="73152" tIns="36576" rIns="73152" bIns="36576" anchor="ctr">
            <a:spAutoFit/>
          </a:bodyPr>
          <a:lstStyle/>
          <a:p>
            <a:pPr algn="ctr">
              <a:spcAft>
                <a:spcPts val="0"/>
              </a:spcAft>
            </a:pPr>
            <a:r>
              <a:rPr sz="1400" b="1">
                <a:solidFill>
                  <a:srgbClr val="F28C28"/>
                </a:solidFill>
                <a:latin typeface="Aptos"/>
              </a:rPr>
              <a:t>No</a:t>
            </a:r>
          </a:p>
        </p:txBody>
      </p:sp>
      <p:sp>
        <p:nvSpPr>
          <p:cNvPr id="31" name="TextBox 30"/>
          <p:cNvSpPr txBox="1"/>
          <p:nvPr/>
        </p:nvSpPr>
        <p:spPr>
          <a:xfrm>
            <a:off x="7721092" y="4599432"/>
            <a:ext cx="640080" cy="256032"/>
          </a:xfrm>
          <a:prstGeom prst="rect">
            <a:avLst/>
          </a:prstGeom>
          <a:noFill/>
          <a:ln>
            <a:noFill/>
          </a:ln>
        </p:spPr>
        <p:txBody>
          <a:bodyPr wrap="square" lIns="73152" tIns="36576" rIns="73152" bIns="36576" anchor="ctr">
            <a:spAutoFit/>
          </a:bodyPr>
          <a:lstStyle/>
          <a:p>
            <a:pPr algn="ctr">
              <a:spcAft>
                <a:spcPts val="0"/>
              </a:spcAft>
            </a:pPr>
            <a:r>
              <a:rPr sz="1400" b="1">
                <a:solidFill>
                  <a:srgbClr val="F28C28"/>
                </a:solidFill>
                <a:latin typeface="Aptos"/>
              </a:rPr>
              <a:t>No</a:t>
            </a:r>
          </a:p>
        </p:txBody>
      </p:sp>
      <p:sp>
        <p:nvSpPr>
          <p:cNvPr id="36" name="TextBox 35">
            <a:extLst>
              <a:ext uri="{FF2B5EF4-FFF2-40B4-BE49-F238E27FC236}">
                <a16:creationId xmlns:a16="http://schemas.microsoft.com/office/drawing/2014/main" id="{7435A90D-E3EE-2D88-1923-765EAD01DA9C}"/>
              </a:ext>
            </a:extLst>
          </p:cNvPr>
          <p:cNvSpPr txBox="1"/>
          <p:nvPr/>
        </p:nvSpPr>
        <p:spPr>
          <a:xfrm>
            <a:off x="828399" y="529566"/>
            <a:ext cx="6770265" cy="523220"/>
          </a:xfrm>
          <a:prstGeom prst="rect">
            <a:avLst/>
          </a:prstGeom>
          <a:noFill/>
        </p:spPr>
        <p:txBody>
          <a:bodyPr wrap="square" rtlCol="0">
            <a:spAutoFit/>
          </a:bodyPr>
          <a:lstStyle/>
          <a:p>
            <a:r>
              <a:rPr lang="en-GB" sz="2800" b="1">
                <a:latin typeface="Mokoko Medium" panose="02060603020203020204" pitchFamily="18" charset="77"/>
                <a:cs typeface="Mokoko Medium" panose="02060603020203020204" pitchFamily="18" charset="77"/>
              </a:rPr>
              <a:t>MenB Vaccine Eligibility Criteria</a:t>
            </a:r>
          </a:p>
        </p:txBody>
      </p:sp>
      <p:cxnSp>
        <p:nvCxnSpPr>
          <p:cNvPr id="37" name="Connector 9">
            <a:extLst>
              <a:ext uri="{FF2B5EF4-FFF2-40B4-BE49-F238E27FC236}">
                <a16:creationId xmlns:a16="http://schemas.microsoft.com/office/drawing/2014/main" id="{B11F3659-C46E-52CB-1054-07EE78CE41B3}"/>
              </a:ext>
            </a:extLst>
          </p:cNvPr>
          <p:cNvCxnSpPr>
            <a:cxnSpLocks/>
          </p:cNvCxnSpPr>
          <p:nvPr/>
        </p:nvCxnSpPr>
        <p:spPr>
          <a:xfrm>
            <a:off x="4800600" y="2814703"/>
            <a:ext cx="1600200" cy="0"/>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40" name="Connector 9">
            <a:extLst>
              <a:ext uri="{FF2B5EF4-FFF2-40B4-BE49-F238E27FC236}">
                <a16:creationId xmlns:a16="http://schemas.microsoft.com/office/drawing/2014/main" id="{C1DC67C9-4E1C-5856-E10D-78ADCF87C1C3}"/>
              </a:ext>
            </a:extLst>
          </p:cNvPr>
          <p:cNvCxnSpPr>
            <a:cxnSpLocks/>
          </p:cNvCxnSpPr>
          <p:nvPr/>
        </p:nvCxnSpPr>
        <p:spPr>
          <a:xfrm>
            <a:off x="8275319" y="4362928"/>
            <a:ext cx="0" cy="1105184"/>
          </a:xfrm>
          <a:prstGeom prst="line">
            <a:avLst/>
          </a:prstGeom>
          <a:ln>
            <a:tailEnd type="triangle" w="med" len="med"/>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B4313A2F-8EBC-3C9A-E0D6-043D0032FADB}"/>
              </a:ext>
            </a:extLst>
          </p:cNvPr>
          <p:cNvSpPr txBox="1"/>
          <p:nvPr/>
        </p:nvSpPr>
        <p:spPr>
          <a:xfrm>
            <a:off x="1933903" y="6169572"/>
            <a:ext cx="9291141" cy="646331"/>
          </a:xfrm>
          <a:prstGeom prst="rect">
            <a:avLst/>
          </a:prstGeom>
          <a:noFill/>
        </p:spPr>
        <p:txBody>
          <a:bodyPr wrap="square" rtlCol="0">
            <a:spAutoFit/>
          </a:bodyPr>
          <a:lstStyle/>
          <a:p>
            <a:r>
              <a:rPr lang="en-GB"/>
              <a:t>*</a:t>
            </a:r>
            <a:r>
              <a:rPr lang="en-GB" sz="1100">
                <a:latin typeface="DM Sans" pitchFamily="2" charset="77"/>
              </a:rPr>
              <a:t>including international students, those from Scotland, Wales, Northern Ireland, Channel Islands and Isle of Man</a:t>
            </a:r>
          </a:p>
          <a:p>
            <a:endParaRPr lang="en-GB"/>
          </a:p>
        </p:txBody>
      </p:sp>
      <p:sp>
        <p:nvSpPr>
          <p:cNvPr id="2" name="TextBox 1">
            <a:extLst>
              <a:ext uri="{FF2B5EF4-FFF2-40B4-BE49-F238E27FC236}">
                <a16:creationId xmlns:a16="http://schemas.microsoft.com/office/drawing/2014/main" id="{BF2F59EF-3AD7-C9B8-F7DD-180191304641}"/>
              </a:ext>
            </a:extLst>
          </p:cNvPr>
          <p:cNvSpPr txBox="1"/>
          <p:nvPr/>
        </p:nvSpPr>
        <p:spPr>
          <a:xfrm>
            <a:off x="10445671" y="176271"/>
            <a:ext cx="1602257" cy="1323439"/>
          </a:xfrm>
          <a:prstGeom prst="rect">
            <a:avLst/>
          </a:prstGeom>
          <a:solidFill>
            <a:schemeClr val="accent1"/>
          </a:solidFill>
        </p:spPr>
        <p:txBody>
          <a:bodyPr wrap="square" rtlCol="0">
            <a:spAutoFit/>
          </a:bodyPr>
          <a:lstStyle/>
          <a:p>
            <a:r>
              <a:rPr lang="en-GB" sz="1600">
                <a:solidFill>
                  <a:schemeClr val="bg2"/>
                </a:solidFill>
                <a:latin typeface="DM Sans" pitchFamily="2" charset="77"/>
              </a:rPr>
              <a:t>Consider a private vaccination if a patient isn’t eligible</a:t>
            </a:r>
          </a:p>
        </p:txBody>
      </p:sp>
    </p:spTree>
    <p:extLst>
      <p:ext uri="{BB962C8B-B14F-4D97-AF65-F5344CB8AC3E}">
        <p14:creationId xmlns:p14="http://schemas.microsoft.com/office/powerpoint/2010/main" val="825557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945BB-FA6F-C159-0857-930C80A5F2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842F8C-80AF-345D-06A0-66B7623AA9A2}"/>
              </a:ext>
            </a:extLst>
          </p:cNvPr>
          <p:cNvSpPr txBox="1"/>
          <p:nvPr/>
        </p:nvSpPr>
        <p:spPr>
          <a:xfrm>
            <a:off x="576072" y="327756"/>
            <a:ext cx="8138160" cy="502920"/>
          </a:xfrm>
          <a:prstGeom prst="rect">
            <a:avLst/>
          </a:prstGeom>
          <a:noFill/>
        </p:spPr>
        <p:txBody>
          <a:bodyPr wrap="square" lIns="0" tIns="0" rIns="0" bIns="0" anchor="t"/>
          <a:lstStyle/>
          <a:p>
            <a:r>
              <a:rPr lang="en-GB" sz="4000" b="1">
                <a:solidFill>
                  <a:srgbClr val="0072CE"/>
                </a:solidFill>
                <a:latin typeface="Mokoko Medium" panose="02060603020203020204" pitchFamily="18" charset="77"/>
                <a:cs typeface="Mokoko Medium" panose="02060603020203020204" pitchFamily="18" charset="77"/>
              </a:rPr>
              <a:t>Evidence of Eligibility</a:t>
            </a:r>
          </a:p>
        </p:txBody>
      </p:sp>
      <p:sp>
        <p:nvSpPr>
          <p:cNvPr id="5" name="Rectangle 4">
            <a:extLst>
              <a:ext uri="{FF2B5EF4-FFF2-40B4-BE49-F238E27FC236}">
                <a16:creationId xmlns:a16="http://schemas.microsoft.com/office/drawing/2014/main" id="{70CDB5C4-4EB6-00CF-4F76-F7BA31FB1840}"/>
              </a:ext>
            </a:extLst>
          </p:cNvPr>
          <p:cNvSpPr/>
          <p:nvPr/>
        </p:nvSpPr>
        <p:spPr>
          <a:xfrm>
            <a:off x="640080" y="1170432"/>
            <a:ext cx="960120" cy="41148"/>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6" name="TextBox 5">
            <a:extLst>
              <a:ext uri="{FF2B5EF4-FFF2-40B4-BE49-F238E27FC236}">
                <a16:creationId xmlns:a16="http://schemas.microsoft.com/office/drawing/2014/main" id="{59324B76-8DBB-B61A-1A94-5F515D007F81}"/>
              </a:ext>
            </a:extLst>
          </p:cNvPr>
          <p:cNvSpPr txBox="1"/>
          <p:nvPr/>
        </p:nvSpPr>
        <p:spPr>
          <a:xfrm>
            <a:off x="658367" y="1417320"/>
            <a:ext cx="7409911" cy="320040"/>
          </a:xfrm>
          <a:prstGeom prst="rect">
            <a:avLst/>
          </a:prstGeom>
          <a:noFill/>
        </p:spPr>
        <p:txBody>
          <a:bodyPr wrap="square" lIns="0" tIns="0" rIns="0" bIns="0" anchor="t"/>
          <a:lstStyle/>
          <a:p>
            <a:r>
              <a:rPr sz="1800" b="1">
                <a:solidFill>
                  <a:srgbClr val="FF6D3A"/>
                </a:solidFill>
                <a:latin typeface="DM Sans"/>
              </a:rPr>
              <a:t>Individuals </a:t>
            </a:r>
            <a:r>
              <a:rPr lang="en-GB" sz="1800" b="1">
                <a:solidFill>
                  <a:srgbClr val="FF6D3A"/>
                </a:solidFill>
                <a:latin typeface="DM Sans"/>
              </a:rPr>
              <a:t>must provide evidence of eligibility  </a:t>
            </a:r>
            <a:endParaRPr sz="1800" b="1">
              <a:solidFill>
                <a:srgbClr val="FF6D3A"/>
              </a:solidFill>
              <a:latin typeface="DM Sans"/>
            </a:endParaRPr>
          </a:p>
        </p:txBody>
      </p:sp>
      <p:sp>
        <p:nvSpPr>
          <p:cNvPr id="7" name="Rectangle 6">
            <a:extLst>
              <a:ext uri="{FF2B5EF4-FFF2-40B4-BE49-F238E27FC236}">
                <a16:creationId xmlns:a16="http://schemas.microsoft.com/office/drawing/2014/main" id="{2D4D6DEF-E39C-60A6-AE3F-11C72E456967}"/>
              </a:ext>
            </a:extLst>
          </p:cNvPr>
          <p:cNvSpPr/>
          <p:nvPr/>
        </p:nvSpPr>
        <p:spPr>
          <a:xfrm>
            <a:off x="713232" y="1920240"/>
            <a:ext cx="310896" cy="310896"/>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300" b="1">
                <a:solidFill>
                  <a:srgbClr val="FFFFFF"/>
                </a:solidFill>
                <a:latin typeface="DM Sans"/>
              </a:rPr>
              <a:t>1</a:t>
            </a:r>
          </a:p>
        </p:txBody>
      </p:sp>
      <p:sp>
        <p:nvSpPr>
          <p:cNvPr id="8" name="TextBox 7">
            <a:extLst>
              <a:ext uri="{FF2B5EF4-FFF2-40B4-BE49-F238E27FC236}">
                <a16:creationId xmlns:a16="http://schemas.microsoft.com/office/drawing/2014/main" id="{C9A63C52-BBEE-E595-9C79-0CC4B5FE9CC0}"/>
              </a:ext>
            </a:extLst>
          </p:cNvPr>
          <p:cNvSpPr txBox="1"/>
          <p:nvPr/>
        </p:nvSpPr>
        <p:spPr>
          <a:xfrm>
            <a:off x="1115568" y="1901952"/>
            <a:ext cx="5257800" cy="338328"/>
          </a:xfrm>
          <a:prstGeom prst="rect">
            <a:avLst/>
          </a:prstGeom>
          <a:noFill/>
        </p:spPr>
        <p:txBody>
          <a:bodyPr wrap="square" lIns="18288" tIns="18288" rIns="18288" bIns="18288" anchor="t"/>
          <a:lstStyle/>
          <a:p>
            <a:r>
              <a:rPr lang="en-GB" sz="1600" b="1">
                <a:latin typeface="DM Sans"/>
              </a:rPr>
              <a:t>Students</a:t>
            </a:r>
            <a:endParaRPr sz="1600" b="1">
              <a:latin typeface="DM Sans"/>
            </a:endParaRPr>
          </a:p>
        </p:txBody>
      </p:sp>
      <p:sp>
        <p:nvSpPr>
          <p:cNvPr id="9" name="TextBox 8">
            <a:extLst>
              <a:ext uri="{FF2B5EF4-FFF2-40B4-BE49-F238E27FC236}">
                <a16:creationId xmlns:a16="http://schemas.microsoft.com/office/drawing/2014/main" id="{6BFA159B-D6F2-67B3-0732-1F693106C614}"/>
              </a:ext>
            </a:extLst>
          </p:cNvPr>
          <p:cNvSpPr txBox="1"/>
          <p:nvPr/>
        </p:nvSpPr>
        <p:spPr>
          <a:xfrm>
            <a:off x="1115568" y="2249424"/>
            <a:ext cx="5257800" cy="411480"/>
          </a:xfrm>
          <a:prstGeom prst="rect">
            <a:avLst/>
          </a:prstGeom>
          <a:noFill/>
        </p:spPr>
        <p:txBody>
          <a:bodyPr wrap="square" lIns="0" tIns="0" rIns="0" bIns="0" anchor="t"/>
          <a:lstStyle/>
          <a:p>
            <a:pPr>
              <a:lnSpc>
                <a:spcPct val="140000"/>
              </a:lnSpc>
            </a:pPr>
            <a:r>
              <a:rPr lang="en-GB" sz="1400">
                <a:latin typeface="DM Sans" pitchFamily="2" charset="77"/>
              </a:rPr>
              <a:t>Evidence must show: </a:t>
            </a:r>
          </a:p>
          <a:p>
            <a:pPr marL="285750" indent="-285750">
              <a:lnSpc>
                <a:spcPct val="140000"/>
              </a:lnSpc>
              <a:buClr>
                <a:schemeClr val="accent1"/>
              </a:buClr>
              <a:buFont typeface="Wingdings" pitchFamily="2" charset="2"/>
              <a:buChar char="§"/>
            </a:pPr>
            <a:r>
              <a:rPr lang="en-GB" sz="1400">
                <a:latin typeface="DM Sans" pitchFamily="2" charset="77"/>
              </a:rPr>
              <a:t>University/college name</a:t>
            </a:r>
          </a:p>
          <a:p>
            <a:pPr marL="285750" indent="-285750">
              <a:lnSpc>
                <a:spcPct val="140000"/>
              </a:lnSpc>
              <a:buClr>
                <a:schemeClr val="accent1"/>
              </a:buClr>
              <a:buFont typeface="Wingdings" pitchFamily="2" charset="2"/>
              <a:buChar char="§"/>
            </a:pPr>
            <a:r>
              <a:rPr lang="en-GB" sz="1400">
                <a:latin typeface="DM Sans" pitchFamily="2" charset="77"/>
              </a:rPr>
              <a:t>Course title/code</a:t>
            </a:r>
          </a:p>
          <a:p>
            <a:pPr marL="285750" indent="-285750">
              <a:lnSpc>
                <a:spcPct val="140000"/>
              </a:lnSpc>
              <a:buClr>
                <a:schemeClr val="accent1"/>
              </a:buClr>
              <a:buFont typeface="Wingdings" pitchFamily="2" charset="2"/>
              <a:buChar char="§"/>
            </a:pPr>
            <a:r>
              <a:rPr lang="en-GB" sz="1400">
                <a:latin typeface="DM Sans" pitchFamily="2" charset="77"/>
              </a:rPr>
              <a:t>Conditional or unconditional offer</a:t>
            </a:r>
          </a:p>
          <a:p>
            <a:endParaRPr lang="en-GB" sz="1430" b="0">
              <a:solidFill>
                <a:srgbClr val="0073CF"/>
              </a:solidFill>
              <a:latin typeface="DM Sans"/>
            </a:endParaRPr>
          </a:p>
        </p:txBody>
      </p:sp>
      <p:sp>
        <p:nvSpPr>
          <p:cNvPr id="10" name="Rectangle 9">
            <a:extLst>
              <a:ext uri="{FF2B5EF4-FFF2-40B4-BE49-F238E27FC236}">
                <a16:creationId xmlns:a16="http://schemas.microsoft.com/office/drawing/2014/main" id="{EA5716B6-FF89-C379-EB3E-4CFA633BE61E}"/>
              </a:ext>
            </a:extLst>
          </p:cNvPr>
          <p:cNvSpPr/>
          <p:nvPr/>
        </p:nvSpPr>
        <p:spPr>
          <a:xfrm flipH="1">
            <a:off x="843499" y="2240279"/>
            <a:ext cx="45719" cy="1296453"/>
          </a:xfrm>
          <a:prstGeom prst="rect">
            <a:avLst/>
          </a:prstGeom>
          <a:solidFill>
            <a:srgbClr val="E8F4FC"/>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1" name="Rectangle 10">
            <a:extLst>
              <a:ext uri="{FF2B5EF4-FFF2-40B4-BE49-F238E27FC236}">
                <a16:creationId xmlns:a16="http://schemas.microsoft.com/office/drawing/2014/main" id="{2D283915-8150-6E84-8672-DF47F7F3074A}"/>
              </a:ext>
            </a:extLst>
          </p:cNvPr>
          <p:cNvSpPr/>
          <p:nvPr/>
        </p:nvSpPr>
        <p:spPr>
          <a:xfrm>
            <a:off x="713232" y="3536733"/>
            <a:ext cx="310896" cy="310896"/>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300" b="1">
                <a:solidFill>
                  <a:srgbClr val="FFFFFF"/>
                </a:solidFill>
                <a:latin typeface="DM Sans"/>
              </a:rPr>
              <a:t>2</a:t>
            </a:r>
          </a:p>
        </p:txBody>
      </p:sp>
      <p:sp>
        <p:nvSpPr>
          <p:cNvPr id="12" name="TextBox 11">
            <a:extLst>
              <a:ext uri="{FF2B5EF4-FFF2-40B4-BE49-F238E27FC236}">
                <a16:creationId xmlns:a16="http://schemas.microsoft.com/office/drawing/2014/main" id="{C6B15A50-3615-1571-911A-D879B1CA3083}"/>
              </a:ext>
            </a:extLst>
          </p:cNvPr>
          <p:cNvSpPr txBox="1"/>
          <p:nvPr/>
        </p:nvSpPr>
        <p:spPr>
          <a:xfrm>
            <a:off x="1128902" y="3469677"/>
            <a:ext cx="5759577" cy="338328"/>
          </a:xfrm>
          <a:prstGeom prst="rect">
            <a:avLst/>
          </a:prstGeom>
          <a:noFill/>
        </p:spPr>
        <p:txBody>
          <a:bodyPr wrap="square" lIns="18288" tIns="18288" rIns="18288" bIns="18288" anchor="t"/>
          <a:lstStyle/>
          <a:p>
            <a:pPr>
              <a:lnSpc>
                <a:spcPct val="140000"/>
              </a:lnSpc>
            </a:pPr>
            <a:r>
              <a:rPr lang="en-GB" sz="1600" b="1">
                <a:latin typeface="DM Sans" pitchFamily="2" charset="77"/>
              </a:rPr>
              <a:t>Military recruits:</a:t>
            </a:r>
            <a:r>
              <a:rPr lang="en-GB" sz="1600">
                <a:latin typeface="DM Sans" pitchFamily="2" charset="77"/>
              </a:rPr>
              <a:t> </a:t>
            </a:r>
          </a:p>
          <a:p>
            <a:pPr marL="285750" indent="-285750">
              <a:lnSpc>
                <a:spcPct val="140000"/>
              </a:lnSpc>
              <a:buClr>
                <a:schemeClr val="accent1"/>
              </a:buClr>
              <a:buFont typeface="Wingdings" pitchFamily="2" charset="2"/>
              <a:buChar char="§"/>
            </a:pPr>
            <a:r>
              <a:rPr lang="en-GB" sz="1400">
                <a:latin typeface="DM Sans" pitchFamily="2" charset="77"/>
              </a:rPr>
              <a:t>Provide an official joining letter/email or an MOD ID card</a:t>
            </a:r>
          </a:p>
          <a:p>
            <a:endParaRPr sz="1600" b="1">
              <a:latin typeface="DM Sans"/>
            </a:endParaRPr>
          </a:p>
        </p:txBody>
      </p:sp>
      <p:sp>
        <p:nvSpPr>
          <p:cNvPr id="2" name="TextBox 1">
            <a:extLst>
              <a:ext uri="{FF2B5EF4-FFF2-40B4-BE49-F238E27FC236}">
                <a16:creationId xmlns:a16="http://schemas.microsoft.com/office/drawing/2014/main" id="{17290073-73D1-A542-035F-9422513BA6CE}"/>
              </a:ext>
            </a:extLst>
          </p:cNvPr>
          <p:cNvSpPr txBox="1"/>
          <p:nvPr/>
        </p:nvSpPr>
        <p:spPr>
          <a:xfrm>
            <a:off x="576072" y="5206114"/>
            <a:ext cx="10382314" cy="323165"/>
          </a:xfrm>
          <a:prstGeom prst="rect">
            <a:avLst/>
          </a:prstGeom>
          <a:solidFill>
            <a:schemeClr val="tx1"/>
          </a:solidFill>
        </p:spPr>
        <p:txBody>
          <a:bodyPr wrap="square" rtlCol="0">
            <a:spAutoFit/>
          </a:bodyPr>
          <a:lstStyle/>
          <a:p>
            <a:pPr algn="ctr"/>
            <a:r>
              <a:rPr lang="en-GB" sz="1500" b="1">
                <a:solidFill>
                  <a:schemeClr val="bg2"/>
                </a:solidFill>
                <a:latin typeface="DM Sans" pitchFamily="2" charset="77"/>
              </a:rPr>
              <a:t>Opportunity: </a:t>
            </a:r>
            <a:r>
              <a:rPr lang="en-GB" sz="1500">
                <a:solidFill>
                  <a:schemeClr val="bg2"/>
                </a:solidFill>
                <a:latin typeface="DM Sans" pitchFamily="2" charset="77"/>
              </a:rPr>
              <a:t>Those who are not eligible for the NHS Service may be suitable for a private MenB vaccination service </a:t>
            </a:r>
          </a:p>
        </p:txBody>
      </p:sp>
      <p:sp>
        <p:nvSpPr>
          <p:cNvPr id="27" name="Rectangle 26">
            <a:extLst>
              <a:ext uri="{FF2B5EF4-FFF2-40B4-BE49-F238E27FC236}">
                <a16:creationId xmlns:a16="http://schemas.microsoft.com/office/drawing/2014/main" id="{8EBAF5B0-7793-1368-2151-E349F03B05B4}"/>
              </a:ext>
            </a:extLst>
          </p:cNvPr>
          <p:cNvSpPr/>
          <p:nvPr/>
        </p:nvSpPr>
        <p:spPr>
          <a:xfrm>
            <a:off x="635507" y="4406990"/>
            <a:ext cx="45719" cy="521780"/>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a:extLst>
              <a:ext uri="{FF2B5EF4-FFF2-40B4-BE49-F238E27FC236}">
                <a16:creationId xmlns:a16="http://schemas.microsoft.com/office/drawing/2014/main" id="{5425100D-885B-E751-D107-90067E85D16A}"/>
              </a:ext>
            </a:extLst>
          </p:cNvPr>
          <p:cNvSpPr txBox="1"/>
          <p:nvPr/>
        </p:nvSpPr>
        <p:spPr>
          <a:xfrm>
            <a:off x="866358" y="4408514"/>
            <a:ext cx="10168128" cy="429768"/>
          </a:xfrm>
          <a:prstGeom prst="rect">
            <a:avLst/>
          </a:prstGeom>
          <a:noFill/>
        </p:spPr>
        <p:txBody>
          <a:bodyPr wrap="square" lIns="0" tIns="0" rIns="18288" bIns="0" anchor="t"/>
          <a:lstStyle/>
          <a:p>
            <a:pPr algn="l">
              <a:lnSpc>
                <a:spcPct val="90000"/>
              </a:lnSpc>
              <a:spcBef>
                <a:spcPts val="0"/>
              </a:spcBef>
              <a:spcAft>
                <a:spcPts val="0"/>
              </a:spcAft>
            </a:pPr>
            <a:r>
              <a:rPr sz="1500" b="1">
                <a:solidFill>
                  <a:srgbClr val="0072CE"/>
                </a:solidFill>
                <a:latin typeface="DM Sans"/>
              </a:rPr>
              <a:t>First-year university students are at the highest risk of </a:t>
            </a:r>
            <a:r>
              <a:rPr sz="1500" b="1" err="1">
                <a:solidFill>
                  <a:srgbClr val="0072CE"/>
                </a:solidFill>
                <a:latin typeface="DM Sans"/>
              </a:rPr>
              <a:t>MenB</a:t>
            </a:r>
            <a:r>
              <a:rPr sz="1500" b="1">
                <a:solidFill>
                  <a:srgbClr val="0072CE"/>
                </a:solidFill>
                <a:latin typeface="DM Sans"/>
              </a:rPr>
              <a:t> disease. </a:t>
            </a:r>
            <a:endParaRPr lang="en-GB" sz="1500" b="1">
              <a:solidFill>
                <a:srgbClr val="0072CE"/>
              </a:solidFill>
              <a:latin typeface="DM Sans"/>
            </a:endParaRPr>
          </a:p>
          <a:p>
            <a:pPr algn="l">
              <a:lnSpc>
                <a:spcPct val="90000"/>
              </a:lnSpc>
              <a:spcBef>
                <a:spcPts val="0"/>
              </a:spcBef>
              <a:spcAft>
                <a:spcPts val="0"/>
              </a:spcAft>
            </a:pPr>
            <a:r>
              <a:rPr sz="1500" b="0">
                <a:solidFill>
                  <a:srgbClr val="0072CE"/>
                </a:solidFill>
                <a:latin typeface="DM Sans"/>
              </a:rPr>
              <a:t>Risk is approximately 7 times higher in first-year students compared with other university students of the same age.</a:t>
            </a:r>
          </a:p>
        </p:txBody>
      </p:sp>
    </p:spTree>
    <p:extLst>
      <p:ext uri="{BB962C8B-B14F-4D97-AF65-F5344CB8AC3E}">
        <p14:creationId xmlns:p14="http://schemas.microsoft.com/office/powerpoint/2010/main" val="276322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04892-C65C-CC81-1430-2C42193C52F2}"/>
              </a:ext>
            </a:extLst>
          </p:cNvPr>
          <p:cNvSpPr>
            <a:spLocks noGrp="1"/>
          </p:cNvSpPr>
          <p:nvPr>
            <p:ph type="sldNum" sz="quarter" idx="12"/>
          </p:nvPr>
        </p:nvSpPr>
        <p:spPr/>
        <p:txBody>
          <a:bodyPr wrap="square"/>
          <a:lstStyle/>
          <a:p>
            <a:fld id="{E69C1DFF-60A0-0E45-8672-CB76E4BE2A7B}" type="slidenum">
              <a:rPr lang="en-US" smtClean="0"/>
              <a:t>27</a:t>
            </a:fld>
            <a:endParaRPr lang="en-US"/>
          </a:p>
        </p:txBody>
      </p:sp>
      <p:sp>
        <p:nvSpPr>
          <p:cNvPr id="5" name="TextBox 4"/>
          <p:cNvSpPr txBox="1"/>
          <p:nvPr/>
        </p:nvSpPr>
        <p:spPr>
          <a:xfrm>
            <a:off x="644652" y="607440"/>
            <a:ext cx="10607040" cy="530352"/>
          </a:xfrm>
          <a:prstGeom prst="rect">
            <a:avLst/>
          </a:prstGeom>
          <a:noFill/>
        </p:spPr>
        <p:txBody>
          <a:bodyPr wrap="square" lIns="27432" tIns="27432" rIns="27432" bIns="27432" anchor="t">
            <a:noAutofit/>
          </a:bodyPr>
          <a:lstStyle/>
          <a:p>
            <a:pPr algn="l">
              <a:spcAft>
                <a:spcPts val="0"/>
              </a:spcAft>
            </a:pPr>
            <a:r>
              <a:rPr sz="3200" b="1">
                <a:solidFill>
                  <a:srgbClr val="0072CE"/>
                </a:solidFill>
                <a:latin typeface="Mokoko Medium" panose="02060603020203020204" pitchFamily="18" charset="77"/>
                <a:cs typeface="Mokoko Medium" panose="02060603020203020204" pitchFamily="18" charset="77"/>
              </a:rPr>
              <a:t>Proof of prior vaccination</a:t>
            </a:r>
          </a:p>
        </p:txBody>
      </p:sp>
      <p:sp>
        <p:nvSpPr>
          <p:cNvPr id="11" name="Rectangle 10"/>
          <p:cNvSpPr/>
          <p:nvPr/>
        </p:nvSpPr>
        <p:spPr>
          <a:xfrm>
            <a:off x="786384" y="1874519"/>
            <a:ext cx="50292" cy="1234440"/>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2" name="TextBox 11"/>
          <p:cNvSpPr txBox="1"/>
          <p:nvPr/>
        </p:nvSpPr>
        <p:spPr>
          <a:xfrm>
            <a:off x="950976" y="1828800"/>
            <a:ext cx="4343400" cy="292608"/>
          </a:xfrm>
          <a:prstGeom prst="rect">
            <a:avLst/>
          </a:prstGeom>
          <a:noFill/>
        </p:spPr>
        <p:txBody>
          <a:bodyPr wrap="square" lIns="27432" tIns="27432" rIns="27432" bIns="27432" anchor="t">
            <a:noAutofit/>
          </a:bodyPr>
          <a:lstStyle/>
          <a:p>
            <a:pPr algn="l">
              <a:spcAft>
                <a:spcPts val="0"/>
              </a:spcAft>
            </a:pPr>
            <a:r>
              <a:rPr sz="1700" b="1">
                <a:solidFill>
                  <a:srgbClr val="CB00BA"/>
                </a:solidFill>
                <a:latin typeface="DM Sans"/>
              </a:rPr>
              <a:t>What this means</a:t>
            </a:r>
          </a:p>
        </p:txBody>
      </p:sp>
      <p:sp>
        <p:nvSpPr>
          <p:cNvPr id="13" name="TextBox 12"/>
          <p:cNvSpPr txBox="1"/>
          <p:nvPr/>
        </p:nvSpPr>
        <p:spPr>
          <a:xfrm>
            <a:off x="950976" y="2221992"/>
            <a:ext cx="4434840" cy="1005840"/>
          </a:xfrm>
          <a:prstGeom prst="rect">
            <a:avLst/>
          </a:prstGeom>
          <a:noFill/>
        </p:spPr>
        <p:txBody>
          <a:bodyPr wrap="square" lIns="27432" tIns="27432" rIns="27432" bIns="27432" anchor="t">
            <a:noAutofit/>
          </a:bodyPr>
          <a:lstStyle/>
          <a:p>
            <a:pPr algn="l">
              <a:spcAft>
                <a:spcPts val="0"/>
              </a:spcAft>
            </a:pPr>
            <a:r>
              <a:rPr sz="1450" b="0">
                <a:solidFill>
                  <a:srgbClr val="0072CE"/>
                </a:solidFill>
                <a:latin typeface="DM Sans"/>
              </a:rPr>
              <a:t>Some people may already have had first doses, including through outbreak responses, the </a:t>
            </a:r>
            <a:r>
              <a:rPr sz="1450" b="0" err="1">
                <a:solidFill>
                  <a:srgbClr val="0072CE"/>
                </a:solidFill>
                <a:latin typeface="DM Sans"/>
              </a:rPr>
              <a:t>gonorrhoea</a:t>
            </a:r>
            <a:r>
              <a:rPr sz="1450" b="0">
                <a:solidFill>
                  <a:srgbClr val="0072CE"/>
                </a:solidFill>
                <a:latin typeface="DM Sans"/>
              </a:rPr>
              <a:t> vaccination programme or privately.</a:t>
            </a:r>
          </a:p>
        </p:txBody>
      </p:sp>
      <p:sp>
        <p:nvSpPr>
          <p:cNvPr id="14" name="Rectangle 13"/>
          <p:cNvSpPr/>
          <p:nvPr/>
        </p:nvSpPr>
        <p:spPr>
          <a:xfrm>
            <a:off x="786384" y="3611880"/>
            <a:ext cx="50292" cy="1234440"/>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5" name="TextBox 14"/>
          <p:cNvSpPr txBox="1"/>
          <p:nvPr/>
        </p:nvSpPr>
        <p:spPr>
          <a:xfrm>
            <a:off x="950976" y="3566160"/>
            <a:ext cx="4343400" cy="292608"/>
          </a:xfrm>
          <a:prstGeom prst="rect">
            <a:avLst/>
          </a:prstGeom>
          <a:noFill/>
        </p:spPr>
        <p:txBody>
          <a:bodyPr wrap="square" lIns="27432" tIns="27432" rIns="27432" bIns="27432" anchor="t">
            <a:noAutofit/>
          </a:bodyPr>
          <a:lstStyle/>
          <a:p>
            <a:pPr algn="l">
              <a:spcAft>
                <a:spcPts val="0"/>
              </a:spcAft>
            </a:pPr>
            <a:r>
              <a:rPr sz="1700" b="1">
                <a:solidFill>
                  <a:srgbClr val="FF6D3A"/>
                </a:solidFill>
                <a:latin typeface="DM Sans"/>
              </a:rPr>
              <a:t>How to decide</a:t>
            </a:r>
          </a:p>
        </p:txBody>
      </p:sp>
      <p:sp>
        <p:nvSpPr>
          <p:cNvPr id="16" name="TextBox 15"/>
          <p:cNvSpPr txBox="1"/>
          <p:nvPr/>
        </p:nvSpPr>
        <p:spPr>
          <a:xfrm>
            <a:off x="950976" y="3959352"/>
            <a:ext cx="4434840" cy="868680"/>
          </a:xfrm>
          <a:prstGeom prst="rect">
            <a:avLst/>
          </a:prstGeom>
          <a:noFill/>
        </p:spPr>
        <p:txBody>
          <a:bodyPr wrap="square" lIns="27432" tIns="27432" rIns="27432" bIns="27432" anchor="t">
            <a:noAutofit/>
          </a:bodyPr>
          <a:lstStyle/>
          <a:p>
            <a:pPr algn="l">
              <a:spcAft>
                <a:spcPts val="0"/>
              </a:spcAft>
            </a:pPr>
            <a:r>
              <a:rPr sz="1450" b="0">
                <a:solidFill>
                  <a:srgbClr val="0072CE"/>
                </a:solidFill>
                <a:latin typeface="DM Sans"/>
              </a:rPr>
              <a:t>Follow the Information for Healthcare Practitioners guidance for the action required at each prior vaccination status.</a:t>
            </a:r>
          </a:p>
        </p:txBody>
      </p:sp>
      <p:sp>
        <p:nvSpPr>
          <p:cNvPr id="17" name="Rectangle 16"/>
          <p:cNvSpPr/>
          <p:nvPr/>
        </p:nvSpPr>
        <p:spPr>
          <a:xfrm>
            <a:off x="5897880" y="1874519"/>
            <a:ext cx="50292" cy="3063240"/>
          </a:xfrm>
          <a:prstGeom prst="rect">
            <a:avLst/>
          </a:prstGeom>
          <a:solidFill>
            <a:srgbClr val="48D1B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8" name="TextBox 17"/>
          <p:cNvSpPr txBox="1"/>
          <p:nvPr/>
        </p:nvSpPr>
        <p:spPr>
          <a:xfrm>
            <a:off x="6144768" y="1828800"/>
            <a:ext cx="4754880" cy="292608"/>
          </a:xfrm>
          <a:prstGeom prst="rect">
            <a:avLst/>
          </a:prstGeom>
          <a:noFill/>
        </p:spPr>
        <p:txBody>
          <a:bodyPr wrap="square" lIns="27432" tIns="27432" rIns="27432" bIns="27432" anchor="t">
            <a:noAutofit/>
          </a:bodyPr>
          <a:lstStyle/>
          <a:p>
            <a:pPr algn="l">
              <a:spcAft>
                <a:spcPts val="0"/>
              </a:spcAft>
            </a:pPr>
            <a:r>
              <a:rPr sz="1700" b="1">
                <a:solidFill>
                  <a:srgbClr val="48D1BA"/>
                </a:solidFill>
                <a:latin typeface="DM Sans"/>
              </a:rPr>
              <a:t>Evidence to check</a:t>
            </a:r>
          </a:p>
        </p:txBody>
      </p:sp>
      <p:sp>
        <p:nvSpPr>
          <p:cNvPr id="19" name="Rectangle 18"/>
          <p:cNvSpPr/>
          <p:nvPr/>
        </p:nvSpPr>
        <p:spPr>
          <a:xfrm>
            <a:off x="6144768" y="2377440"/>
            <a:ext cx="384048" cy="384048"/>
          </a:xfrm>
          <a:prstGeom prst="rect">
            <a:avLst/>
          </a:prstGeom>
          <a:solidFill>
            <a:srgbClr val="48D1B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sz="1450" b="1">
                <a:solidFill>
                  <a:srgbClr val="FFFFFF"/>
                </a:solidFill>
                <a:latin typeface="DM Sans"/>
              </a:rPr>
              <a:t>1</a:t>
            </a:r>
          </a:p>
        </p:txBody>
      </p:sp>
      <p:sp>
        <p:nvSpPr>
          <p:cNvPr id="20" name="TextBox 19"/>
          <p:cNvSpPr txBox="1"/>
          <p:nvPr/>
        </p:nvSpPr>
        <p:spPr>
          <a:xfrm>
            <a:off x="6647688" y="2350008"/>
            <a:ext cx="4069080" cy="256032"/>
          </a:xfrm>
          <a:prstGeom prst="rect">
            <a:avLst/>
          </a:prstGeom>
          <a:noFill/>
        </p:spPr>
        <p:txBody>
          <a:bodyPr wrap="square" lIns="27432" tIns="27432" rIns="27432" bIns="27432" anchor="t">
            <a:noAutofit/>
          </a:bodyPr>
          <a:lstStyle/>
          <a:p>
            <a:pPr algn="l">
              <a:spcAft>
                <a:spcPts val="0"/>
              </a:spcAft>
            </a:pPr>
            <a:r>
              <a:rPr sz="1600" b="1">
                <a:solidFill>
                  <a:srgbClr val="0072CE"/>
                </a:solidFill>
                <a:latin typeface="DM Sans"/>
              </a:rPr>
              <a:t>GP record entries</a:t>
            </a:r>
          </a:p>
        </p:txBody>
      </p:sp>
      <p:sp>
        <p:nvSpPr>
          <p:cNvPr id="21" name="TextBox 20"/>
          <p:cNvSpPr txBox="1"/>
          <p:nvPr/>
        </p:nvSpPr>
        <p:spPr>
          <a:xfrm>
            <a:off x="6647688" y="2679192"/>
            <a:ext cx="4069080" cy="438912"/>
          </a:xfrm>
          <a:prstGeom prst="rect">
            <a:avLst/>
          </a:prstGeom>
          <a:noFill/>
        </p:spPr>
        <p:txBody>
          <a:bodyPr wrap="square" lIns="27432" tIns="27432" rIns="27432" bIns="27432" anchor="t">
            <a:noAutofit/>
          </a:bodyPr>
          <a:lstStyle/>
          <a:p>
            <a:pPr algn="l">
              <a:spcAft>
                <a:spcPts val="0"/>
              </a:spcAft>
            </a:pPr>
            <a:r>
              <a:rPr sz="1410" b="0">
                <a:solidFill>
                  <a:srgbClr val="0072CE"/>
                </a:solidFill>
                <a:latin typeface="DM Sans"/>
              </a:rPr>
              <a:t>Relevant entries in the GP record confirming prior MenB vaccination.</a:t>
            </a:r>
          </a:p>
        </p:txBody>
      </p:sp>
      <p:sp>
        <p:nvSpPr>
          <p:cNvPr id="22" name="Rectangle 21"/>
          <p:cNvSpPr/>
          <p:nvPr/>
        </p:nvSpPr>
        <p:spPr>
          <a:xfrm>
            <a:off x="6144768" y="3291840"/>
            <a:ext cx="384048" cy="384048"/>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sz="1450" b="1">
                <a:solidFill>
                  <a:srgbClr val="FFFFFF"/>
                </a:solidFill>
                <a:latin typeface="DM Sans"/>
              </a:rPr>
              <a:t>2</a:t>
            </a:r>
          </a:p>
        </p:txBody>
      </p:sp>
      <p:sp>
        <p:nvSpPr>
          <p:cNvPr id="23" name="TextBox 22"/>
          <p:cNvSpPr txBox="1"/>
          <p:nvPr/>
        </p:nvSpPr>
        <p:spPr>
          <a:xfrm>
            <a:off x="6647688" y="3264408"/>
            <a:ext cx="4069080" cy="256032"/>
          </a:xfrm>
          <a:prstGeom prst="rect">
            <a:avLst/>
          </a:prstGeom>
          <a:noFill/>
        </p:spPr>
        <p:txBody>
          <a:bodyPr wrap="square" lIns="27432" tIns="27432" rIns="27432" bIns="27432" anchor="t">
            <a:noAutofit/>
          </a:bodyPr>
          <a:lstStyle/>
          <a:p>
            <a:pPr algn="l">
              <a:spcAft>
                <a:spcPts val="0"/>
              </a:spcAft>
            </a:pPr>
            <a:r>
              <a:rPr sz="1600" b="1">
                <a:solidFill>
                  <a:srgbClr val="0072CE"/>
                </a:solidFill>
                <a:latin typeface="DM Sans"/>
              </a:rPr>
              <a:t>MenB vaccination record card</a:t>
            </a:r>
          </a:p>
        </p:txBody>
      </p:sp>
      <p:sp>
        <p:nvSpPr>
          <p:cNvPr id="24" name="TextBox 23"/>
          <p:cNvSpPr txBox="1"/>
          <p:nvPr/>
        </p:nvSpPr>
        <p:spPr>
          <a:xfrm>
            <a:off x="6647688" y="3593592"/>
            <a:ext cx="4069080" cy="438912"/>
          </a:xfrm>
          <a:prstGeom prst="rect">
            <a:avLst/>
          </a:prstGeom>
          <a:noFill/>
        </p:spPr>
        <p:txBody>
          <a:bodyPr wrap="square" lIns="27432" tIns="27432" rIns="27432" bIns="27432" anchor="t">
            <a:noAutofit/>
          </a:bodyPr>
          <a:lstStyle/>
          <a:p>
            <a:pPr algn="l">
              <a:spcAft>
                <a:spcPts val="0"/>
              </a:spcAft>
            </a:pPr>
            <a:r>
              <a:rPr sz="1410" b="0">
                <a:solidFill>
                  <a:srgbClr val="0072CE"/>
                </a:solidFill>
                <a:latin typeface="DM Sans"/>
              </a:rPr>
              <a:t>Presentation of a MenB vaccination record card.</a:t>
            </a:r>
          </a:p>
        </p:txBody>
      </p:sp>
      <p:sp>
        <p:nvSpPr>
          <p:cNvPr id="25" name="Rectangle 24"/>
          <p:cNvSpPr/>
          <p:nvPr/>
        </p:nvSpPr>
        <p:spPr>
          <a:xfrm>
            <a:off x="6144768" y="4206240"/>
            <a:ext cx="384048" cy="384048"/>
          </a:xfrm>
          <a:prstGeom prst="rect">
            <a:avLst/>
          </a:prstGeom>
          <a:solidFill>
            <a:srgbClr val="CB95FF"/>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sz="1450" b="1">
                <a:solidFill>
                  <a:srgbClr val="FFFFFF"/>
                </a:solidFill>
                <a:latin typeface="DM Sans"/>
              </a:rPr>
              <a:t>3</a:t>
            </a:r>
          </a:p>
        </p:txBody>
      </p:sp>
      <p:sp>
        <p:nvSpPr>
          <p:cNvPr id="26" name="TextBox 25"/>
          <p:cNvSpPr txBox="1"/>
          <p:nvPr/>
        </p:nvSpPr>
        <p:spPr>
          <a:xfrm>
            <a:off x="6647688" y="4178808"/>
            <a:ext cx="4069080" cy="256032"/>
          </a:xfrm>
          <a:prstGeom prst="rect">
            <a:avLst/>
          </a:prstGeom>
          <a:noFill/>
        </p:spPr>
        <p:txBody>
          <a:bodyPr wrap="square" lIns="27432" tIns="27432" rIns="27432" bIns="27432" anchor="t">
            <a:noAutofit/>
          </a:bodyPr>
          <a:lstStyle/>
          <a:p>
            <a:pPr algn="l">
              <a:spcAft>
                <a:spcPts val="0"/>
              </a:spcAft>
            </a:pPr>
            <a:r>
              <a:rPr sz="1600" b="1">
                <a:solidFill>
                  <a:srgbClr val="0072CE"/>
                </a:solidFill>
                <a:latin typeface="DM Sans"/>
              </a:rPr>
              <a:t>Written or virtual private record</a:t>
            </a:r>
          </a:p>
        </p:txBody>
      </p:sp>
      <p:sp>
        <p:nvSpPr>
          <p:cNvPr id="27" name="TextBox 26"/>
          <p:cNvSpPr txBox="1"/>
          <p:nvPr/>
        </p:nvSpPr>
        <p:spPr>
          <a:xfrm>
            <a:off x="6647688" y="4507992"/>
            <a:ext cx="4069080" cy="438912"/>
          </a:xfrm>
          <a:prstGeom prst="rect">
            <a:avLst/>
          </a:prstGeom>
          <a:noFill/>
        </p:spPr>
        <p:txBody>
          <a:bodyPr wrap="square" lIns="27432" tIns="27432" rIns="27432" bIns="27432" anchor="t">
            <a:noAutofit/>
          </a:bodyPr>
          <a:lstStyle/>
          <a:p>
            <a:pPr algn="l">
              <a:spcAft>
                <a:spcPts val="0"/>
              </a:spcAft>
            </a:pPr>
            <a:r>
              <a:rPr sz="1410" b="0">
                <a:solidFill>
                  <a:srgbClr val="0072CE"/>
                </a:solidFill>
                <a:latin typeface="DM Sans"/>
              </a:rPr>
              <a:t>A written or app-based record of dose(s) delivered via a private provider.</a:t>
            </a:r>
          </a:p>
        </p:txBody>
      </p:sp>
      <p:sp>
        <p:nvSpPr>
          <p:cNvPr id="28" name="Rectangle 27"/>
          <p:cNvSpPr/>
          <p:nvPr/>
        </p:nvSpPr>
        <p:spPr>
          <a:xfrm>
            <a:off x="1682496" y="5376672"/>
            <a:ext cx="9034272" cy="36576"/>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9" name="TextBox 28"/>
          <p:cNvSpPr txBox="1"/>
          <p:nvPr/>
        </p:nvSpPr>
        <p:spPr>
          <a:xfrm>
            <a:off x="1682496" y="5513832"/>
            <a:ext cx="9034272" cy="457200"/>
          </a:xfrm>
          <a:prstGeom prst="rect">
            <a:avLst/>
          </a:prstGeom>
          <a:noFill/>
        </p:spPr>
        <p:txBody>
          <a:bodyPr wrap="square" lIns="27432" tIns="27432" rIns="27432" bIns="27432" anchor="t">
            <a:noAutofit/>
          </a:bodyPr>
          <a:lstStyle/>
          <a:p>
            <a:pPr algn="ctr">
              <a:spcAft>
                <a:spcPts val="0"/>
              </a:spcAft>
            </a:pPr>
            <a:r>
              <a:rPr sz="1500" b="1">
                <a:solidFill>
                  <a:srgbClr val="0072CE"/>
                </a:solidFill>
                <a:latin typeface="DM Sans"/>
              </a:rPr>
              <a:t>Final check: proof of receipt is assessed from clinical records or patient-held evidence before vaccination proceeds.</a:t>
            </a:r>
          </a:p>
        </p:txBody>
      </p:sp>
    </p:spTree>
    <p:extLst>
      <p:ext uri="{BB962C8B-B14F-4D97-AF65-F5344CB8AC3E}">
        <p14:creationId xmlns:p14="http://schemas.microsoft.com/office/powerpoint/2010/main" val="394589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81F5-2642-FE38-04E5-0AB49B67ADA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8FB631-14CA-0E77-6009-2162B10C133B}"/>
              </a:ext>
            </a:extLst>
          </p:cNvPr>
          <p:cNvSpPr>
            <a:spLocks noGrp="1"/>
          </p:cNvSpPr>
          <p:nvPr>
            <p:ph type="sldNum" sz="quarter" idx="11"/>
          </p:nvPr>
        </p:nvSpPr>
        <p:spPr>
          <a:xfrm>
            <a:off x="130629" y="6438850"/>
            <a:ext cx="596332" cy="365125"/>
          </a:xfrm>
          <a:prstGeom prst="rect">
            <a:avLst/>
          </a:prstGeom>
        </p:spPr>
        <p:txBody>
          <a:bodyPr vert="horz" wrap="square" lIns="91440" tIns="45720" rIns="91440" bIns="45720" rtlCol="0" anchor="ctr">
            <a:noAutofit/>
          </a:bodyP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48D1B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a:ln>
                <a:noFill/>
              </a:ln>
              <a:solidFill>
                <a:srgbClr val="48D1BA"/>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566928" y="1636776"/>
            <a:ext cx="45720" cy="228600"/>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TextBox 8"/>
          <p:cNvSpPr txBox="1"/>
          <p:nvPr/>
        </p:nvSpPr>
        <p:spPr>
          <a:xfrm>
            <a:off x="667512" y="1554480"/>
            <a:ext cx="3456432" cy="329184"/>
          </a:xfrm>
          <a:prstGeom prst="rect">
            <a:avLst/>
          </a:prstGeom>
          <a:noFill/>
        </p:spPr>
        <p:txBody>
          <a:bodyPr wrap="square" lIns="27432" tIns="18288" rIns="27432" bIns="18288" anchor="t">
            <a:noAutofit/>
          </a:bodyPr>
          <a:lstStyle/>
          <a:p>
            <a:pPr algn="l"/>
            <a:r>
              <a:rPr lang="en-GB" sz="1650" b="1">
                <a:solidFill>
                  <a:srgbClr val="CB00BA"/>
                </a:solidFill>
                <a:latin typeface="DM Sans"/>
              </a:rPr>
              <a:t>Vaccine previously administered</a:t>
            </a:r>
            <a:endParaRPr sz="1650" b="1">
              <a:solidFill>
                <a:srgbClr val="CB00BA"/>
              </a:solidFill>
              <a:latin typeface="DM Sans"/>
            </a:endParaRPr>
          </a:p>
        </p:txBody>
      </p:sp>
      <p:sp>
        <p:nvSpPr>
          <p:cNvPr id="10" name="TextBox 9"/>
          <p:cNvSpPr txBox="1"/>
          <p:nvPr/>
        </p:nvSpPr>
        <p:spPr>
          <a:xfrm>
            <a:off x="585216" y="1965960"/>
            <a:ext cx="10676342" cy="3200400"/>
          </a:xfrm>
          <a:prstGeom prst="rect">
            <a:avLst/>
          </a:prstGeom>
          <a:noFill/>
        </p:spPr>
        <p:txBody>
          <a:bodyPr wrap="square" lIns="27432" tIns="18288" rIns="27432" bIns="18288" anchor="t">
            <a:noAutofit/>
          </a:bodyPr>
          <a:lstStyle/>
          <a:p>
            <a:pPr marL="285750" indent="-285750">
              <a:spcBef>
                <a:spcPts val="600"/>
              </a:spcBef>
              <a:buClr>
                <a:schemeClr val="accent1"/>
              </a:buClr>
              <a:buFont typeface="Wingdings" pitchFamily="2" charset="2"/>
              <a:buChar char="§"/>
            </a:pPr>
            <a:r>
              <a:rPr lang="en-GB" sz="2000" dirty="0">
                <a:latin typeface="DM Sans" pitchFamily="2" charset="77"/>
              </a:rPr>
              <a:t>Some individuals may already have received </a:t>
            </a:r>
            <a:r>
              <a:rPr lang="en-GB" sz="2000" b="1" dirty="0" err="1">
                <a:latin typeface="DM Sans" pitchFamily="2" charset="77"/>
              </a:rPr>
              <a:t>MenB</a:t>
            </a:r>
            <a:r>
              <a:rPr lang="en-GB" sz="2000" b="1" dirty="0">
                <a:latin typeface="DM Sans" pitchFamily="2" charset="77"/>
              </a:rPr>
              <a:t> vaccine</a:t>
            </a:r>
            <a:r>
              <a:rPr lang="en-GB" sz="2000" dirty="0">
                <a:latin typeface="DM Sans" pitchFamily="2" charset="77"/>
              </a:rPr>
              <a:t>:</a:t>
            </a:r>
          </a:p>
          <a:p>
            <a:pPr marL="742950" lvl="1" indent="-285750">
              <a:spcBef>
                <a:spcPts val="600"/>
              </a:spcBef>
              <a:buClr>
                <a:schemeClr val="accent1"/>
              </a:buClr>
              <a:buFont typeface="Wingdings" pitchFamily="2" charset="2"/>
              <a:buChar char="§"/>
            </a:pPr>
            <a:r>
              <a:rPr lang="en-GB" sz="2000" dirty="0">
                <a:latin typeface="DM Sans" pitchFamily="2" charset="77"/>
              </a:rPr>
              <a:t>Privately</a:t>
            </a:r>
          </a:p>
          <a:p>
            <a:pPr marL="742950" lvl="1" indent="-285750">
              <a:spcBef>
                <a:spcPts val="600"/>
              </a:spcBef>
              <a:buClr>
                <a:schemeClr val="accent1"/>
              </a:buClr>
              <a:buFont typeface="Wingdings" pitchFamily="2" charset="2"/>
              <a:buChar char="§"/>
            </a:pPr>
            <a:r>
              <a:rPr lang="en-GB" sz="2000" dirty="0">
                <a:latin typeface="DM Sans" pitchFamily="2" charset="77"/>
              </a:rPr>
              <a:t>Overseas</a:t>
            </a:r>
          </a:p>
          <a:p>
            <a:pPr marL="742950" lvl="1" indent="-285750">
              <a:spcBef>
                <a:spcPts val="600"/>
              </a:spcBef>
              <a:buClr>
                <a:schemeClr val="accent1"/>
              </a:buClr>
              <a:buFont typeface="Wingdings" pitchFamily="2" charset="2"/>
              <a:buChar char="§"/>
            </a:pPr>
            <a:r>
              <a:rPr lang="en-GB" sz="2000" dirty="0">
                <a:latin typeface="DM Sans" pitchFamily="2" charset="77"/>
              </a:rPr>
              <a:t>During an outbreak response</a:t>
            </a:r>
          </a:p>
          <a:p>
            <a:pPr marL="742950" lvl="1" indent="-285750">
              <a:spcBef>
                <a:spcPts val="600"/>
              </a:spcBef>
              <a:buClr>
                <a:schemeClr val="accent1"/>
              </a:buClr>
              <a:buFont typeface="Wingdings" pitchFamily="2" charset="2"/>
              <a:buChar char="§"/>
            </a:pPr>
            <a:r>
              <a:rPr lang="en-GB" sz="2000" dirty="0">
                <a:latin typeface="DM Sans" pitchFamily="2" charset="77"/>
              </a:rPr>
              <a:t>As part of a clinical risk programme</a:t>
            </a:r>
          </a:p>
          <a:p>
            <a:pPr marL="742950" lvl="1" indent="-285750">
              <a:spcBef>
                <a:spcPts val="600"/>
              </a:spcBef>
              <a:buClr>
                <a:schemeClr val="accent1"/>
              </a:buClr>
              <a:buFont typeface="Wingdings" pitchFamily="2" charset="2"/>
              <a:buChar char="§"/>
            </a:pPr>
            <a:r>
              <a:rPr lang="en-GB" sz="2000" dirty="0">
                <a:latin typeface="DM Sans" pitchFamily="2" charset="77"/>
              </a:rPr>
              <a:t>Through the gonorrhoea vaccination programme</a:t>
            </a:r>
          </a:p>
          <a:p>
            <a:pPr marL="342900" indent="-342900">
              <a:spcBef>
                <a:spcPts val="600"/>
              </a:spcBef>
              <a:buClr>
                <a:schemeClr val="accent1"/>
              </a:buClr>
              <a:buFont typeface="Wingdings" pitchFamily="2" charset="2"/>
              <a:buChar char="§"/>
            </a:pPr>
            <a:r>
              <a:rPr lang="en-GB" sz="2000" dirty="0">
                <a:latin typeface="DM Sans" pitchFamily="2" charset="77"/>
              </a:rPr>
              <a:t>Some may have previously received </a:t>
            </a:r>
            <a:r>
              <a:rPr lang="en-GB" sz="2000" dirty="0" err="1">
                <a:latin typeface="DM Sans" pitchFamily="2" charset="77"/>
              </a:rPr>
              <a:t>Trumenba</a:t>
            </a:r>
            <a:r>
              <a:rPr lang="en-GB" sz="2000" dirty="0">
                <a:latin typeface="DM Sans" pitchFamily="2" charset="77"/>
              </a:rPr>
              <a:t>® (Pfizer </a:t>
            </a:r>
            <a:r>
              <a:rPr lang="en-GB" sz="2000" dirty="0" err="1">
                <a:latin typeface="DM Sans" pitchFamily="2" charset="77"/>
              </a:rPr>
              <a:t>MenB</a:t>
            </a:r>
            <a:r>
              <a:rPr lang="en-GB" sz="2000" dirty="0">
                <a:latin typeface="DM Sans" pitchFamily="2" charset="77"/>
              </a:rPr>
              <a:t> vaccine).</a:t>
            </a:r>
          </a:p>
          <a:p>
            <a:pPr marL="342900" indent="-342900">
              <a:spcBef>
                <a:spcPts val="600"/>
              </a:spcBef>
              <a:buClr>
                <a:schemeClr val="accent1"/>
              </a:buClr>
              <a:buFont typeface="Wingdings" pitchFamily="2" charset="2"/>
              <a:buChar char="§"/>
            </a:pPr>
            <a:r>
              <a:rPr lang="en-GB" sz="2000" dirty="0">
                <a:latin typeface="DM Sans" pitchFamily="2" charset="77"/>
              </a:rPr>
              <a:t>Individuals may therefore present with a </a:t>
            </a:r>
            <a:r>
              <a:rPr lang="en-GB" sz="2000" b="1" dirty="0">
                <a:latin typeface="DM Sans" pitchFamily="2" charset="77"/>
              </a:rPr>
              <a:t>partial or complete previous vaccination course</a:t>
            </a:r>
            <a:endParaRPr lang="en-GB" sz="2000" dirty="0">
              <a:latin typeface="DM Sans" pitchFamily="2" charset="77"/>
            </a:endParaRPr>
          </a:p>
          <a:p>
            <a:pPr marL="342900" indent="-342900">
              <a:spcBef>
                <a:spcPts val="600"/>
              </a:spcBef>
              <a:buClr>
                <a:schemeClr val="accent1"/>
              </a:buClr>
              <a:buFont typeface="Wingdings" pitchFamily="2" charset="2"/>
              <a:buChar char="§"/>
            </a:pPr>
            <a:endParaRPr lang="en-GB" sz="1500" dirty="0">
              <a:latin typeface="DM Sans" pitchFamily="2" charset="77"/>
            </a:endParaRPr>
          </a:p>
          <a:p>
            <a:pPr marL="228600" indent="-171450" algn="l">
              <a:spcAft>
                <a:spcPts val="400"/>
              </a:spcAft>
              <a:buClr>
                <a:srgbClr val="FF6D3A"/>
              </a:buClr>
              <a:buChar char="•"/>
            </a:pPr>
            <a:endParaRPr sz="1400" dirty="0">
              <a:solidFill>
                <a:srgbClr val="0072CE"/>
              </a:solidFill>
              <a:latin typeface="DM Sans"/>
            </a:endParaRPr>
          </a:p>
        </p:txBody>
      </p:sp>
      <p:sp>
        <p:nvSpPr>
          <p:cNvPr id="15" name="TextBox 14"/>
          <p:cNvSpPr txBox="1"/>
          <p:nvPr/>
        </p:nvSpPr>
        <p:spPr>
          <a:xfrm>
            <a:off x="7781544" y="1554480"/>
            <a:ext cx="3145536" cy="329184"/>
          </a:xfrm>
          <a:prstGeom prst="rect">
            <a:avLst/>
          </a:prstGeom>
          <a:noFill/>
        </p:spPr>
        <p:txBody>
          <a:bodyPr wrap="square" lIns="27432" tIns="18288" rIns="27432" bIns="18288" anchor="t">
            <a:noAutofit/>
          </a:bodyPr>
          <a:lstStyle/>
          <a:p>
            <a:pPr algn="l"/>
            <a:endParaRPr sz="1650" b="1" dirty="0">
              <a:solidFill>
                <a:srgbClr val="CB00BA"/>
              </a:solidFill>
              <a:latin typeface="DM Sans"/>
            </a:endParaRPr>
          </a:p>
        </p:txBody>
      </p:sp>
      <p:sp>
        <p:nvSpPr>
          <p:cNvPr id="24" name="Title 23">
            <a:extLst>
              <a:ext uri="{FF2B5EF4-FFF2-40B4-BE49-F238E27FC236}">
                <a16:creationId xmlns:a16="http://schemas.microsoft.com/office/drawing/2014/main" id="{E160925D-AB05-8C13-839A-6047415B7D7E}"/>
              </a:ext>
            </a:extLst>
          </p:cNvPr>
          <p:cNvSpPr>
            <a:spLocks noGrp="1"/>
          </p:cNvSpPr>
          <p:nvPr>
            <p:ph type="title"/>
          </p:nvPr>
        </p:nvSpPr>
        <p:spPr>
          <a:xfrm>
            <a:off x="566928" y="281990"/>
            <a:ext cx="10957560" cy="1325563"/>
          </a:xfrm>
        </p:spPr>
        <p:txBody>
          <a:bodyPr>
            <a:noAutofit/>
          </a:bodyPr>
          <a:lstStyle/>
          <a:p>
            <a:r>
              <a:rPr lang="en-GB" sz="3200"/>
              <a:t>Incompletely vaccinated or vaccinated more than 5 years ago</a:t>
            </a:r>
          </a:p>
        </p:txBody>
      </p:sp>
    </p:spTree>
    <p:extLst>
      <p:ext uri="{BB962C8B-B14F-4D97-AF65-F5344CB8AC3E}">
        <p14:creationId xmlns:p14="http://schemas.microsoft.com/office/powerpoint/2010/main" val="34761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6032"/>
            <a:ext cx="12192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411480" y="430184"/>
            <a:ext cx="8412480" cy="450573"/>
          </a:xfrm>
          <a:prstGeom prst="rect">
            <a:avLst/>
          </a:prstGeom>
          <a:noFill/>
        </p:spPr>
        <p:txBody>
          <a:bodyPr wrap="square" lIns="0" tIns="0" rIns="0" bIns="0" anchor="t">
            <a:spAutoFit/>
          </a:bodyPr>
          <a:lstStyle/>
          <a:p>
            <a:pPr>
              <a:lnSpc>
                <a:spcPct val="108000"/>
              </a:lnSpc>
            </a:pPr>
            <a:r>
              <a:rPr lang="en-GB" sz="2800" b="1">
                <a:latin typeface="Mokoko Medium" panose="02060603020203020204" pitchFamily="18" charset="77"/>
                <a:cs typeface="Mokoko Medium" panose="02060603020203020204" pitchFamily="18" charset="77"/>
              </a:rPr>
              <a:t>Prior Bexsero® vaccination scenario</a:t>
            </a:r>
            <a:endParaRPr sz="2500" b="1" i="0">
              <a:latin typeface="Mokoko Medium" panose="02060603020203020204" pitchFamily="18" charset="77"/>
              <a:cs typeface="Mokoko Medium" panose="02060603020203020204" pitchFamily="18" charset="77"/>
            </a:endParaRPr>
          </a:p>
        </p:txBody>
      </p:sp>
      <p:sp>
        <p:nvSpPr>
          <p:cNvPr id="7" name="TextBox 6"/>
          <p:cNvSpPr txBox="1"/>
          <p:nvPr/>
        </p:nvSpPr>
        <p:spPr>
          <a:xfrm>
            <a:off x="11323320" y="164592"/>
            <a:ext cx="457200" cy="256032"/>
          </a:xfrm>
          <a:prstGeom prst="rect">
            <a:avLst/>
          </a:prstGeom>
          <a:noFill/>
        </p:spPr>
        <p:txBody>
          <a:bodyPr wrap="square" lIns="0" tIns="0" rIns="0" bIns="0" anchor="t">
            <a:spAutoFit/>
          </a:bodyPr>
          <a:lstStyle/>
          <a:p>
            <a:pPr algn="r">
              <a:lnSpc>
                <a:spcPct val="108000"/>
              </a:lnSpc>
              <a:spcAft>
                <a:spcPts val="0"/>
              </a:spcAft>
            </a:pPr>
            <a:r>
              <a:rPr sz="1000" b="1" i="0">
                <a:solidFill>
                  <a:srgbClr val="FFFFFF"/>
                </a:solidFill>
                <a:latin typeface="Arial"/>
              </a:rPr>
              <a:t>1/3</a:t>
            </a:r>
          </a:p>
        </p:txBody>
      </p:sp>
      <p:sp>
        <p:nvSpPr>
          <p:cNvPr id="9" name="Rectangle 8"/>
          <p:cNvSpPr/>
          <p:nvPr/>
        </p:nvSpPr>
        <p:spPr>
          <a:xfrm>
            <a:off x="411480" y="1298448"/>
            <a:ext cx="2651760" cy="38404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84632" y="1380744"/>
            <a:ext cx="2505456" cy="258084"/>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Scenario</a:t>
            </a:r>
          </a:p>
        </p:txBody>
      </p:sp>
      <p:sp>
        <p:nvSpPr>
          <p:cNvPr id="11" name="Rectangle 10"/>
          <p:cNvSpPr/>
          <p:nvPr/>
        </p:nvSpPr>
        <p:spPr>
          <a:xfrm>
            <a:off x="3099816" y="1298448"/>
            <a:ext cx="2468880" cy="38404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172968" y="1380744"/>
            <a:ext cx="2322576" cy="258084"/>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Outcome</a:t>
            </a:r>
          </a:p>
        </p:txBody>
      </p:sp>
      <p:sp>
        <p:nvSpPr>
          <p:cNvPr id="13" name="Rectangle 12"/>
          <p:cNvSpPr/>
          <p:nvPr/>
        </p:nvSpPr>
        <p:spPr>
          <a:xfrm>
            <a:off x="5605272" y="1298448"/>
            <a:ext cx="6263640" cy="38404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678424" y="1380744"/>
            <a:ext cx="6117336" cy="255391"/>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Definition</a:t>
            </a:r>
            <a:r>
              <a:rPr sz="1600" b="1" i="0">
                <a:solidFill>
                  <a:srgbClr val="FFFFFF"/>
                </a:solidFill>
                <a:latin typeface="Arial"/>
              </a:rPr>
              <a:t> / rationale</a:t>
            </a:r>
          </a:p>
        </p:txBody>
      </p:sp>
      <p:sp>
        <p:nvSpPr>
          <p:cNvPr id="15" name="Rectangle 14"/>
          <p:cNvSpPr/>
          <p:nvPr/>
        </p:nvSpPr>
        <p:spPr>
          <a:xfrm>
            <a:off x="411480" y="1737360"/>
            <a:ext cx="2651760" cy="1298448"/>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3099816" y="1737360"/>
            <a:ext cx="2468880" cy="1298448"/>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5605272" y="1737360"/>
            <a:ext cx="6263640" cy="1298448"/>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8" name="TextBox 17"/>
          <p:cNvSpPr txBox="1"/>
          <p:nvPr/>
        </p:nvSpPr>
        <p:spPr>
          <a:xfrm>
            <a:off x="512064" y="1856231"/>
            <a:ext cx="2450591" cy="845296"/>
          </a:xfrm>
          <a:prstGeom prst="rect">
            <a:avLst/>
          </a:prstGeom>
          <a:noFill/>
        </p:spPr>
        <p:txBody>
          <a:bodyPr wrap="square" lIns="45720" tIns="27432" rIns="45720" bIns="27432" anchor="t">
            <a:spAutoFit/>
          </a:bodyPr>
          <a:lstStyle/>
          <a:p>
            <a:pPr algn="l">
              <a:lnSpc>
                <a:spcPct val="108000"/>
              </a:lnSpc>
              <a:spcAft>
                <a:spcPts val="0"/>
              </a:spcAft>
            </a:pPr>
            <a:r>
              <a:rPr sz="1600" b="1" i="0">
                <a:solidFill>
                  <a:srgbClr val="0073CF"/>
                </a:solidFill>
                <a:latin typeface="DM Sans" pitchFamily="2" charset="77"/>
              </a:rPr>
              <a:t>1 dose Bexsero® (irrespective of timing of that prior dose)</a:t>
            </a:r>
          </a:p>
        </p:txBody>
      </p:sp>
      <p:sp>
        <p:nvSpPr>
          <p:cNvPr id="19" name="Rectangle 18"/>
          <p:cNvSpPr/>
          <p:nvPr/>
        </p:nvSpPr>
        <p:spPr>
          <a:xfrm>
            <a:off x="3099816" y="1737360"/>
            <a:ext cx="73152" cy="129844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3227832" y="1856231"/>
            <a:ext cx="2194560" cy="287643"/>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a:solidFill>
                  <a:srgbClr val="0073CF"/>
                </a:solidFill>
              </a:rPr>
              <a:t>1 dose of Bexsero® now</a:t>
            </a:r>
          </a:p>
        </p:txBody>
      </p:sp>
      <p:sp>
        <p:nvSpPr>
          <p:cNvPr id="21" name="TextBox 20"/>
          <p:cNvSpPr txBox="1"/>
          <p:nvPr/>
        </p:nvSpPr>
        <p:spPr>
          <a:xfrm>
            <a:off x="5705856" y="1847088"/>
            <a:ext cx="6062472" cy="766235"/>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b="0">
                <a:solidFill>
                  <a:srgbClr val="0073CF"/>
                </a:solidFill>
              </a:rPr>
              <a:t>Where individuals have received one prior dose of Bexsero®, a further dose should be given, a minimum of 28 days after the first dose, to complete the full course of 2 Bexsero® doses.</a:t>
            </a:r>
          </a:p>
        </p:txBody>
      </p:sp>
      <p:sp>
        <p:nvSpPr>
          <p:cNvPr id="22" name="Rectangle 21"/>
          <p:cNvSpPr/>
          <p:nvPr/>
        </p:nvSpPr>
        <p:spPr>
          <a:xfrm>
            <a:off x="411480" y="3127248"/>
            <a:ext cx="2651760" cy="1298448"/>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3099816" y="3127248"/>
            <a:ext cx="2468880" cy="1298448"/>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ectangle 23"/>
          <p:cNvSpPr/>
          <p:nvPr/>
        </p:nvSpPr>
        <p:spPr>
          <a:xfrm>
            <a:off x="5605272" y="3127248"/>
            <a:ext cx="6263640" cy="1298448"/>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25" name="TextBox 24"/>
          <p:cNvSpPr txBox="1"/>
          <p:nvPr/>
        </p:nvSpPr>
        <p:spPr>
          <a:xfrm>
            <a:off x="512064" y="3246120"/>
            <a:ext cx="2450591" cy="579389"/>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sz="1600">
                <a:solidFill>
                  <a:srgbClr val="0073CF"/>
                </a:solidFill>
              </a:rPr>
              <a:t>2 doses of Bexsero® less than 5 years ago</a:t>
            </a:r>
          </a:p>
        </p:txBody>
      </p:sp>
      <p:sp>
        <p:nvSpPr>
          <p:cNvPr id="26" name="Rectangle 25"/>
          <p:cNvSpPr/>
          <p:nvPr/>
        </p:nvSpPr>
        <p:spPr>
          <a:xfrm>
            <a:off x="3099816" y="3127248"/>
            <a:ext cx="73152" cy="129844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3227832" y="3246120"/>
            <a:ext cx="2194560" cy="287643"/>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a:solidFill>
                  <a:srgbClr val="0073CF"/>
                </a:solidFill>
              </a:rPr>
              <a:t>No further doses now</a:t>
            </a:r>
          </a:p>
        </p:txBody>
      </p:sp>
      <p:sp>
        <p:nvSpPr>
          <p:cNvPr id="28" name="TextBox 27"/>
          <p:cNvSpPr txBox="1"/>
          <p:nvPr/>
        </p:nvSpPr>
        <p:spPr>
          <a:xfrm>
            <a:off x="5705856" y="3236976"/>
            <a:ext cx="6062472" cy="526939"/>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b="0">
                <a:solidFill>
                  <a:srgbClr val="0073CF"/>
                </a:solidFill>
              </a:rPr>
              <a:t>Where individuals have previously completed a two-dose course of Bexsero® within the last 5 years, no further vaccination is required.</a:t>
            </a:r>
          </a:p>
        </p:txBody>
      </p:sp>
      <p:sp>
        <p:nvSpPr>
          <p:cNvPr id="29" name="Rectangle 28"/>
          <p:cNvSpPr/>
          <p:nvPr/>
        </p:nvSpPr>
        <p:spPr>
          <a:xfrm>
            <a:off x="411480" y="4517136"/>
            <a:ext cx="2651760" cy="1298448"/>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Rectangle 29"/>
          <p:cNvSpPr/>
          <p:nvPr/>
        </p:nvSpPr>
        <p:spPr>
          <a:xfrm>
            <a:off x="3099816" y="4517136"/>
            <a:ext cx="2468880" cy="1298448"/>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31" name="Rectangle 30"/>
          <p:cNvSpPr/>
          <p:nvPr/>
        </p:nvSpPr>
        <p:spPr>
          <a:xfrm>
            <a:off x="5605272" y="4517136"/>
            <a:ext cx="6263640" cy="1298448"/>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32" name="TextBox 31"/>
          <p:cNvSpPr txBox="1"/>
          <p:nvPr/>
        </p:nvSpPr>
        <p:spPr>
          <a:xfrm>
            <a:off x="512064" y="4636007"/>
            <a:ext cx="2450591" cy="579389"/>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sz="1600">
                <a:solidFill>
                  <a:srgbClr val="0073CF"/>
                </a:solidFill>
              </a:rPr>
              <a:t>2 </a:t>
            </a:r>
            <a:r>
              <a:rPr sz="1600" b="0">
                <a:solidFill>
                  <a:srgbClr val="0073CF"/>
                </a:solidFill>
              </a:rPr>
              <a:t>doses</a:t>
            </a:r>
            <a:r>
              <a:rPr sz="1600">
                <a:solidFill>
                  <a:srgbClr val="0073CF"/>
                </a:solidFill>
              </a:rPr>
              <a:t> of Bexsero® 5 or more years ago</a:t>
            </a:r>
          </a:p>
        </p:txBody>
      </p:sp>
      <p:sp>
        <p:nvSpPr>
          <p:cNvPr id="33" name="Rectangle 32"/>
          <p:cNvSpPr/>
          <p:nvPr/>
        </p:nvSpPr>
        <p:spPr>
          <a:xfrm>
            <a:off x="3099816" y="4517136"/>
            <a:ext cx="73152" cy="129844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3227832" y="4636007"/>
            <a:ext cx="2194560" cy="287643"/>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a:solidFill>
                  <a:srgbClr val="0073CF"/>
                </a:solidFill>
              </a:rPr>
              <a:t>1 dose Bexsero® now</a:t>
            </a:r>
          </a:p>
        </p:txBody>
      </p:sp>
      <p:sp>
        <p:nvSpPr>
          <p:cNvPr id="35" name="TextBox 34"/>
          <p:cNvSpPr txBox="1"/>
          <p:nvPr/>
        </p:nvSpPr>
        <p:spPr>
          <a:xfrm>
            <a:off x="5705856" y="4626864"/>
            <a:ext cx="6062472" cy="526939"/>
          </a:xfrm>
          <a:prstGeom prst="rect">
            <a:avLst/>
          </a:prstGeom>
          <a:noFill/>
        </p:spPr>
        <p:txBody>
          <a:bodyPr wrap="square" lIns="45720" tIns="27432" rIns="45720" bIns="27432" anchor="t">
            <a:spAutoFit/>
          </a:bodyPr>
          <a:lstStyle>
            <a:defPPr>
              <a:defRPr lang="en-US"/>
            </a:defPPr>
            <a:lvl1pPr>
              <a:lnSpc>
                <a:spcPct val="108000"/>
              </a:lnSpc>
              <a:spcAft>
                <a:spcPts val="0"/>
              </a:spcAft>
              <a:defRPr sz="1440" b="1" i="0">
                <a:solidFill>
                  <a:srgbClr val="141F2B"/>
                </a:solidFill>
                <a:latin typeface="DM Sans" pitchFamily="2" charset="77"/>
              </a:defRPr>
            </a:lvl1pPr>
          </a:lstStyle>
          <a:p>
            <a:r>
              <a:rPr lang="en-GB" b="0">
                <a:solidFill>
                  <a:srgbClr val="0073CF"/>
                </a:solidFill>
              </a:rPr>
              <a:t>Where individuals have previously completed a two-dose course of Bexsero® 5 or more years ago then a single dose should be offered.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64" y="425196"/>
            <a:ext cx="6766560" cy="541687"/>
          </a:xfrm>
          <a:prstGeom prst="rect">
            <a:avLst/>
          </a:prstGeom>
          <a:noFill/>
        </p:spPr>
        <p:txBody>
          <a:bodyPr wrap="square" lIns="18288" tIns="9144" rIns="18288" bIns="9144" anchor="t">
            <a:spAutoFit/>
          </a:bodyPr>
          <a:lstStyle/>
          <a:p>
            <a:pPr algn="l">
              <a:lnSpc>
                <a:spcPct val="100000"/>
              </a:lnSpc>
              <a:spcAft>
                <a:spcPts val="0"/>
              </a:spcAft>
            </a:pPr>
            <a:r>
              <a:rPr lang="en-GB" sz="3400" b="1" i="0" dirty="0">
                <a:solidFill>
                  <a:srgbClr val="0072CE"/>
                </a:solidFill>
                <a:latin typeface="Mokoko Medium"/>
              </a:rPr>
              <a:t>Agenda</a:t>
            </a:r>
            <a:endParaRPr sz="3400" b="1" i="0" dirty="0">
              <a:solidFill>
                <a:srgbClr val="0072CE"/>
              </a:solidFill>
              <a:latin typeface="Mokoko Medium"/>
            </a:endParaRPr>
          </a:p>
        </p:txBody>
      </p:sp>
      <p:sp>
        <p:nvSpPr>
          <p:cNvPr id="7" name="Rectangle 6"/>
          <p:cNvSpPr/>
          <p:nvPr/>
        </p:nvSpPr>
        <p:spPr>
          <a:xfrm>
            <a:off x="11173968" y="320040"/>
            <a:ext cx="164592" cy="164592"/>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11475720" y="502920"/>
            <a:ext cx="164592" cy="164592"/>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11228832" y="5669280"/>
            <a:ext cx="128016" cy="128016"/>
          </a:xfrm>
          <a:prstGeom prst="rect">
            <a:avLst/>
          </a:prstGeom>
          <a:solidFill>
            <a:srgbClr val="35C7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11430000" y="5852160"/>
            <a:ext cx="128016" cy="128016"/>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flipV="1">
            <a:off x="510244" y="886889"/>
            <a:ext cx="10965475" cy="17139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510244" y="1260135"/>
            <a:ext cx="4892040" cy="292608"/>
          </a:xfrm>
          <a:prstGeom prst="rect">
            <a:avLst/>
          </a:prstGeom>
          <a:noFill/>
        </p:spPr>
        <p:txBody>
          <a:bodyPr wrap="square" lIns="18288" tIns="9144" rIns="18288" bIns="9144" anchor="t">
            <a:spAutoFit/>
          </a:bodyPr>
          <a:lstStyle/>
          <a:p>
            <a:pPr algn="l">
              <a:lnSpc>
                <a:spcPct val="100000"/>
              </a:lnSpc>
              <a:spcAft>
                <a:spcPts val="0"/>
              </a:spcAft>
            </a:pPr>
            <a:r>
              <a:rPr sz="2050" b="1" i="0" dirty="0" err="1">
                <a:solidFill>
                  <a:srgbClr val="CB00BA"/>
                </a:solidFill>
                <a:latin typeface="DM Sans"/>
              </a:rPr>
              <a:t>MenB</a:t>
            </a:r>
            <a:r>
              <a:rPr sz="2050" b="1" i="0" dirty="0">
                <a:solidFill>
                  <a:srgbClr val="CB00BA"/>
                </a:solidFill>
                <a:latin typeface="DM Sans"/>
              </a:rPr>
              <a:t> service delivery</a:t>
            </a:r>
          </a:p>
        </p:txBody>
      </p:sp>
      <p:sp>
        <p:nvSpPr>
          <p:cNvPr id="18" name="TextBox 17"/>
          <p:cNvSpPr txBox="1"/>
          <p:nvPr/>
        </p:nvSpPr>
        <p:spPr>
          <a:xfrm>
            <a:off x="3771246" y="1215287"/>
            <a:ext cx="7585601" cy="241605"/>
          </a:xfrm>
          <a:prstGeom prst="rect">
            <a:avLst/>
          </a:prstGeom>
          <a:noFill/>
        </p:spPr>
        <p:txBody>
          <a:bodyPr wrap="square" lIns="18288" tIns="9144" rIns="18288" bIns="9144" anchor="t">
            <a:spAutoFit/>
          </a:bodyPr>
          <a:lstStyle/>
          <a:p>
            <a:pPr algn="l">
              <a:lnSpc>
                <a:spcPct val="100000"/>
              </a:lnSpc>
              <a:spcAft>
                <a:spcPts val="0"/>
              </a:spcAft>
            </a:pPr>
            <a:r>
              <a:rPr sz="1450" b="0" i="0" dirty="0">
                <a:solidFill>
                  <a:srgbClr val="4C6C88"/>
                </a:solidFill>
                <a:latin typeface="DM Sans"/>
              </a:rPr>
              <a:t>Apply the clinical pathway from disease awareness to launch, claims and review</a:t>
            </a:r>
          </a:p>
        </p:txBody>
      </p:sp>
      <p:sp>
        <p:nvSpPr>
          <p:cNvPr id="24" name="TextBox 23"/>
          <p:cNvSpPr txBox="1"/>
          <p:nvPr/>
        </p:nvSpPr>
        <p:spPr>
          <a:xfrm>
            <a:off x="693126" y="1754595"/>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35C7C2"/>
                </a:solidFill>
                <a:latin typeface="DM Sans"/>
              </a:rPr>
              <a:t>Training &amp; competency</a:t>
            </a:r>
          </a:p>
        </p:txBody>
      </p:sp>
      <p:sp>
        <p:nvSpPr>
          <p:cNvPr id="25" name="TextBox 24"/>
          <p:cNvSpPr txBox="1"/>
          <p:nvPr/>
        </p:nvSpPr>
        <p:spPr>
          <a:xfrm>
            <a:off x="704088" y="2081792"/>
            <a:ext cx="6574536"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National minimum standards, CPD, disease awareness and risk communication</a:t>
            </a:r>
          </a:p>
        </p:txBody>
      </p:sp>
      <p:sp>
        <p:nvSpPr>
          <p:cNvPr id="27" name="TextBox 26"/>
          <p:cNvSpPr txBox="1"/>
          <p:nvPr/>
        </p:nvSpPr>
        <p:spPr>
          <a:xfrm>
            <a:off x="693125" y="2394596"/>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FF6D3A"/>
                </a:solidFill>
                <a:latin typeface="DM Sans"/>
              </a:rPr>
              <a:t>Clinical governance</a:t>
            </a:r>
          </a:p>
        </p:txBody>
      </p:sp>
      <p:sp>
        <p:nvSpPr>
          <p:cNvPr id="28" name="TextBox 27"/>
          <p:cNvSpPr txBox="1"/>
          <p:nvPr/>
        </p:nvSpPr>
        <p:spPr>
          <a:xfrm>
            <a:off x="693126" y="2708156"/>
            <a:ext cx="7591558"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SOPs, risk assessment, consultation journey, record keeping and OH arrangements</a:t>
            </a:r>
          </a:p>
        </p:txBody>
      </p:sp>
      <p:sp>
        <p:nvSpPr>
          <p:cNvPr id="30" name="TextBox 29"/>
          <p:cNvSpPr txBox="1"/>
          <p:nvPr/>
        </p:nvSpPr>
        <p:spPr>
          <a:xfrm>
            <a:off x="693125" y="3051861"/>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CB00BA"/>
                </a:solidFill>
                <a:latin typeface="DM Sans"/>
              </a:rPr>
              <a:t>Disease awareness &amp; urgency</a:t>
            </a:r>
          </a:p>
        </p:txBody>
      </p:sp>
      <p:sp>
        <p:nvSpPr>
          <p:cNvPr id="31" name="TextBox 30"/>
          <p:cNvSpPr txBox="1"/>
          <p:nvPr/>
        </p:nvSpPr>
        <p:spPr>
          <a:xfrm>
            <a:off x="693125" y="3427666"/>
            <a:ext cx="7062749"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Transmission, symptoms, rash/tumbler test and when to advise urgent care</a:t>
            </a:r>
          </a:p>
        </p:txBody>
      </p:sp>
      <p:sp>
        <p:nvSpPr>
          <p:cNvPr id="33" name="TextBox 32"/>
          <p:cNvSpPr txBox="1"/>
          <p:nvPr/>
        </p:nvSpPr>
        <p:spPr>
          <a:xfrm>
            <a:off x="704088" y="3856765"/>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0072CE"/>
                </a:solidFill>
                <a:latin typeface="DM Sans"/>
              </a:rPr>
              <a:t>Eligibility &amp; vaccine history</a:t>
            </a:r>
          </a:p>
        </p:txBody>
      </p:sp>
      <p:sp>
        <p:nvSpPr>
          <p:cNvPr id="34" name="TextBox 33"/>
          <p:cNvSpPr txBox="1"/>
          <p:nvPr/>
        </p:nvSpPr>
        <p:spPr>
          <a:xfrm>
            <a:off x="692409" y="4213760"/>
            <a:ext cx="8860536"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Year 13 and first-time HERFE entrants, plus prior Bexsero®/</a:t>
            </a:r>
            <a:r>
              <a:rPr sz="1420" b="0" i="0" dirty="0" err="1">
                <a:solidFill>
                  <a:srgbClr val="0072CE"/>
                </a:solidFill>
                <a:latin typeface="DM Sans"/>
              </a:rPr>
              <a:t>Trumenba</a:t>
            </a:r>
            <a:r>
              <a:rPr sz="1420" b="0" i="0" dirty="0">
                <a:solidFill>
                  <a:srgbClr val="0072CE"/>
                </a:solidFill>
                <a:latin typeface="DM Sans"/>
              </a:rPr>
              <a:t>® scenarios</a:t>
            </a:r>
          </a:p>
        </p:txBody>
      </p:sp>
      <p:sp>
        <p:nvSpPr>
          <p:cNvPr id="36" name="TextBox 35"/>
          <p:cNvSpPr txBox="1"/>
          <p:nvPr/>
        </p:nvSpPr>
        <p:spPr>
          <a:xfrm>
            <a:off x="693125" y="4547146"/>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CB00BA"/>
                </a:solidFill>
                <a:latin typeface="DM Sans"/>
              </a:rPr>
              <a:t>PGD, resources &amp; Bexsero®</a:t>
            </a:r>
          </a:p>
        </p:txBody>
      </p:sp>
      <p:sp>
        <p:nvSpPr>
          <p:cNvPr id="37" name="TextBox 36"/>
          <p:cNvSpPr txBox="1"/>
          <p:nvPr/>
        </p:nvSpPr>
        <p:spPr>
          <a:xfrm>
            <a:off x="692409" y="4911125"/>
            <a:ext cx="7580596"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Service specification, Green Book, administration, contraindications and side effects</a:t>
            </a:r>
          </a:p>
        </p:txBody>
      </p:sp>
      <p:sp>
        <p:nvSpPr>
          <p:cNvPr id="39" name="TextBox 38"/>
          <p:cNvSpPr txBox="1"/>
          <p:nvPr/>
        </p:nvSpPr>
        <p:spPr>
          <a:xfrm>
            <a:off x="704088" y="5203319"/>
            <a:ext cx="4526280" cy="237744"/>
          </a:xfrm>
          <a:prstGeom prst="rect">
            <a:avLst/>
          </a:prstGeom>
          <a:noFill/>
        </p:spPr>
        <p:txBody>
          <a:bodyPr wrap="square" lIns="18288" tIns="9144" rIns="18288" bIns="9144" anchor="t">
            <a:spAutoFit/>
          </a:bodyPr>
          <a:lstStyle/>
          <a:p>
            <a:pPr algn="l">
              <a:lnSpc>
                <a:spcPct val="100000"/>
              </a:lnSpc>
              <a:spcAft>
                <a:spcPts val="0"/>
              </a:spcAft>
            </a:pPr>
            <a:r>
              <a:rPr sz="1650" b="1" i="0" dirty="0">
                <a:solidFill>
                  <a:srgbClr val="FF6D3A"/>
                </a:solidFill>
                <a:latin typeface="DM Sans"/>
              </a:rPr>
              <a:t>Launch, promote &amp; fund</a:t>
            </a:r>
          </a:p>
        </p:txBody>
      </p:sp>
      <p:sp>
        <p:nvSpPr>
          <p:cNvPr id="40" name="TextBox 39"/>
          <p:cNvSpPr txBox="1"/>
          <p:nvPr/>
        </p:nvSpPr>
        <p:spPr>
          <a:xfrm>
            <a:off x="704088" y="5496269"/>
            <a:ext cx="8384828" cy="236988"/>
          </a:xfrm>
          <a:prstGeom prst="rect">
            <a:avLst/>
          </a:prstGeom>
          <a:noFill/>
        </p:spPr>
        <p:txBody>
          <a:bodyPr wrap="square" lIns="18288" tIns="9144" rIns="18288" bIns="9144" anchor="t">
            <a:spAutoFit/>
          </a:bodyPr>
          <a:lstStyle/>
          <a:p>
            <a:pPr algn="l">
              <a:lnSpc>
                <a:spcPct val="100000"/>
              </a:lnSpc>
              <a:spcAft>
                <a:spcPts val="0"/>
              </a:spcAft>
            </a:pPr>
            <a:r>
              <a:rPr sz="1420" b="0" i="0" dirty="0">
                <a:solidFill>
                  <a:srgbClr val="0072CE"/>
                </a:solidFill>
                <a:latin typeface="DM Sans"/>
              </a:rPr>
              <a:t>Planning, uptake, MYS claims, summary, next steps and action plan</a:t>
            </a:r>
          </a:p>
        </p:txBody>
      </p:sp>
      <p:sp>
        <p:nvSpPr>
          <p:cNvPr id="41" name="Rectangle 40"/>
          <p:cNvSpPr/>
          <p:nvPr/>
        </p:nvSpPr>
        <p:spPr>
          <a:xfrm>
            <a:off x="1393807" y="6432804"/>
            <a:ext cx="9646920" cy="3200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40196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411480" y="449558"/>
            <a:ext cx="8412480" cy="450573"/>
          </a:xfrm>
          <a:prstGeom prst="rect">
            <a:avLst/>
          </a:prstGeom>
          <a:noFill/>
        </p:spPr>
        <p:txBody>
          <a:bodyPr wrap="square" lIns="0" tIns="0" rIns="0" bIns="0" anchor="t">
            <a:spAutoFit/>
          </a:bodyPr>
          <a:lstStyle/>
          <a:p>
            <a:pPr>
              <a:lnSpc>
                <a:spcPct val="108000"/>
              </a:lnSpc>
            </a:pPr>
            <a:r>
              <a:rPr lang="en-GB" sz="2800" b="1">
                <a:latin typeface="Mokoko Medium" panose="02060603020203020204" pitchFamily="18" charset="77"/>
                <a:cs typeface="Mokoko Medium" panose="02060603020203020204" pitchFamily="18" charset="77"/>
              </a:rPr>
              <a:t>Completed </a:t>
            </a:r>
            <a:r>
              <a:rPr lang="en-GB" sz="2800" b="1" err="1">
                <a:latin typeface="Mokoko Medium" panose="02060603020203020204" pitchFamily="18" charset="77"/>
                <a:cs typeface="Mokoko Medium" panose="02060603020203020204" pitchFamily="18" charset="77"/>
              </a:rPr>
              <a:t>Trumenba</a:t>
            </a:r>
            <a:r>
              <a:rPr lang="en-GB" sz="2800" b="1">
                <a:latin typeface="Mokoko Medium" panose="02060603020203020204" pitchFamily="18" charset="77"/>
                <a:cs typeface="Mokoko Medium" panose="02060603020203020204" pitchFamily="18" charset="77"/>
              </a:rPr>
              <a:t>® course scenarios</a:t>
            </a:r>
          </a:p>
        </p:txBody>
      </p:sp>
      <p:sp>
        <p:nvSpPr>
          <p:cNvPr id="7" name="TextBox 6"/>
          <p:cNvSpPr txBox="1"/>
          <p:nvPr/>
        </p:nvSpPr>
        <p:spPr>
          <a:xfrm>
            <a:off x="11323320" y="164592"/>
            <a:ext cx="457200" cy="256032"/>
          </a:xfrm>
          <a:prstGeom prst="rect">
            <a:avLst/>
          </a:prstGeom>
          <a:noFill/>
        </p:spPr>
        <p:txBody>
          <a:bodyPr wrap="square" lIns="0" tIns="0" rIns="0" bIns="0" anchor="t">
            <a:spAutoFit/>
          </a:bodyPr>
          <a:lstStyle/>
          <a:p>
            <a:pPr algn="r">
              <a:lnSpc>
                <a:spcPct val="108000"/>
              </a:lnSpc>
              <a:spcAft>
                <a:spcPts val="0"/>
              </a:spcAft>
            </a:pPr>
            <a:r>
              <a:rPr sz="1000" b="1" i="0">
                <a:solidFill>
                  <a:srgbClr val="FFFFFF"/>
                </a:solidFill>
                <a:latin typeface="Arial"/>
              </a:rPr>
              <a:t>2/3</a:t>
            </a:r>
          </a:p>
        </p:txBody>
      </p:sp>
      <p:sp>
        <p:nvSpPr>
          <p:cNvPr id="9" name="Rectangle 8"/>
          <p:cNvSpPr/>
          <p:nvPr/>
        </p:nvSpPr>
        <p:spPr>
          <a:xfrm>
            <a:off x="411480" y="1298448"/>
            <a:ext cx="2651760" cy="3840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84632" y="1380744"/>
            <a:ext cx="2505456" cy="258084"/>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Scenario</a:t>
            </a:r>
          </a:p>
        </p:txBody>
      </p:sp>
      <p:sp>
        <p:nvSpPr>
          <p:cNvPr id="11" name="Rectangle 10"/>
          <p:cNvSpPr/>
          <p:nvPr/>
        </p:nvSpPr>
        <p:spPr>
          <a:xfrm>
            <a:off x="3099816" y="1298448"/>
            <a:ext cx="2468880" cy="3840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172968" y="1380744"/>
            <a:ext cx="2322576" cy="201168"/>
          </a:xfrm>
          <a:prstGeom prst="rect">
            <a:avLst/>
          </a:prstGeom>
          <a:noFill/>
        </p:spPr>
        <p:txBody>
          <a:bodyPr wrap="square" lIns="0" tIns="0" rIns="0" bIns="0" anchor="t">
            <a:spAutoFit/>
          </a:bodyPr>
          <a:lstStyle/>
          <a:p>
            <a:pPr algn="l">
              <a:lnSpc>
                <a:spcPct val="108000"/>
              </a:lnSpc>
              <a:spcAft>
                <a:spcPts val="0"/>
              </a:spcAft>
            </a:pPr>
            <a:r>
              <a:rPr sz="1350" b="1" i="0">
                <a:solidFill>
                  <a:srgbClr val="FFFFFF"/>
                </a:solidFill>
                <a:latin typeface="Arial"/>
              </a:rPr>
              <a:t>Outcome</a:t>
            </a:r>
          </a:p>
        </p:txBody>
      </p:sp>
      <p:sp>
        <p:nvSpPr>
          <p:cNvPr id="13" name="Rectangle 12"/>
          <p:cNvSpPr/>
          <p:nvPr/>
        </p:nvSpPr>
        <p:spPr>
          <a:xfrm>
            <a:off x="5605272" y="1298448"/>
            <a:ext cx="6263640" cy="384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678424" y="1380744"/>
            <a:ext cx="6117336" cy="201168"/>
          </a:xfrm>
          <a:prstGeom prst="rect">
            <a:avLst/>
          </a:prstGeom>
          <a:noFill/>
        </p:spPr>
        <p:txBody>
          <a:bodyPr wrap="square" lIns="0" tIns="0" rIns="0" bIns="0" anchor="t">
            <a:spAutoFit/>
          </a:bodyPr>
          <a:lstStyle/>
          <a:p>
            <a:pPr algn="l">
              <a:lnSpc>
                <a:spcPct val="108000"/>
              </a:lnSpc>
              <a:spcAft>
                <a:spcPts val="0"/>
              </a:spcAft>
            </a:pPr>
            <a:r>
              <a:rPr sz="1350" b="1" i="0">
                <a:solidFill>
                  <a:srgbClr val="FFFFFF"/>
                </a:solidFill>
                <a:latin typeface="Arial"/>
              </a:rPr>
              <a:t>Definition / rationale</a:t>
            </a:r>
          </a:p>
        </p:txBody>
      </p:sp>
      <p:sp>
        <p:nvSpPr>
          <p:cNvPr id="15" name="Rectangle 14"/>
          <p:cNvSpPr/>
          <p:nvPr/>
        </p:nvSpPr>
        <p:spPr>
          <a:xfrm>
            <a:off x="411480" y="1737360"/>
            <a:ext cx="2651760" cy="1993392"/>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3099816" y="1737360"/>
            <a:ext cx="2468880" cy="1993392"/>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5605272" y="1737360"/>
            <a:ext cx="6263640" cy="1993392"/>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12064" y="1856231"/>
            <a:ext cx="2450591" cy="1111202"/>
          </a:xfrm>
          <a:prstGeom prst="rect">
            <a:avLst/>
          </a:prstGeom>
          <a:noFill/>
        </p:spPr>
        <p:txBody>
          <a:bodyPr wrap="square" lIns="45720" tIns="27432" rIns="45720" bIns="27432" anchor="t">
            <a:spAutoFit/>
          </a:bodyPr>
          <a:lstStyle/>
          <a:p>
            <a:pPr algn="l">
              <a:lnSpc>
                <a:spcPct val="108000"/>
              </a:lnSpc>
              <a:spcAft>
                <a:spcPts val="0"/>
              </a:spcAft>
            </a:pPr>
            <a:r>
              <a:rPr sz="1600" b="1" i="0">
                <a:solidFill>
                  <a:srgbClr val="0073CF"/>
                </a:solidFill>
                <a:latin typeface="DM Sans" pitchFamily="2" charset="77"/>
              </a:rPr>
              <a:t>2 or 3 doses of </a:t>
            </a:r>
            <a:r>
              <a:rPr sz="1600" b="1" i="0" err="1">
                <a:solidFill>
                  <a:srgbClr val="0073CF"/>
                </a:solidFill>
                <a:latin typeface="DM Sans" pitchFamily="2" charset="77"/>
              </a:rPr>
              <a:t>Trumenba</a:t>
            </a:r>
            <a:r>
              <a:rPr sz="1600" b="1" i="0">
                <a:solidFill>
                  <a:srgbClr val="0073CF"/>
                </a:solidFill>
                <a:latin typeface="DM Sans" pitchFamily="2" charset="77"/>
              </a:rPr>
              <a:t>® (complete course) less than 5 years ago</a:t>
            </a:r>
          </a:p>
        </p:txBody>
      </p:sp>
      <p:sp>
        <p:nvSpPr>
          <p:cNvPr id="19" name="Rectangle 18"/>
          <p:cNvSpPr/>
          <p:nvPr/>
        </p:nvSpPr>
        <p:spPr>
          <a:xfrm>
            <a:off x="3099816" y="1737360"/>
            <a:ext cx="73152" cy="19933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3227832" y="1856231"/>
            <a:ext cx="2194560" cy="290849"/>
          </a:xfrm>
          <a:prstGeom prst="rect">
            <a:avLst/>
          </a:prstGeom>
          <a:noFill/>
        </p:spPr>
        <p:txBody>
          <a:bodyPr wrap="square" lIns="45720" tIns="27432" rIns="45720" bIns="27432" anchor="t">
            <a:spAutoFit/>
          </a:bodyPr>
          <a:lstStyle/>
          <a:p>
            <a:pPr algn="l">
              <a:lnSpc>
                <a:spcPct val="108000"/>
              </a:lnSpc>
              <a:spcAft>
                <a:spcPts val="0"/>
              </a:spcAft>
            </a:pPr>
            <a:r>
              <a:rPr sz="1460" b="1" i="0">
                <a:solidFill>
                  <a:srgbClr val="0073CF"/>
                </a:solidFill>
                <a:latin typeface="DM Sans" pitchFamily="2" charset="77"/>
              </a:rPr>
              <a:t>No further doses now</a:t>
            </a:r>
          </a:p>
        </p:txBody>
      </p:sp>
      <p:sp>
        <p:nvSpPr>
          <p:cNvPr id="21" name="TextBox 20"/>
          <p:cNvSpPr txBox="1"/>
          <p:nvPr/>
        </p:nvSpPr>
        <p:spPr>
          <a:xfrm>
            <a:off x="5705856" y="1847088"/>
            <a:ext cx="6062472" cy="746615"/>
          </a:xfrm>
          <a:prstGeom prst="rect">
            <a:avLst/>
          </a:prstGeom>
          <a:noFill/>
        </p:spPr>
        <p:txBody>
          <a:bodyPr wrap="square" lIns="45720" tIns="27432" rIns="45720" bIns="27432" anchor="t">
            <a:spAutoFit/>
          </a:bodyPr>
          <a:lstStyle/>
          <a:p>
            <a:pPr algn="l">
              <a:lnSpc>
                <a:spcPct val="108000"/>
              </a:lnSpc>
              <a:spcAft>
                <a:spcPts val="0"/>
              </a:spcAft>
            </a:pPr>
            <a:r>
              <a:rPr sz="1400" b="0" i="0">
                <a:solidFill>
                  <a:srgbClr val="0073CF"/>
                </a:solidFill>
                <a:latin typeface="DM Sans" pitchFamily="2" charset="77"/>
              </a:rPr>
              <a:t>Where individuals have previously completed a course of </a:t>
            </a:r>
            <a:r>
              <a:rPr sz="1400" b="0" i="0" err="1">
                <a:solidFill>
                  <a:srgbClr val="0073CF"/>
                </a:solidFill>
                <a:latin typeface="DM Sans" pitchFamily="2" charset="77"/>
              </a:rPr>
              <a:t>Trumenba</a:t>
            </a:r>
            <a:r>
              <a:rPr sz="1400" b="0" i="0">
                <a:solidFill>
                  <a:srgbClr val="0073CF"/>
                </a:solidFill>
                <a:latin typeface="DM Sans" pitchFamily="2" charset="77"/>
              </a:rPr>
              <a:t>® within the last 5 years, no further vaccination is required. Two doses at least 6 months apart are considered equivalent to receipt of 3 doses.</a:t>
            </a:r>
          </a:p>
        </p:txBody>
      </p:sp>
      <p:sp>
        <p:nvSpPr>
          <p:cNvPr id="22" name="Rectangle 21"/>
          <p:cNvSpPr/>
          <p:nvPr/>
        </p:nvSpPr>
        <p:spPr>
          <a:xfrm>
            <a:off x="411480" y="3858768"/>
            <a:ext cx="2651760" cy="1993392"/>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3099816" y="3858768"/>
            <a:ext cx="2468880" cy="1993392"/>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ectangle 23"/>
          <p:cNvSpPr/>
          <p:nvPr/>
        </p:nvSpPr>
        <p:spPr>
          <a:xfrm>
            <a:off x="5605272" y="3858768"/>
            <a:ext cx="6263640" cy="1993392"/>
          </a:xfrm>
          <a:prstGeom prst="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512064" y="3977639"/>
            <a:ext cx="2450591" cy="1111202"/>
          </a:xfrm>
          <a:prstGeom prst="rect">
            <a:avLst/>
          </a:prstGeom>
          <a:noFill/>
        </p:spPr>
        <p:txBody>
          <a:bodyPr wrap="square" lIns="45720" tIns="27432" rIns="45720" bIns="27432" anchor="t">
            <a:spAutoFit/>
          </a:bodyPr>
          <a:lstStyle/>
          <a:p>
            <a:pPr>
              <a:lnSpc>
                <a:spcPct val="108000"/>
              </a:lnSpc>
            </a:pPr>
            <a:r>
              <a:rPr sz="1600" b="1">
                <a:solidFill>
                  <a:srgbClr val="0073CF"/>
                </a:solidFill>
                <a:latin typeface="DM Sans" pitchFamily="2" charset="77"/>
              </a:rPr>
              <a:t>2- or 3-dose </a:t>
            </a:r>
            <a:r>
              <a:rPr sz="1600" b="1" err="1">
                <a:solidFill>
                  <a:srgbClr val="0073CF"/>
                </a:solidFill>
                <a:latin typeface="DM Sans" pitchFamily="2" charset="77"/>
              </a:rPr>
              <a:t>Trumenba</a:t>
            </a:r>
            <a:r>
              <a:rPr sz="1600" b="1">
                <a:solidFill>
                  <a:srgbClr val="0073CF"/>
                </a:solidFill>
                <a:latin typeface="DM Sans" pitchFamily="2" charset="77"/>
              </a:rPr>
              <a:t>® (complete course) 5 or more years ago</a:t>
            </a:r>
          </a:p>
        </p:txBody>
      </p:sp>
      <p:sp>
        <p:nvSpPr>
          <p:cNvPr id="26" name="Rectangle 25"/>
          <p:cNvSpPr/>
          <p:nvPr/>
        </p:nvSpPr>
        <p:spPr>
          <a:xfrm>
            <a:off x="3099816" y="3858768"/>
            <a:ext cx="73152" cy="19933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3227832" y="3977639"/>
            <a:ext cx="2194560" cy="533479"/>
          </a:xfrm>
          <a:prstGeom prst="rect">
            <a:avLst/>
          </a:prstGeom>
          <a:noFill/>
        </p:spPr>
        <p:txBody>
          <a:bodyPr wrap="square" lIns="45720" tIns="27432" rIns="45720" bIns="27432" anchor="t">
            <a:spAutoFit/>
          </a:bodyPr>
          <a:lstStyle/>
          <a:p>
            <a:pPr algn="l">
              <a:lnSpc>
                <a:spcPct val="108000"/>
              </a:lnSpc>
              <a:spcAft>
                <a:spcPts val="0"/>
              </a:spcAft>
            </a:pPr>
            <a:r>
              <a:rPr sz="1460" b="1" i="0">
                <a:solidFill>
                  <a:srgbClr val="0073CF"/>
                </a:solidFill>
                <a:latin typeface="DM Sans" pitchFamily="2" charset="77"/>
              </a:rPr>
              <a:t>Full, 2-dose course of Bexsero®, starting now</a:t>
            </a:r>
          </a:p>
        </p:txBody>
      </p:sp>
      <p:sp>
        <p:nvSpPr>
          <p:cNvPr id="28" name="TextBox 27"/>
          <p:cNvSpPr txBox="1"/>
          <p:nvPr/>
        </p:nvSpPr>
        <p:spPr>
          <a:xfrm>
            <a:off x="5705856" y="3968496"/>
            <a:ext cx="6062472" cy="1211998"/>
          </a:xfrm>
          <a:prstGeom prst="rect">
            <a:avLst/>
          </a:prstGeom>
          <a:noFill/>
        </p:spPr>
        <p:txBody>
          <a:bodyPr wrap="square" lIns="45720" tIns="27432" rIns="45720" bIns="27432" anchor="t">
            <a:spAutoFit/>
          </a:bodyPr>
          <a:lstStyle/>
          <a:p>
            <a:pPr algn="l">
              <a:lnSpc>
                <a:spcPct val="108000"/>
              </a:lnSpc>
              <a:spcAft>
                <a:spcPts val="0"/>
              </a:spcAft>
            </a:pPr>
            <a:r>
              <a:rPr sz="1400" b="0" i="0">
                <a:solidFill>
                  <a:srgbClr val="0073CF"/>
                </a:solidFill>
                <a:latin typeface="DM Sans" pitchFamily="2" charset="77"/>
              </a:rPr>
              <a:t>Two doses at least 6 months apart are considered equivalent to receipt of 3 doses. </a:t>
            </a:r>
            <a:r>
              <a:rPr sz="1400" b="0" i="0" err="1">
                <a:solidFill>
                  <a:srgbClr val="0073CF"/>
                </a:solidFill>
                <a:latin typeface="DM Sans" pitchFamily="2" charset="77"/>
              </a:rPr>
              <a:t>Trumenba</a:t>
            </a:r>
            <a:r>
              <a:rPr sz="1400" b="0" i="0">
                <a:solidFill>
                  <a:srgbClr val="0073CF"/>
                </a:solidFill>
                <a:latin typeface="DM Sans" pitchFamily="2" charset="77"/>
              </a:rPr>
              <a:t>® and Bexsero® </a:t>
            </a:r>
            <a:r>
              <a:rPr sz="1400" b="0" i="0" err="1">
                <a:solidFill>
                  <a:srgbClr val="0073CF"/>
                </a:solidFill>
                <a:latin typeface="DM Sans" pitchFamily="2" charset="77"/>
              </a:rPr>
              <a:t>MenB</a:t>
            </a:r>
            <a:r>
              <a:rPr sz="1400" b="0" i="0">
                <a:solidFill>
                  <a:srgbClr val="0073CF"/>
                </a:solidFill>
                <a:latin typeface="DM Sans" pitchFamily="2" charset="77"/>
              </a:rPr>
              <a:t> vaccines are not interchangeable. Where individuals have previously completed a course of </a:t>
            </a:r>
            <a:r>
              <a:rPr sz="1400" b="0" i="0" err="1">
                <a:solidFill>
                  <a:srgbClr val="0073CF"/>
                </a:solidFill>
                <a:latin typeface="DM Sans" pitchFamily="2" charset="77"/>
              </a:rPr>
              <a:t>Trumenba</a:t>
            </a:r>
            <a:r>
              <a:rPr sz="1400" b="0" i="0">
                <a:solidFill>
                  <a:srgbClr val="0073CF"/>
                </a:solidFill>
                <a:latin typeface="DM Sans" pitchFamily="2" charset="77"/>
              </a:rPr>
              <a:t>® 5 or more years ago, they should be offered to restart a two-dose course with Bexsero®.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87665" y="451142"/>
            <a:ext cx="8412480" cy="451662"/>
          </a:xfrm>
          <a:prstGeom prst="rect">
            <a:avLst/>
          </a:prstGeom>
          <a:noFill/>
        </p:spPr>
        <p:txBody>
          <a:bodyPr wrap="square" lIns="0" tIns="0" rIns="0" bIns="0" anchor="t">
            <a:spAutoFit/>
          </a:bodyPr>
          <a:lstStyle/>
          <a:p>
            <a:pPr>
              <a:lnSpc>
                <a:spcPct val="108000"/>
              </a:lnSpc>
            </a:pPr>
            <a:r>
              <a:rPr lang="en-GB" sz="2500" b="1" i="0">
                <a:solidFill>
                  <a:srgbClr val="FFFFFF"/>
                </a:solidFill>
                <a:latin typeface="Arial"/>
              </a:rPr>
              <a:t> </a:t>
            </a:r>
            <a:r>
              <a:rPr lang="en-GB" sz="2800" b="1">
                <a:latin typeface="Mokoko Medium" panose="02060603020203020204" pitchFamily="18" charset="77"/>
                <a:cs typeface="Mokoko Medium" panose="02060603020203020204" pitchFamily="18" charset="77"/>
              </a:rPr>
              <a:t>Partial </a:t>
            </a:r>
            <a:r>
              <a:rPr lang="en-GB" sz="2800" b="1" err="1">
                <a:latin typeface="Mokoko Medium" panose="02060603020203020204" pitchFamily="18" charset="77"/>
                <a:cs typeface="Mokoko Medium" panose="02060603020203020204" pitchFamily="18" charset="77"/>
              </a:rPr>
              <a:t>Trumenba</a:t>
            </a:r>
            <a:r>
              <a:rPr lang="en-GB" sz="2800" b="1">
                <a:latin typeface="Mokoko Medium" panose="02060603020203020204" pitchFamily="18" charset="77"/>
                <a:cs typeface="Mokoko Medium" panose="02060603020203020204" pitchFamily="18" charset="77"/>
              </a:rPr>
              <a:t>® course scenario</a:t>
            </a:r>
          </a:p>
        </p:txBody>
      </p:sp>
      <p:sp>
        <p:nvSpPr>
          <p:cNvPr id="7" name="TextBox 6"/>
          <p:cNvSpPr txBox="1"/>
          <p:nvPr/>
        </p:nvSpPr>
        <p:spPr>
          <a:xfrm>
            <a:off x="11323320" y="164592"/>
            <a:ext cx="457200" cy="256032"/>
          </a:xfrm>
          <a:prstGeom prst="rect">
            <a:avLst/>
          </a:prstGeom>
          <a:noFill/>
        </p:spPr>
        <p:txBody>
          <a:bodyPr wrap="square" lIns="0" tIns="0" rIns="0" bIns="0" anchor="t">
            <a:spAutoFit/>
          </a:bodyPr>
          <a:lstStyle/>
          <a:p>
            <a:pPr algn="r">
              <a:lnSpc>
                <a:spcPct val="108000"/>
              </a:lnSpc>
              <a:spcAft>
                <a:spcPts val="0"/>
              </a:spcAft>
            </a:pPr>
            <a:r>
              <a:rPr sz="1000" b="1" i="0">
                <a:solidFill>
                  <a:srgbClr val="FFFFFF"/>
                </a:solidFill>
                <a:latin typeface="Arial"/>
              </a:rPr>
              <a:t>3/3</a:t>
            </a:r>
          </a:p>
        </p:txBody>
      </p:sp>
      <p:sp>
        <p:nvSpPr>
          <p:cNvPr id="9" name="Rectangle 8"/>
          <p:cNvSpPr/>
          <p:nvPr/>
        </p:nvSpPr>
        <p:spPr>
          <a:xfrm>
            <a:off x="411480" y="1298448"/>
            <a:ext cx="5257800" cy="1188720"/>
          </a:xfrm>
          <a:prstGeom prst="rect">
            <a:avLst/>
          </a:prstGeom>
          <a:solidFill>
            <a:srgbClr val="FFFFFF"/>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411480" y="1298448"/>
            <a:ext cx="5257800" cy="3108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42008" y="1332972"/>
            <a:ext cx="1828800" cy="258084"/>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Scenario</a:t>
            </a:r>
          </a:p>
        </p:txBody>
      </p:sp>
      <p:sp>
        <p:nvSpPr>
          <p:cNvPr id="12" name="TextBox 11"/>
          <p:cNvSpPr txBox="1"/>
          <p:nvPr/>
        </p:nvSpPr>
        <p:spPr>
          <a:xfrm>
            <a:off x="566928" y="1719072"/>
            <a:ext cx="4892040" cy="579389"/>
          </a:xfrm>
          <a:prstGeom prst="rect">
            <a:avLst/>
          </a:prstGeom>
          <a:noFill/>
        </p:spPr>
        <p:txBody>
          <a:bodyPr wrap="square" lIns="45720" tIns="27432" rIns="45720" bIns="27432" anchor="t">
            <a:spAutoFit/>
          </a:bodyPr>
          <a:lstStyle/>
          <a:p>
            <a:pPr algn="l">
              <a:lnSpc>
                <a:spcPct val="108000"/>
              </a:lnSpc>
              <a:spcAft>
                <a:spcPts val="0"/>
              </a:spcAft>
            </a:pPr>
            <a:r>
              <a:rPr lang="en-GB" sz="1600" b="1" i="0">
                <a:solidFill>
                  <a:srgbClr val="0073CF"/>
                </a:solidFill>
                <a:latin typeface="DM Sans" pitchFamily="2" charset="77"/>
              </a:rPr>
              <a:t>1 dose of </a:t>
            </a:r>
            <a:r>
              <a:rPr lang="en-GB" sz="1600" b="1" i="0" err="1">
                <a:solidFill>
                  <a:srgbClr val="0073CF"/>
                </a:solidFill>
                <a:latin typeface="DM Sans" pitchFamily="2" charset="77"/>
              </a:rPr>
              <a:t>Trumenba</a:t>
            </a:r>
            <a:r>
              <a:rPr lang="en-GB" sz="1600" b="1" i="0">
                <a:solidFill>
                  <a:srgbClr val="0073CF"/>
                </a:solidFill>
                <a:latin typeface="DM Sans" pitchFamily="2" charset="77"/>
              </a:rPr>
              <a:t>®, or 2 doses delivered less than 6 months apart (partial course)</a:t>
            </a:r>
          </a:p>
        </p:txBody>
      </p:sp>
      <p:sp>
        <p:nvSpPr>
          <p:cNvPr id="13" name="Rectangle 12"/>
          <p:cNvSpPr/>
          <p:nvPr/>
        </p:nvSpPr>
        <p:spPr>
          <a:xfrm>
            <a:off x="5897880" y="1298448"/>
            <a:ext cx="5897880" cy="1188720"/>
          </a:xfrm>
          <a:prstGeom prst="rect">
            <a:avLst/>
          </a:prstGeom>
          <a:noFill/>
          <a:ln w="9525">
            <a:solidFill>
              <a:srgbClr val="B9D6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5897880" y="1298448"/>
            <a:ext cx="5897880" cy="31089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6096000" y="1332972"/>
            <a:ext cx="1771206" cy="258084"/>
          </a:xfrm>
          <a:prstGeom prst="rect">
            <a:avLst/>
          </a:prstGeom>
          <a:noFill/>
        </p:spPr>
        <p:txBody>
          <a:bodyPr wrap="square" lIns="0" tIns="0" rIns="0" bIns="0" anchor="t">
            <a:spAutoFit/>
          </a:bodyPr>
          <a:lstStyle/>
          <a:p>
            <a:pPr algn="l">
              <a:lnSpc>
                <a:spcPct val="108000"/>
              </a:lnSpc>
              <a:spcAft>
                <a:spcPts val="0"/>
              </a:spcAft>
            </a:pPr>
            <a:r>
              <a:rPr sz="1600" b="1" i="0">
                <a:solidFill>
                  <a:srgbClr val="FFFFFF"/>
                </a:solidFill>
                <a:latin typeface="DM Sans" pitchFamily="2" charset="77"/>
              </a:rPr>
              <a:t>Outcome</a:t>
            </a:r>
          </a:p>
        </p:txBody>
      </p:sp>
      <p:sp>
        <p:nvSpPr>
          <p:cNvPr id="16" name="TextBox 15"/>
          <p:cNvSpPr txBox="1"/>
          <p:nvPr/>
        </p:nvSpPr>
        <p:spPr>
          <a:xfrm>
            <a:off x="6053328" y="1682496"/>
            <a:ext cx="5440680" cy="845296"/>
          </a:xfrm>
          <a:prstGeom prst="rect">
            <a:avLst/>
          </a:prstGeom>
          <a:noFill/>
        </p:spPr>
        <p:txBody>
          <a:bodyPr wrap="square" lIns="45720" tIns="27432" rIns="45720" bIns="27432" anchor="t">
            <a:spAutoFit/>
          </a:bodyPr>
          <a:lstStyle/>
          <a:p>
            <a:pPr algn="l">
              <a:lnSpc>
                <a:spcPct val="108000"/>
              </a:lnSpc>
              <a:spcAft>
                <a:spcPts val="0"/>
              </a:spcAft>
            </a:pPr>
            <a:r>
              <a:rPr sz="1600" b="1" i="0">
                <a:solidFill>
                  <a:srgbClr val="0073CF"/>
                </a:solidFill>
                <a:latin typeface="DM Sans" pitchFamily="2" charset="77"/>
              </a:rPr>
              <a:t>Start Bexsero® now, 2 doses — or choose to complete the </a:t>
            </a:r>
            <a:r>
              <a:rPr sz="1600" b="1" i="0" err="1">
                <a:solidFill>
                  <a:srgbClr val="0073CF"/>
                </a:solidFill>
                <a:latin typeface="DM Sans" pitchFamily="2" charset="77"/>
              </a:rPr>
              <a:t>Trumenba</a:t>
            </a:r>
            <a:r>
              <a:rPr sz="1600" b="1" i="0">
                <a:solidFill>
                  <a:srgbClr val="0073CF"/>
                </a:solidFill>
                <a:latin typeface="DM Sans" pitchFamily="2" charset="77"/>
              </a:rPr>
              <a:t>® schedule, but not via the national programme</a:t>
            </a:r>
          </a:p>
        </p:txBody>
      </p:sp>
      <p:sp>
        <p:nvSpPr>
          <p:cNvPr id="17" name="Rectangle 16"/>
          <p:cNvSpPr/>
          <p:nvPr/>
        </p:nvSpPr>
        <p:spPr>
          <a:xfrm>
            <a:off x="411480" y="2816352"/>
            <a:ext cx="11384280" cy="2514600"/>
          </a:xfrm>
          <a:prstGeom prst="rect">
            <a:avLst/>
          </a:prstGeom>
          <a:solidFill>
            <a:srgbClr val="FFFFFF"/>
          </a:solidFill>
          <a:ln w="9525">
            <a:solidFill>
              <a:srgbClr val="C084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411480" y="2816352"/>
            <a:ext cx="109728" cy="2514600"/>
          </a:xfrm>
          <a:prstGeom prst="rect">
            <a:avLst/>
          </a:prstGeom>
          <a:solidFill>
            <a:srgbClr val="C084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58368" y="2999232"/>
            <a:ext cx="2743200" cy="258084"/>
          </a:xfrm>
          <a:prstGeom prst="rect">
            <a:avLst/>
          </a:prstGeom>
          <a:noFill/>
        </p:spPr>
        <p:txBody>
          <a:bodyPr wrap="square" lIns="0" tIns="0" rIns="0" bIns="0" anchor="t">
            <a:spAutoFit/>
          </a:bodyPr>
          <a:lstStyle/>
          <a:p>
            <a:pPr algn="l">
              <a:lnSpc>
                <a:spcPct val="108000"/>
              </a:lnSpc>
              <a:spcAft>
                <a:spcPts val="0"/>
              </a:spcAft>
            </a:pPr>
            <a:r>
              <a:rPr lang="en-GB" sz="1600" b="1" i="0">
                <a:solidFill>
                  <a:srgbClr val="0073CF"/>
                </a:solidFill>
                <a:latin typeface="DM Sans" pitchFamily="2" charset="77"/>
              </a:rPr>
              <a:t>Definition / guidance</a:t>
            </a:r>
          </a:p>
        </p:txBody>
      </p:sp>
      <p:sp>
        <p:nvSpPr>
          <p:cNvPr id="20" name="TextBox 19"/>
          <p:cNvSpPr txBox="1"/>
          <p:nvPr/>
        </p:nvSpPr>
        <p:spPr>
          <a:xfrm>
            <a:off x="658368" y="3346704"/>
            <a:ext cx="10808208" cy="1530997"/>
          </a:xfrm>
          <a:prstGeom prst="rect">
            <a:avLst/>
          </a:prstGeom>
          <a:noFill/>
        </p:spPr>
        <p:txBody>
          <a:bodyPr wrap="square" lIns="45720" tIns="27432" rIns="45720" bIns="27432" anchor="t">
            <a:spAutoFit/>
          </a:bodyPr>
          <a:lstStyle/>
          <a:p>
            <a:pPr algn="l">
              <a:lnSpc>
                <a:spcPct val="108000"/>
              </a:lnSpc>
              <a:spcAft>
                <a:spcPts val="600"/>
              </a:spcAft>
            </a:pPr>
            <a:r>
              <a:rPr sz="1600" b="0">
                <a:solidFill>
                  <a:srgbClr val="0073CF"/>
                </a:solidFill>
                <a:latin typeface="DM Sans" pitchFamily="2" charset="77"/>
              </a:rPr>
              <a:t>Where individuals have had a partial course of </a:t>
            </a:r>
            <a:r>
              <a:rPr sz="1600" b="0" err="1">
                <a:solidFill>
                  <a:srgbClr val="0073CF"/>
                </a:solidFill>
                <a:latin typeface="DM Sans" pitchFamily="2" charset="77"/>
              </a:rPr>
              <a:t>Trumenba</a:t>
            </a:r>
            <a:r>
              <a:rPr sz="1600" b="0">
                <a:solidFill>
                  <a:srgbClr val="0073CF"/>
                </a:solidFill>
                <a:latin typeface="DM Sans" pitchFamily="2" charset="77"/>
              </a:rPr>
              <a:t>® (defined as one prior dose, or 2 doses delivered less than 6 months apart), they may complete their vaccination course of that vaccination.</a:t>
            </a:r>
          </a:p>
          <a:p>
            <a:pPr algn="l">
              <a:lnSpc>
                <a:spcPct val="108000"/>
              </a:lnSpc>
              <a:spcAft>
                <a:spcPts val="600"/>
              </a:spcAft>
            </a:pPr>
            <a:r>
              <a:rPr sz="1600" b="0">
                <a:solidFill>
                  <a:srgbClr val="0073CF"/>
                </a:solidFill>
                <a:latin typeface="DM Sans" pitchFamily="2" charset="77"/>
              </a:rPr>
              <a:t>Alternatively, they can be offered a two-dose course of Bexsero®.</a:t>
            </a:r>
          </a:p>
          <a:p>
            <a:pPr algn="l">
              <a:lnSpc>
                <a:spcPct val="108000"/>
              </a:lnSpc>
              <a:spcAft>
                <a:spcPts val="600"/>
              </a:spcAft>
            </a:pPr>
            <a:r>
              <a:rPr sz="1600" b="0">
                <a:solidFill>
                  <a:srgbClr val="0073CF"/>
                </a:solidFill>
                <a:latin typeface="DM Sans" pitchFamily="2" charset="77"/>
              </a:rPr>
              <a:t>There is no specific information on the best interval between </a:t>
            </a:r>
            <a:r>
              <a:rPr sz="1600" b="0" err="1">
                <a:solidFill>
                  <a:srgbClr val="0073CF"/>
                </a:solidFill>
                <a:latin typeface="DM Sans" pitchFamily="2" charset="77"/>
              </a:rPr>
              <a:t>Trumenba</a:t>
            </a:r>
            <a:r>
              <a:rPr sz="1600" b="0">
                <a:solidFill>
                  <a:srgbClr val="0073CF"/>
                </a:solidFill>
                <a:latin typeface="DM Sans" pitchFamily="2" charset="77"/>
              </a:rPr>
              <a:t>® and Bexsero®, however from first principles an interval of at least 4 weeks is advised.</a:t>
            </a:r>
          </a:p>
        </p:txBody>
      </p:sp>
      <p:sp>
        <p:nvSpPr>
          <p:cNvPr id="21" name="Rectangle 20"/>
          <p:cNvSpPr/>
          <p:nvPr/>
        </p:nvSpPr>
        <p:spPr>
          <a:xfrm>
            <a:off x="658368" y="5010912"/>
            <a:ext cx="10771632" cy="438912"/>
          </a:xfrm>
          <a:prstGeom prst="rect">
            <a:avLst/>
          </a:prstGeom>
          <a:solidFill>
            <a:schemeClr val="bg2"/>
          </a:solidFill>
          <a:ln w="9525">
            <a:solidFill>
              <a:srgbClr val="C084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822960" y="5111496"/>
            <a:ext cx="10332720" cy="218521"/>
          </a:xfrm>
          <a:prstGeom prst="rect">
            <a:avLst/>
          </a:prstGeom>
          <a:noFill/>
        </p:spPr>
        <p:txBody>
          <a:bodyPr wrap="square" lIns="0" tIns="0" rIns="0" bIns="0" anchor="t">
            <a:spAutoFit/>
          </a:bodyPr>
          <a:lstStyle/>
          <a:p>
            <a:pPr algn="l">
              <a:lnSpc>
                <a:spcPct val="108000"/>
              </a:lnSpc>
              <a:spcAft>
                <a:spcPts val="0"/>
              </a:spcAft>
            </a:pPr>
            <a:r>
              <a:rPr lang="en-GB" sz="1420" b="1" i="0">
                <a:solidFill>
                  <a:srgbClr val="0073CF"/>
                </a:solidFill>
                <a:latin typeface="Arial"/>
              </a:rPr>
              <a:t>Practical interval: at least 4 weeks is advised between </a:t>
            </a:r>
            <a:r>
              <a:rPr lang="en-GB" sz="1420" b="1" i="0" err="1">
                <a:solidFill>
                  <a:srgbClr val="0073CF"/>
                </a:solidFill>
                <a:latin typeface="Arial"/>
              </a:rPr>
              <a:t>Trumenba</a:t>
            </a:r>
            <a:r>
              <a:rPr lang="en-GB" sz="1420" b="1" i="0">
                <a:solidFill>
                  <a:srgbClr val="0073CF"/>
                </a:solidFill>
                <a:latin typeface="Arial"/>
              </a:rPr>
              <a:t>® and Bexsero®.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240C85-E37A-B12B-525C-65331A187697}"/>
              </a:ext>
            </a:extLst>
          </p:cNvPr>
          <p:cNvSpPr>
            <a:spLocks noGrp="1"/>
          </p:cNvSpPr>
          <p:nvPr>
            <p:ph type="title"/>
          </p:nvPr>
        </p:nvSpPr>
        <p:spPr>
          <a:xfrm>
            <a:off x="2368848" y="2074277"/>
            <a:ext cx="7456349" cy="2681830"/>
          </a:xfrm>
        </p:spPr>
        <p:txBody>
          <a:bodyPr>
            <a:normAutofit/>
          </a:bodyPr>
          <a:lstStyle/>
          <a:p>
            <a:r>
              <a:rPr lang="en-GB"/>
              <a:t>Essential  Information</a:t>
            </a:r>
          </a:p>
        </p:txBody>
      </p:sp>
    </p:spTree>
    <p:extLst>
      <p:ext uri="{BB962C8B-B14F-4D97-AF65-F5344CB8AC3E}">
        <p14:creationId xmlns:p14="http://schemas.microsoft.com/office/powerpoint/2010/main" val="4058562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D305-2CFB-854C-A4BE-537057D6AE6B}"/>
              </a:ext>
            </a:extLst>
          </p:cNvPr>
          <p:cNvSpPr>
            <a:spLocks noGrp="1"/>
          </p:cNvSpPr>
          <p:nvPr>
            <p:ph type="title"/>
          </p:nvPr>
        </p:nvSpPr>
        <p:spPr>
          <a:xfrm>
            <a:off x="786384" y="512064"/>
            <a:ext cx="10058400" cy="566928"/>
          </a:xfrm>
        </p:spPr>
        <p:txBody>
          <a:bodyPr wrap="square" lIns="0" tIns="0" rIns="0" bIns="0"/>
          <a:lstStyle/>
          <a:p>
            <a:pPr algn="l"/>
            <a:r>
              <a:rPr lang="en-GB" sz="3400" b="1" dirty="0">
                <a:solidFill>
                  <a:srgbClr val="0072CE"/>
                </a:solidFill>
                <a:latin typeface="Mokoko Medium" panose="02060603020203020204" pitchFamily="18" charset="77"/>
                <a:cs typeface="Mokoko Medium" panose="02060603020203020204" pitchFamily="18" charset="77"/>
              </a:rPr>
              <a:t>Additional requirements</a:t>
            </a:r>
          </a:p>
        </p:txBody>
      </p:sp>
      <p:sp>
        <p:nvSpPr>
          <p:cNvPr id="4" name="Slide Number Placeholder 3">
            <a:extLst>
              <a:ext uri="{FF2B5EF4-FFF2-40B4-BE49-F238E27FC236}">
                <a16:creationId xmlns:a16="http://schemas.microsoft.com/office/drawing/2014/main" id="{D02B7733-FDB3-AAF2-5FE2-4712E0CE44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3E3DB-A155-421D-A776-5348DFEDE293}" type="slidenum">
              <a:rPr kumimoji="0" lang="en-GB" sz="1200" b="0" i="0" u="none" strike="noStrike" kern="1200" cap="none" spc="0" normalizeH="0" baseline="0" noProof="0" smtClean="0">
                <a:ln>
                  <a:noFill/>
                </a:ln>
                <a:solidFill>
                  <a:srgbClr val="0072CE"/>
                </a:solidFill>
                <a:effectLst/>
                <a:uLnTx/>
                <a:uFillTx/>
                <a:latin typeface="DM Sans"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srgbClr val="0072CE"/>
              </a:solidFill>
              <a:effectLst/>
              <a:uLnTx/>
              <a:uFillTx/>
              <a:latin typeface="DM Sans" pitchFamily="2" charset="0"/>
              <a:ea typeface="+mn-ea"/>
              <a:cs typeface="Arial" panose="020B0604020202020204" pitchFamily="34" charset="0"/>
            </a:endParaRPr>
          </a:p>
        </p:txBody>
      </p:sp>
      <p:sp>
        <p:nvSpPr>
          <p:cNvPr id="9" name="TextBox 8"/>
          <p:cNvSpPr txBox="1"/>
          <p:nvPr/>
        </p:nvSpPr>
        <p:spPr>
          <a:xfrm>
            <a:off x="786384" y="1344168"/>
            <a:ext cx="10241280" cy="384048"/>
          </a:xfrm>
          <a:prstGeom prst="rect">
            <a:avLst/>
          </a:prstGeom>
          <a:noFill/>
        </p:spPr>
        <p:txBody>
          <a:bodyPr wrap="square" lIns="0" tIns="0" rIns="0" bIns="0" anchor="t">
            <a:spAutoFit/>
          </a:bodyPr>
          <a:lstStyle/>
          <a:p>
            <a:pPr algn="l">
              <a:spcAft>
                <a:spcPts val="0"/>
              </a:spcAft>
            </a:pPr>
            <a:r>
              <a:rPr sz="1620" b="0" i="0">
                <a:solidFill>
                  <a:srgbClr val="0072CE"/>
                </a:solidFill>
                <a:latin typeface="DM Sans"/>
              </a:rPr>
              <a:t>Before providing the MenB Vaccination Service, the pharmacy contractor must be ready in three areas.</a:t>
            </a:r>
          </a:p>
        </p:txBody>
      </p:sp>
      <p:sp>
        <p:nvSpPr>
          <p:cNvPr id="10" name="Rectangle 9"/>
          <p:cNvSpPr/>
          <p:nvPr/>
        </p:nvSpPr>
        <p:spPr>
          <a:xfrm>
            <a:off x="1408176" y="1984248"/>
            <a:ext cx="22860" cy="3547872"/>
          </a:xfrm>
          <a:prstGeom prst="rect">
            <a:avLst/>
          </a:prstGeom>
          <a:solidFill>
            <a:srgbClr val="D9ECFA"/>
          </a:solidFill>
          <a:ln>
            <a:solidFill>
              <a:srgbClr val="D9EC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841248" y="2020824"/>
            <a:ext cx="50292" cy="777240"/>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005840" y="1920240"/>
            <a:ext cx="713232" cy="411480"/>
          </a:xfrm>
          <a:prstGeom prst="rect">
            <a:avLst/>
          </a:prstGeom>
          <a:noFill/>
        </p:spPr>
        <p:txBody>
          <a:bodyPr wrap="square" lIns="0" tIns="0" rIns="0" bIns="0" anchor="t">
            <a:spAutoFit/>
          </a:bodyPr>
          <a:lstStyle/>
          <a:p>
            <a:pPr algn="l">
              <a:spcAft>
                <a:spcPts val="0"/>
              </a:spcAft>
            </a:pPr>
            <a:r>
              <a:rPr sz="2500" b="1" i="0">
                <a:solidFill>
                  <a:srgbClr val="CB00BA"/>
                </a:solidFill>
                <a:latin typeface="DM Sans"/>
              </a:rPr>
              <a:t>01</a:t>
            </a:r>
          </a:p>
        </p:txBody>
      </p:sp>
      <p:sp>
        <p:nvSpPr>
          <p:cNvPr id="13" name="TextBox 12"/>
          <p:cNvSpPr txBox="1"/>
          <p:nvPr/>
        </p:nvSpPr>
        <p:spPr>
          <a:xfrm>
            <a:off x="1783080" y="1938528"/>
            <a:ext cx="9034272" cy="301752"/>
          </a:xfrm>
          <a:prstGeom prst="rect">
            <a:avLst/>
          </a:prstGeom>
          <a:noFill/>
        </p:spPr>
        <p:txBody>
          <a:bodyPr wrap="square" lIns="0" tIns="0" rIns="0" bIns="0" anchor="t">
            <a:spAutoFit/>
          </a:bodyPr>
          <a:lstStyle/>
          <a:p>
            <a:pPr algn="l">
              <a:spcAft>
                <a:spcPts val="0"/>
              </a:spcAft>
            </a:pPr>
            <a:r>
              <a:rPr sz="1820" b="1" i="0">
                <a:solidFill>
                  <a:srgbClr val="0072CE"/>
                </a:solidFill>
                <a:latin typeface="DM Sans"/>
              </a:rPr>
              <a:t>Meet core pharmacy obligations</a:t>
            </a:r>
          </a:p>
        </p:txBody>
      </p:sp>
      <p:sp>
        <p:nvSpPr>
          <p:cNvPr id="14" name="TextBox 13"/>
          <p:cNvSpPr txBox="1"/>
          <p:nvPr/>
        </p:nvSpPr>
        <p:spPr>
          <a:xfrm>
            <a:off x="1783080" y="2322576"/>
            <a:ext cx="9034272" cy="566928"/>
          </a:xfrm>
          <a:prstGeom prst="rect">
            <a:avLst/>
          </a:prstGeom>
          <a:noFill/>
        </p:spPr>
        <p:txBody>
          <a:bodyPr wrap="square" lIns="0" tIns="0" rIns="0" bIns="0" anchor="t">
            <a:spAutoFit/>
          </a:bodyPr>
          <a:lstStyle/>
          <a:p>
            <a:pPr algn="l">
              <a:spcAft>
                <a:spcPts val="0"/>
              </a:spcAft>
            </a:pPr>
            <a:r>
              <a:rPr sz="1520" b="0" i="0">
                <a:solidFill>
                  <a:srgbClr val="0072CE"/>
                </a:solidFill>
                <a:latin typeface="DM Sans"/>
              </a:rPr>
              <a:t>Satisfactorily comply with Schedule 4 requirements for essential services and maintain an acceptable system of clinical governance.</a:t>
            </a:r>
          </a:p>
        </p:txBody>
      </p:sp>
      <p:sp>
        <p:nvSpPr>
          <p:cNvPr id="15" name="Rectangle 14"/>
          <p:cNvSpPr/>
          <p:nvPr/>
        </p:nvSpPr>
        <p:spPr>
          <a:xfrm>
            <a:off x="841248" y="3081528"/>
            <a:ext cx="10012680" cy="10972"/>
          </a:xfrm>
          <a:prstGeom prst="rect">
            <a:avLst/>
          </a:prstGeom>
          <a:solidFill>
            <a:srgbClr val="D9ECFA"/>
          </a:solidFill>
          <a:ln>
            <a:solidFill>
              <a:srgbClr val="D9EC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841248" y="3282696"/>
            <a:ext cx="50292" cy="777240"/>
          </a:xfrm>
          <a:prstGeom prst="rect">
            <a:avLst/>
          </a:prstGeom>
          <a:solidFill>
            <a:schemeClr val="accent3"/>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005840" y="3182112"/>
            <a:ext cx="713232" cy="384721"/>
          </a:xfrm>
          <a:prstGeom prst="rect">
            <a:avLst/>
          </a:prstGeom>
          <a:noFill/>
        </p:spPr>
        <p:txBody>
          <a:bodyPr wrap="square" lIns="0" tIns="0" rIns="0" bIns="0" anchor="t">
            <a:spAutoFit/>
          </a:bodyPr>
          <a:lstStyle/>
          <a:p>
            <a:pPr algn="l">
              <a:spcAft>
                <a:spcPts val="0"/>
              </a:spcAft>
            </a:pPr>
            <a:r>
              <a:rPr sz="2500" b="1" i="0" dirty="0">
                <a:solidFill>
                  <a:schemeClr val="accent3"/>
                </a:solidFill>
                <a:latin typeface="DM Sans"/>
              </a:rPr>
              <a:t>02</a:t>
            </a:r>
          </a:p>
        </p:txBody>
      </p:sp>
      <p:sp>
        <p:nvSpPr>
          <p:cNvPr id="18" name="TextBox 17"/>
          <p:cNvSpPr txBox="1"/>
          <p:nvPr/>
        </p:nvSpPr>
        <p:spPr>
          <a:xfrm>
            <a:off x="1783080" y="3200400"/>
            <a:ext cx="9034272" cy="301752"/>
          </a:xfrm>
          <a:prstGeom prst="rect">
            <a:avLst/>
          </a:prstGeom>
          <a:noFill/>
        </p:spPr>
        <p:txBody>
          <a:bodyPr wrap="square" lIns="0" tIns="0" rIns="0" bIns="0" anchor="t">
            <a:spAutoFit/>
          </a:bodyPr>
          <a:lstStyle/>
          <a:p>
            <a:pPr algn="l">
              <a:spcAft>
                <a:spcPts val="0"/>
              </a:spcAft>
            </a:pPr>
            <a:r>
              <a:rPr sz="1820" b="1" i="0">
                <a:solidFill>
                  <a:srgbClr val="0072CE"/>
                </a:solidFill>
                <a:latin typeface="DM Sans"/>
              </a:rPr>
              <a:t>Have relevant NHS service experience</a:t>
            </a:r>
          </a:p>
        </p:txBody>
      </p:sp>
      <p:sp>
        <p:nvSpPr>
          <p:cNvPr id="19" name="TextBox 18"/>
          <p:cNvSpPr txBox="1"/>
          <p:nvPr/>
        </p:nvSpPr>
        <p:spPr>
          <a:xfrm>
            <a:off x="1783080" y="3584448"/>
            <a:ext cx="9034272" cy="566928"/>
          </a:xfrm>
          <a:prstGeom prst="rect">
            <a:avLst/>
          </a:prstGeom>
          <a:noFill/>
        </p:spPr>
        <p:txBody>
          <a:bodyPr wrap="square" lIns="0" tIns="0" rIns="0" bIns="0" anchor="t">
            <a:spAutoFit/>
          </a:bodyPr>
          <a:lstStyle/>
          <a:p>
            <a:pPr algn="l">
              <a:spcAft>
                <a:spcPts val="0"/>
              </a:spcAft>
            </a:pPr>
            <a:r>
              <a:rPr sz="1520" b="0" i="0">
                <a:solidFill>
                  <a:srgbClr val="0072CE"/>
                </a:solidFill>
                <a:latin typeface="DM Sans"/>
              </a:rPr>
              <a:t>Provide at least one NHS commissioned vaccination service and one service involving assessment or treatment of children, such as NHS Pharmacy First.</a:t>
            </a:r>
          </a:p>
        </p:txBody>
      </p:sp>
      <p:sp>
        <p:nvSpPr>
          <p:cNvPr id="20" name="Rectangle 19"/>
          <p:cNvSpPr/>
          <p:nvPr/>
        </p:nvSpPr>
        <p:spPr>
          <a:xfrm>
            <a:off x="841248" y="4343400"/>
            <a:ext cx="10012680" cy="10972"/>
          </a:xfrm>
          <a:prstGeom prst="rect">
            <a:avLst/>
          </a:prstGeom>
          <a:solidFill>
            <a:srgbClr val="D9ECFA"/>
          </a:solidFill>
          <a:ln>
            <a:solidFill>
              <a:srgbClr val="D9EC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841248" y="4544568"/>
            <a:ext cx="50292" cy="777240"/>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1005840" y="4443984"/>
            <a:ext cx="713232" cy="411480"/>
          </a:xfrm>
          <a:prstGeom prst="rect">
            <a:avLst/>
          </a:prstGeom>
          <a:noFill/>
        </p:spPr>
        <p:txBody>
          <a:bodyPr wrap="square" lIns="0" tIns="0" rIns="0" bIns="0" anchor="t">
            <a:spAutoFit/>
          </a:bodyPr>
          <a:lstStyle/>
          <a:p>
            <a:pPr algn="l">
              <a:spcAft>
                <a:spcPts val="0"/>
              </a:spcAft>
            </a:pPr>
            <a:r>
              <a:rPr sz="2500" b="1" i="0">
                <a:solidFill>
                  <a:srgbClr val="FF6D3A"/>
                </a:solidFill>
                <a:latin typeface="DM Sans"/>
              </a:rPr>
              <a:t>03</a:t>
            </a:r>
          </a:p>
        </p:txBody>
      </p:sp>
      <p:sp>
        <p:nvSpPr>
          <p:cNvPr id="23" name="TextBox 22"/>
          <p:cNvSpPr txBox="1"/>
          <p:nvPr/>
        </p:nvSpPr>
        <p:spPr>
          <a:xfrm>
            <a:off x="1783080" y="4462272"/>
            <a:ext cx="9034272" cy="301752"/>
          </a:xfrm>
          <a:prstGeom prst="rect">
            <a:avLst/>
          </a:prstGeom>
          <a:noFill/>
        </p:spPr>
        <p:txBody>
          <a:bodyPr wrap="square" lIns="0" tIns="0" rIns="0" bIns="0" anchor="t">
            <a:spAutoFit/>
          </a:bodyPr>
          <a:lstStyle/>
          <a:p>
            <a:pPr algn="l">
              <a:spcAft>
                <a:spcPts val="0"/>
              </a:spcAft>
            </a:pPr>
            <a:r>
              <a:rPr sz="1820" b="1" i="0">
                <a:solidFill>
                  <a:srgbClr val="0072CE"/>
                </a:solidFill>
                <a:latin typeface="DM Sans"/>
              </a:rPr>
              <a:t>Register before service delivery</a:t>
            </a:r>
          </a:p>
        </p:txBody>
      </p:sp>
      <p:sp>
        <p:nvSpPr>
          <p:cNvPr id="24" name="TextBox 23"/>
          <p:cNvSpPr txBox="1"/>
          <p:nvPr/>
        </p:nvSpPr>
        <p:spPr>
          <a:xfrm>
            <a:off x="1783080" y="4846320"/>
            <a:ext cx="9034272" cy="566928"/>
          </a:xfrm>
          <a:prstGeom prst="rect">
            <a:avLst/>
          </a:prstGeom>
          <a:noFill/>
        </p:spPr>
        <p:txBody>
          <a:bodyPr wrap="square" lIns="0" tIns="0" rIns="0" bIns="0" anchor="t">
            <a:spAutoFit/>
          </a:bodyPr>
          <a:lstStyle/>
          <a:p>
            <a:pPr algn="l">
              <a:spcAft>
                <a:spcPts val="0"/>
              </a:spcAft>
            </a:pPr>
            <a:r>
              <a:rPr sz="1520" b="0" i="0">
                <a:solidFill>
                  <a:srgbClr val="0072CE"/>
                </a:solidFill>
                <a:latin typeface="DM Sans"/>
              </a:rPr>
              <a:t>Notify NHS England by completing the electronic registration declaration before providing the MenB Vaccination Service.</a:t>
            </a:r>
          </a:p>
        </p:txBody>
      </p:sp>
      <p:sp>
        <p:nvSpPr>
          <p:cNvPr id="25" name="Rectangle 24"/>
          <p:cNvSpPr/>
          <p:nvPr/>
        </p:nvSpPr>
        <p:spPr>
          <a:xfrm>
            <a:off x="1664208" y="5577840"/>
            <a:ext cx="9006840" cy="34747"/>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1664208" y="5696712"/>
            <a:ext cx="9006840" cy="347472"/>
          </a:xfrm>
          <a:prstGeom prst="rect">
            <a:avLst/>
          </a:prstGeom>
          <a:noFill/>
        </p:spPr>
        <p:txBody>
          <a:bodyPr wrap="square" lIns="0" tIns="0" rIns="0" bIns="0" anchor="t">
            <a:spAutoFit/>
          </a:bodyPr>
          <a:lstStyle/>
          <a:p>
            <a:pPr algn="l"/>
            <a:r>
              <a:rPr sz="1520" b="1">
                <a:solidFill>
                  <a:srgbClr val="0072CE"/>
                </a:solidFill>
                <a:latin typeface="DM Sans"/>
              </a:rPr>
              <a:t>Readiness checkpoint: </a:t>
            </a:r>
            <a:r>
              <a:rPr sz="1520" i="1">
                <a:solidFill>
                  <a:srgbClr val="0072CE"/>
                </a:solidFill>
                <a:latin typeface="DM Sans"/>
              </a:rPr>
              <a:t>all three requirements must be in place before the service is offered.</a:t>
            </a:r>
          </a:p>
        </p:txBody>
      </p:sp>
    </p:spTree>
    <p:extLst>
      <p:ext uri="{BB962C8B-B14F-4D97-AF65-F5344CB8AC3E}">
        <p14:creationId xmlns:p14="http://schemas.microsoft.com/office/powerpoint/2010/main" val="2926083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803B-5CE8-4841-E0DE-2819AA42E4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67F4F0-2BE4-2F5A-AD3D-3E546C6F6C64}"/>
              </a:ext>
            </a:extLst>
          </p:cNvPr>
          <p:cNvPicPr>
            <a:picLocks noChangeAspect="1"/>
          </p:cNvPicPr>
          <p:nvPr/>
        </p:nvPicPr>
        <p:blipFill>
          <a:blip r:embed="rId3"/>
          <a:stretch>
            <a:fillRect/>
          </a:stretch>
        </p:blipFill>
        <p:spPr>
          <a:xfrm>
            <a:off x="7351059" y="317505"/>
            <a:ext cx="4502561" cy="6417638"/>
          </a:xfrm>
          <a:prstGeom prst="rect">
            <a:avLst/>
          </a:prstGeom>
        </p:spPr>
      </p:pic>
      <p:sp>
        <p:nvSpPr>
          <p:cNvPr id="2" name="TextBox 1">
            <a:extLst>
              <a:ext uri="{FF2B5EF4-FFF2-40B4-BE49-F238E27FC236}">
                <a16:creationId xmlns:a16="http://schemas.microsoft.com/office/drawing/2014/main" id="{F80BADF0-A0CE-EEC6-2107-41B8B8B5AEF8}"/>
              </a:ext>
            </a:extLst>
          </p:cNvPr>
          <p:cNvSpPr txBox="1"/>
          <p:nvPr/>
        </p:nvSpPr>
        <p:spPr>
          <a:xfrm>
            <a:off x="600635" y="513856"/>
            <a:ext cx="50431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2CE"/>
                </a:solidFill>
                <a:effectLst/>
                <a:uLnTx/>
                <a:uFillTx/>
                <a:latin typeface="Mokoko Medium" panose="02060603020203020204" pitchFamily="18" charset="77"/>
                <a:ea typeface="+mn-ea"/>
                <a:cs typeface="Mokoko Medium" panose="02060603020203020204" pitchFamily="18" charset="77"/>
              </a:rPr>
              <a:t>Service Specification</a:t>
            </a:r>
          </a:p>
        </p:txBody>
      </p:sp>
      <p:sp>
        <p:nvSpPr>
          <p:cNvPr id="8" name="TextBox 7">
            <a:extLst>
              <a:ext uri="{FF2B5EF4-FFF2-40B4-BE49-F238E27FC236}">
                <a16:creationId xmlns:a16="http://schemas.microsoft.com/office/drawing/2014/main" id="{1ECF7621-C6B0-B7D7-C9B4-FC484EAECA02}"/>
              </a:ext>
            </a:extLst>
          </p:cNvPr>
          <p:cNvSpPr txBox="1"/>
          <p:nvPr/>
        </p:nvSpPr>
        <p:spPr>
          <a:xfrm>
            <a:off x="868944" y="1255201"/>
            <a:ext cx="5406349" cy="50167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Service background</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Commonly used terms</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Aims and intended service outcomes</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Requirements for service provision</a:t>
            </a:r>
          </a:p>
          <a:p>
            <a:pPr marL="742950" marR="0" lvl="1" indent="-285750" algn="l" defTabSz="914400" rtl="0" eaLnBrk="1" fontAlgn="auto" latinLnBrk="0" hangingPunct="1">
              <a:lnSpc>
                <a:spcPct val="110000"/>
              </a:lnSpc>
              <a:spcBef>
                <a:spcPts val="0"/>
              </a:spcBef>
              <a:spcAft>
                <a:spcPts val="0"/>
              </a:spcAft>
              <a:buClr>
                <a:srgbClr val="FF6B3B"/>
              </a:buClr>
              <a:buSzTx/>
              <a:buFont typeface="Wingdings" panose="05000000000000000000"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Service availability</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Training and knowledge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Vaccine supply, handling and storage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Service specification</a:t>
            </a:r>
          </a:p>
          <a:p>
            <a:pPr marL="742950" marR="0" lvl="1" indent="-285750" algn="l" defTabSz="914400" rtl="0" eaLnBrk="1" fontAlgn="auto" latinLnBrk="0" hangingPunct="1">
              <a:lnSpc>
                <a:spcPct val="110000"/>
              </a:lnSpc>
              <a:spcBef>
                <a:spcPts val="0"/>
              </a:spcBef>
              <a:spcAft>
                <a:spcPts val="0"/>
              </a:spcAft>
              <a:buClr>
                <a:srgbClr val="FF6B3B"/>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Data collection and reporting requirements</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Governance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Payment arrangements</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Withdrawal from the service</a:t>
            </a: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Monitoring and post payment verification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Annex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2C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1036B83-55A5-D123-7787-D6DE1DB5E05D}"/>
              </a:ext>
            </a:extLst>
          </p:cNvPr>
          <p:cNvSpPr/>
          <p:nvPr/>
        </p:nvSpPr>
        <p:spPr>
          <a:xfrm>
            <a:off x="6426622" y="1162909"/>
            <a:ext cx="45719" cy="472682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77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FF26-16B3-EE90-4283-FB8A363D4AA1}"/>
            </a:ext>
          </a:extLst>
        </p:cNvPr>
        <p:cNvGrpSpPr/>
        <p:nvPr/>
      </p:nvGrpSpPr>
      <p:grpSpPr>
        <a:xfrm>
          <a:off x="0" y="0"/>
          <a:ext cx="0" cy="0"/>
          <a:chOff x="0" y="0"/>
          <a:chExt cx="0" cy="0"/>
        </a:xfrm>
      </p:grpSpPr>
      <p:sp>
        <p:nvSpPr>
          <p:cNvPr id="38915" name="Title Placeholder 9">
            <a:extLst>
              <a:ext uri="{FF2B5EF4-FFF2-40B4-BE49-F238E27FC236}">
                <a16:creationId xmlns:a16="http://schemas.microsoft.com/office/drawing/2014/main" id="{2C38D33D-A718-517A-65FB-D8AD56B3B4CC}"/>
              </a:ext>
            </a:extLst>
          </p:cNvPr>
          <p:cNvSpPr txBox="1">
            <a:spLocks noChangeArrowheads="1"/>
          </p:cNvSpPr>
          <p:nvPr/>
        </p:nvSpPr>
        <p:spPr bwMode="auto">
          <a:xfrm>
            <a:off x="991768" y="428338"/>
            <a:ext cx="7850419" cy="52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81629"/>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l" defTabSz="829361" rtl="0" eaLnBrk="1" fontAlgn="auto" latinLnBrk="0" hangingPunct="1">
              <a:lnSpc>
                <a:spcPct val="110000"/>
              </a:lnSpc>
              <a:spcBef>
                <a:spcPts val="0"/>
              </a:spcBef>
              <a:spcAft>
                <a:spcPts val="0"/>
              </a:spcAft>
              <a:buClrTx/>
              <a:buSzTx/>
              <a:buFontTx/>
              <a:buNone/>
              <a:tabLst/>
              <a:defRPr/>
            </a:pPr>
            <a:r>
              <a:rPr kumimoji="0" lang="en-US" altLang="en-US" sz="3400" b="1" i="0" u="none" strike="noStrike" kern="1200" cap="none" spc="0" normalizeH="0" baseline="0" noProof="0">
                <a:ln>
                  <a:noFill/>
                </a:ln>
                <a:solidFill>
                  <a:srgbClr val="0072CE"/>
                </a:solidFill>
                <a:effectLst/>
                <a:uLnTx/>
                <a:uFillTx/>
                <a:latin typeface="Mokoko Medium" panose="02060603020203020204" pitchFamily="18" charset="77"/>
                <a:ea typeface="+mn-ea"/>
                <a:cs typeface="Mokoko Medium" panose="02060603020203020204" pitchFamily="18" charset="77"/>
              </a:rPr>
              <a:t>Patient Group Direction</a:t>
            </a:r>
          </a:p>
        </p:txBody>
      </p:sp>
      <p:pic>
        <p:nvPicPr>
          <p:cNvPr id="4" name="Picture 3">
            <a:extLst>
              <a:ext uri="{FF2B5EF4-FFF2-40B4-BE49-F238E27FC236}">
                <a16:creationId xmlns:a16="http://schemas.microsoft.com/office/drawing/2014/main" id="{FF207BA5-C921-0A13-3708-4691AE33713C}"/>
              </a:ext>
            </a:extLst>
          </p:cNvPr>
          <p:cNvPicPr>
            <a:picLocks noChangeAspect="1"/>
          </p:cNvPicPr>
          <p:nvPr/>
        </p:nvPicPr>
        <p:blipFill>
          <a:blip r:embed="rId3"/>
          <a:stretch>
            <a:fillRect/>
          </a:stretch>
        </p:blipFill>
        <p:spPr>
          <a:xfrm>
            <a:off x="6982489" y="1089931"/>
            <a:ext cx="4360851" cy="4678138"/>
          </a:xfrm>
          <a:prstGeom prst="rect">
            <a:avLst/>
          </a:prstGeom>
          <a:ln w="19050">
            <a:solidFill>
              <a:schemeClr val="tx1"/>
            </a:solidFill>
          </a:ln>
        </p:spPr>
      </p:pic>
      <p:sp>
        <p:nvSpPr>
          <p:cNvPr id="6" name="TextBox 5">
            <a:extLst>
              <a:ext uri="{FF2B5EF4-FFF2-40B4-BE49-F238E27FC236}">
                <a16:creationId xmlns:a16="http://schemas.microsoft.com/office/drawing/2014/main" id="{33C628D4-D6C5-EC35-358F-A5D6A916579F}"/>
              </a:ext>
            </a:extLst>
          </p:cNvPr>
          <p:cNvSpPr txBox="1"/>
          <p:nvPr/>
        </p:nvSpPr>
        <p:spPr>
          <a:xfrm>
            <a:off x="609600" y="1353670"/>
            <a:ext cx="5701553" cy="4025717"/>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B00BA"/>
                </a:solidFill>
                <a:effectLst/>
                <a:uLnTx/>
                <a:uFillTx/>
                <a:latin typeface="DM Sans" pitchFamily="2" charset="77"/>
                <a:ea typeface="+mn-ea"/>
                <a:cs typeface="+mn-cs"/>
              </a:rPr>
              <a:t>Top tips</a:t>
            </a:r>
            <a:endParaRPr kumimoji="0" lang="en-GB" sz="1800" b="0" i="0" u="none" strike="noStrike" kern="1200" cap="none" spc="0" normalizeH="0" baseline="0" noProof="0">
              <a:ln>
                <a:noFill/>
              </a:ln>
              <a:solidFill>
                <a:srgbClr val="CB00BA"/>
              </a:solidFill>
              <a:effectLst/>
              <a:uLnTx/>
              <a:uFillTx/>
              <a:latin typeface="DM Sans" pitchFamily="2" charset="77"/>
              <a:ea typeface="+mn-ea"/>
              <a:cs typeface="+mn-cs"/>
            </a:endParaRPr>
          </a:p>
          <a:p>
            <a:pPr marL="285750" marR="0" lvl="0" indent="-285750" algn="l" defTabSz="914400" rtl="0" eaLnBrk="1" fontAlgn="auto" latinLnBrk="0" hangingPunct="1">
              <a:lnSpc>
                <a:spcPct val="110000"/>
              </a:lnSpc>
              <a:spcBef>
                <a:spcPts val="0"/>
              </a:spcBef>
              <a:spcAft>
                <a:spcPts val="0"/>
              </a:spcAft>
              <a:buClr>
                <a:schemeClr val="accent1"/>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Always check you are using the latest version of the PGD</a:t>
            </a:r>
          </a:p>
          <a:p>
            <a:pPr marL="285750" marR="0" lvl="0" indent="-285750" algn="l" defTabSz="914400" rtl="0" eaLnBrk="1" fontAlgn="auto" latinLnBrk="0" hangingPunct="1">
              <a:lnSpc>
                <a:spcPct val="110000"/>
              </a:lnSpc>
              <a:spcBef>
                <a:spcPts val="0"/>
              </a:spcBef>
              <a:spcAft>
                <a:spcPts val="0"/>
              </a:spcAft>
              <a:buClr>
                <a:schemeClr val="accent1"/>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Do not administer the vaccine until all PGD declarations and authorisations have been completed</a:t>
            </a:r>
          </a:p>
          <a:p>
            <a:pPr marL="285750" marR="0" lvl="0" indent="-285750" algn="l" defTabSz="914400" rtl="0" eaLnBrk="1" fontAlgn="auto" latinLnBrk="0" hangingPunct="1">
              <a:lnSpc>
                <a:spcPct val="110000"/>
              </a:lnSpc>
              <a:spcBef>
                <a:spcPts val="0"/>
              </a:spcBef>
              <a:spcAft>
                <a:spcPts val="0"/>
              </a:spcAft>
              <a:buClr>
                <a:schemeClr val="accent1"/>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Be familiar with the inclusion and exclusion criteria before each vaccination </a:t>
            </a:r>
          </a:p>
          <a:p>
            <a:pPr marL="285750" marR="0" lvl="0" indent="-285750" algn="l" defTabSz="914400" rtl="0" eaLnBrk="1" fontAlgn="auto" latinLnBrk="0" hangingPunct="1">
              <a:lnSpc>
                <a:spcPct val="110000"/>
              </a:lnSpc>
              <a:spcBef>
                <a:spcPts val="0"/>
              </a:spcBef>
              <a:spcAft>
                <a:spcPts val="0"/>
              </a:spcAft>
              <a:buClr>
                <a:schemeClr val="accent1"/>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Keep signed PGD records secure and readily available for inspection</a:t>
            </a:r>
          </a:p>
          <a:p>
            <a:pPr marL="285750" marR="0" lvl="0" indent="-285750" algn="l" defTabSz="914400" rtl="0" eaLnBrk="1" fontAlgn="auto" latinLnBrk="0" hangingPunct="1">
              <a:lnSpc>
                <a:spcPct val="110000"/>
              </a:lnSpc>
              <a:spcBef>
                <a:spcPts val="0"/>
              </a:spcBef>
              <a:spcAft>
                <a:spcPts val="0"/>
              </a:spcAft>
              <a:buClr>
                <a:schemeClr val="accent1"/>
              </a:buClr>
              <a:buSzTx/>
              <a:buFont typeface="Wingdings" pitchFamily="2" charset="2"/>
              <a:buChar char="§"/>
              <a:tabLst/>
              <a:defRPr/>
            </a:pPr>
            <a:r>
              <a:rPr kumimoji="0" lang="en-GB" sz="1800" b="0" i="0" u="none" strike="noStrike" kern="1200" cap="none" spc="0" normalizeH="0" baseline="0" noProof="0">
                <a:ln>
                  <a:noFill/>
                </a:ln>
                <a:solidFill>
                  <a:srgbClr val="0072CE"/>
                </a:solidFill>
                <a:effectLst/>
                <a:uLnTx/>
                <a:uFillTx/>
                <a:latin typeface="DM Sans" pitchFamily="2" charset="77"/>
                <a:ea typeface="+mn-ea"/>
                <a:cs typeface="+mn-cs"/>
              </a:rPr>
              <a:t>If you are unsure whether the PGD applies to a patient, seek advice before vaccinating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2C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F7DBB50-4375-254D-9391-96C4141B873A}"/>
              </a:ext>
            </a:extLst>
          </p:cNvPr>
          <p:cNvSpPr/>
          <p:nvPr/>
        </p:nvSpPr>
        <p:spPr>
          <a:xfrm>
            <a:off x="6426622" y="1089932"/>
            <a:ext cx="45719" cy="46781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417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3559-0B98-753B-AE78-34A8F796533D}"/>
            </a:ext>
          </a:extLst>
        </p:cNvPr>
        <p:cNvGrpSpPr/>
        <p:nvPr/>
      </p:nvGrpSpPr>
      <p:grpSpPr>
        <a:xfrm>
          <a:off x="0" y="0"/>
          <a:ext cx="0" cy="0"/>
          <a:chOff x="0" y="0"/>
          <a:chExt cx="0" cy="0"/>
        </a:xfrm>
      </p:grpSpPr>
      <p:sp>
        <p:nvSpPr>
          <p:cNvPr id="38915" name="Title Placeholder 9">
            <a:extLst>
              <a:ext uri="{FF2B5EF4-FFF2-40B4-BE49-F238E27FC236}">
                <a16:creationId xmlns:a16="http://schemas.microsoft.com/office/drawing/2014/main" id="{9E2260D5-B7F1-DE66-9623-60F40D211283}"/>
              </a:ext>
            </a:extLst>
          </p:cNvPr>
          <p:cNvSpPr txBox="1">
            <a:spLocks noChangeArrowheads="1"/>
          </p:cNvSpPr>
          <p:nvPr/>
        </p:nvSpPr>
        <p:spPr bwMode="auto">
          <a:xfrm>
            <a:off x="480780" y="335704"/>
            <a:ext cx="7850419" cy="52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81629"/>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l" defTabSz="829361" rtl="0" eaLnBrk="1" fontAlgn="auto" latinLnBrk="0" hangingPunct="1">
              <a:lnSpc>
                <a:spcPct val="110000"/>
              </a:lnSpc>
              <a:spcBef>
                <a:spcPts val="0"/>
              </a:spcBef>
              <a:spcAft>
                <a:spcPts val="0"/>
              </a:spcAft>
              <a:buClrTx/>
              <a:buSzTx/>
              <a:buFontTx/>
              <a:buNone/>
              <a:tabLst/>
              <a:defRPr/>
            </a:pPr>
            <a:r>
              <a:rPr kumimoji="0" lang="en-GB" altLang="en-US" sz="3600" b="1" i="0" u="none" strike="noStrike" kern="1200" cap="none" spc="0" normalizeH="0" baseline="0" noProof="0">
                <a:ln>
                  <a:noFill/>
                </a:ln>
                <a:solidFill>
                  <a:srgbClr val="0072CE"/>
                </a:solidFill>
                <a:effectLst/>
                <a:uLnTx/>
                <a:uFillTx/>
                <a:latin typeface="Mokoko Medium" panose="02060603020203020204" pitchFamily="18" charset="0"/>
                <a:ea typeface="+mn-ea"/>
                <a:cs typeface="Mokoko Medium" panose="02060603020203020204" pitchFamily="18" charset="0"/>
              </a:rPr>
              <a:t>Community Pharmacy England</a:t>
            </a:r>
          </a:p>
        </p:txBody>
      </p:sp>
      <p:pic>
        <p:nvPicPr>
          <p:cNvPr id="3" name="Picture 2">
            <a:extLst>
              <a:ext uri="{FF2B5EF4-FFF2-40B4-BE49-F238E27FC236}">
                <a16:creationId xmlns:a16="http://schemas.microsoft.com/office/drawing/2014/main" id="{53F170C3-6146-4E70-87DD-12E5AE67F1D4}"/>
              </a:ext>
            </a:extLst>
          </p:cNvPr>
          <p:cNvPicPr>
            <a:picLocks noChangeAspect="1"/>
          </p:cNvPicPr>
          <p:nvPr/>
        </p:nvPicPr>
        <p:blipFill>
          <a:blip r:embed="rId3"/>
          <a:stretch>
            <a:fillRect/>
          </a:stretch>
        </p:blipFill>
        <p:spPr>
          <a:xfrm>
            <a:off x="480780" y="1212343"/>
            <a:ext cx="5949980" cy="2349593"/>
          </a:xfrm>
          <a:prstGeom prst="rect">
            <a:avLst/>
          </a:prstGeom>
        </p:spPr>
      </p:pic>
      <p:pic>
        <p:nvPicPr>
          <p:cNvPr id="9" name="Picture 8">
            <a:extLst>
              <a:ext uri="{FF2B5EF4-FFF2-40B4-BE49-F238E27FC236}">
                <a16:creationId xmlns:a16="http://schemas.microsoft.com/office/drawing/2014/main" id="{ECCCA273-2911-439D-21C6-B395C8270F1C}"/>
              </a:ext>
            </a:extLst>
          </p:cNvPr>
          <p:cNvPicPr>
            <a:picLocks noChangeAspect="1"/>
          </p:cNvPicPr>
          <p:nvPr/>
        </p:nvPicPr>
        <p:blipFill>
          <a:blip r:embed="rId4"/>
          <a:stretch>
            <a:fillRect/>
          </a:stretch>
        </p:blipFill>
        <p:spPr>
          <a:xfrm>
            <a:off x="7891984" y="1005855"/>
            <a:ext cx="4033776" cy="5679038"/>
          </a:xfrm>
          <a:prstGeom prst="rect">
            <a:avLst/>
          </a:prstGeom>
        </p:spPr>
      </p:pic>
      <p:sp>
        <p:nvSpPr>
          <p:cNvPr id="4" name="TextBox 3">
            <a:extLst>
              <a:ext uri="{FF2B5EF4-FFF2-40B4-BE49-F238E27FC236}">
                <a16:creationId xmlns:a16="http://schemas.microsoft.com/office/drawing/2014/main" id="{5F5BA619-BA1B-C0F1-2433-6240D28B7719}"/>
              </a:ext>
            </a:extLst>
          </p:cNvPr>
          <p:cNvSpPr txBox="1"/>
          <p:nvPr/>
        </p:nvSpPr>
        <p:spPr>
          <a:xfrm>
            <a:off x="480780" y="3798696"/>
            <a:ext cx="712694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72CE"/>
                </a:solidFill>
                <a:effectLst/>
                <a:uLnTx/>
                <a:uFillTx/>
                <a:latin typeface="DM Sans" pitchFamily="2" charset="77"/>
                <a:ea typeface="+mn-ea"/>
                <a:cs typeface="+mn-cs"/>
              </a:rPr>
              <a:t>Key resources include:</a:t>
            </a: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5"/>
              </a:rPr>
              <a:t>Pharmacy owner implementation checklist for the NHS Meningococcal B Vaccination Service</a:t>
            </a:r>
            <a:r>
              <a:rPr kumimoji="0" lang="en-GB" sz="1400" b="0" i="0" u="none" strike="noStrike" kern="1200" cap="none" spc="0" normalizeH="0" baseline="0" noProof="0">
                <a:ln>
                  <a:noFill/>
                </a:ln>
                <a:solidFill>
                  <a:srgbClr val="0072CE"/>
                </a:solidFill>
                <a:effectLst/>
                <a:uLnTx/>
                <a:uFillTx/>
                <a:latin typeface="DM Sans" pitchFamily="2" charset="77"/>
                <a:ea typeface="+mn-ea"/>
                <a:cs typeface="+mn-cs"/>
              </a:rPr>
              <a:t>.</a:t>
            </a: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6"/>
              </a:rPr>
              <a:t>Vaccinator implementation checklist for the NHS Meningococcal B Vaccination Service</a:t>
            </a:r>
            <a:endParaRPr kumimoji="0" lang="en-GB" sz="1400" b="0" i="0" u="sng" strike="noStrike" kern="1200" cap="none" spc="0" normalizeH="0" baseline="0" noProof="0">
              <a:ln>
                <a:noFill/>
              </a:ln>
              <a:solidFill>
                <a:srgbClr val="0072CE"/>
              </a:solidFill>
              <a:effectLst/>
              <a:uLnTx/>
              <a:uFillTx/>
              <a:latin typeface="DM Sans"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7"/>
              </a:rPr>
              <a:t>Pharmacy team briefing for the NHS Meningococcal B Vaccination Service</a:t>
            </a:r>
            <a:endParaRPr kumimoji="0" lang="en-GB" sz="1400" b="0" i="0" u="sng" strike="noStrike" kern="1200" cap="none" spc="0" normalizeH="0" baseline="0" noProof="0">
              <a:ln>
                <a:noFill/>
              </a:ln>
              <a:solidFill>
                <a:srgbClr val="0072CE"/>
              </a:solidFill>
              <a:effectLst/>
              <a:uLnTx/>
              <a:uFillTx/>
              <a:latin typeface="DM Sans"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8"/>
              </a:rPr>
              <a:t>GP letter/email service notification template (Microsoft Word)</a:t>
            </a:r>
            <a:endParaRPr kumimoji="0" lang="en-GB" sz="1400" b="0" i="0" u="sng" strike="noStrike" kern="1200" cap="none" spc="0" normalizeH="0" baseline="0" noProof="0">
              <a:ln>
                <a:noFill/>
              </a:ln>
              <a:solidFill>
                <a:srgbClr val="0072CE"/>
              </a:solidFill>
              <a:effectLst/>
              <a:uLnTx/>
              <a:uFillTx/>
              <a:latin typeface="DM Sans"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9"/>
              </a:rPr>
              <a:t>Briefing 011/26: Briefing for general practice teams: NHS Meningococcal B</a:t>
            </a: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9"/>
              </a:rPr>
              <a:t>Vaccination Service – Community Pharmacy England</a:t>
            </a:r>
            <a:endParaRPr kumimoji="0" lang="en-GB" sz="1400" b="0" i="0" u="sng" strike="noStrike" kern="1200" cap="none" spc="0" normalizeH="0" baseline="0" noProof="0">
              <a:ln>
                <a:noFill/>
              </a:ln>
              <a:solidFill>
                <a:srgbClr val="0072CE"/>
              </a:solidFill>
              <a:effectLst/>
              <a:uLnTx/>
              <a:uFillTx/>
              <a:latin typeface="DM Sans"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
                <a:srgbClr val="FF6D3A"/>
              </a:buClr>
              <a:buSzTx/>
              <a:buFont typeface="Wingdings" pitchFamily="2" charset="2"/>
              <a:buChar char="§"/>
              <a:tabLst/>
              <a:defRPr/>
            </a:pPr>
            <a:r>
              <a:rPr kumimoji="0" lang="en-GB" sz="1400" b="0" i="0" u="sng" strike="noStrike" kern="1200" cap="none" spc="0" normalizeH="0" baseline="0" noProof="0">
                <a:ln>
                  <a:noFill/>
                </a:ln>
                <a:solidFill>
                  <a:srgbClr val="0072CE"/>
                </a:solidFill>
                <a:effectLst/>
                <a:uLnTx/>
                <a:uFillTx/>
                <a:latin typeface="DM Sans" pitchFamily="2" charset="77"/>
                <a:ea typeface="+mn-ea"/>
                <a:cs typeface="+mn-cs"/>
                <a:hlinkClick r:id="rId10"/>
              </a:rPr>
              <a:t>Anaphylaxis action card</a:t>
            </a:r>
            <a:r>
              <a:rPr kumimoji="0" lang="en-GB" sz="1400" b="0" i="0" u="none" strike="noStrike" kern="1200" cap="none" spc="0" normalizeH="0" baseline="0" noProof="0">
                <a:ln>
                  <a:noFill/>
                </a:ln>
                <a:solidFill>
                  <a:srgbClr val="0072CE"/>
                </a:solidFill>
                <a:effectLst/>
                <a:uLnTx/>
                <a:uFillTx/>
                <a:latin typeface="DM Sans" pitchFamily="2" charset="77"/>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2CE"/>
                </a:solidFill>
                <a:effectLst/>
                <a:uLnTx/>
                <a:uFillTx/>
                <a:latin typeface="DM Sans" pitchFamily="2" charset="77"/>
                <a:ea typeface="+mn-ea"/>
                <a:cs typeface="+mn-cs"/>
              </a:rPr>
              <a:t> </a:t>
            </a:r>
          </a:p>
        </p:txBody>
      </p:sp>
    </p:spTree>
    <p:extLst>
      <p:ext uri="{BB962C8B-B14F-4D97-AF65-F5344CB8AC3E}">
        <p14:creationId xmlns:p14="http://schemas.microsoft.com/office/powerpoint/2010/main" val="28601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0C9A81-C601-2A7E-95EA-B18424FD4A20}"/>
              </a:ext>
            </a:extLst>
          </p:cNvPr>
          <p:cNvSpPr/>
          <p:nvPr/>
        </p:nvSpPr>
        <p:spPr>
          <a:xfrm>
            <a:off x="1720300" y="2250485"/>
            <a:ext cx="8751401" cy="2807705"/>
          </a:xfrm>
          <a:prstGeom prst="rect">
            <a:avLst/>
          </a:prstGeom>
          <a:solidFill>
            <a:schemeClr val="accent3">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US" sz="1451" b="0" i="0" u="none" strike="noStrike" kern="1200" cap="none" spc="0" normalizeH="0" baseline="0" noProof="0">
              <a:ln>
                <a:noFill/>
              </a:ln>
              <a:solidFill>
                <a:srgbClr val="CB00BA">
                  <a:lumMod val="20000"/>
                  <a:lumOff val="80000"/>
                </a:srgbClr>
              </a:solidFill>
              <a:effectLst/>
              <a:uLnTx/>
              <a:uFillTx/>
              <a:latin typeface="Calibri" panose="020F0502020204030204"/>
              <a:ea typeface="+mn-ea"/>
              <a:cs typeface="+mn-cs"/>
            </a:endParaRPr>
          </a:p>
        </p:txBody>
      </p:sp>
      <p:sp>
        <p:nvSpPr>
          <p:cNvPr id="38915" name="Title Placeholder 9">
            <a:extLst>
              <a:ext uri="{FF2B5EF4-FFF2-40B4-BE49-F238E27FC236}">
                <a16:creationId xmlns:a16="http://schemas.microsoft.com/office/drawing/2014/main" id="{23A358D6-62B3-ADE0-531A-828B4FEB49AA}"/>
              </a:ext>
            </a:extLst>
          </p:cNvPr>
          <p:cNvSpPr txBox="1">
            <a:spLocks noChangeArrowheads="1"/>
          </p:cNvSpPr>
          <p:nvPr/>
        </p:nvSpPr>
        <p:spPr bwMode="auto">
          <a:xfrm>
            <a:off x="743430" y="473462"/>
            <a:ext cx="7993743" cy="9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81629"/>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l" defTabSz="829361" rtl="0" eaLnBrk="1" fontAlgn="auto" latinLnBrk="0" hangingPunct="1">
              <a:lnSpc>
                <a:spcPct val="110000"/>
              </a:lnSpc>
              <a:spcBef>
                <a:spcPts val="0"/>
              </a:spcBef>
              <a:spcAft>
                <a:spcPts val="0"/>
              </a:spcAft>
              <a:buClrTx/>
              <a:buSzTx/>
              <a:buFontTx/>
              <a:buNone/>
              <a:tabLst/>
              <a:defRPr/>
            </a:pPr>
            <a:r>
              <a:rPr kumimoji="0" lang="en-GB" altLang="en-US" sz="4000" b="1" i="0" u="none" strike="noStrike" kern="1200" cap="none" spc="0" normalizeH="0" baseline="0" noProof="0">
                <a:ln>
                  <a:noFill/>
                </a:ln>
                <a:solidFill>
                  <a:srgbClr val="0072CE"/>
                </a:solidFill>
                <a:effectLst/>
                <a:uLnTx/>
                <a:uFillTx/>
                <a:latin typeface="Mokoko Medium" panose="02060603020203020204" pitchFamily="18" charset="0"/>
                <a:ea typeface="+mn-ea"/>
                <a:cs typeface="Mokoko Medium" panose="02060603020203020204" pitchFamily="18" charset="0"/>
              </a:rPr>
              <a:t>The Green Book </a:t>
            </a:r>
          </a:p>
          <a:p>
            <a:pPr marL="0" marR="0" lvl="0" indent="0" algn="l" defTabSz="829361" rtl="0" eaLnBrk="1" fontAlgn="auto" latinLnBrk="0" hangingPunct="1">
              <a:lnSpc>
                <a:spcPct val="110000"/>
              </a:lnSpc>
              <a:spcBef>
                <a:spcPts val="0"/>
              </a:spcBef>
              <a:spcAft>
                <a:spcPts val="0"/>
              </a:spcAft>
              <a:buClrTx/>
              <a:buSzTx/>
              <a:buFontTx/>
              <a:buNone/>
              <a:tabLst/>
              <a:defRPr/>
            </a:pPr>
            <a:endParaRPr kumimoji="0" lang="en-US" altLang="en-US" sz="1633" b="1" i="0" u="none" strike="noStrike" kern="1200" cap="none" spc="0" normalizeH="0" baseline="0" noProof="0">
              <a:ln>
                <a:noFill/>
              </a:ln>
              <a:solidFill>
                <a:srgbClr val="2AAFE5"/>
              </a:solidFill>
              <a:effectLst/>
              <a:uLnTx/>
              <a:uFillTx/>
              <a:latin typeface="Mokoko Medium" panose="02000504050000020004"/>
              <a:ea typeface="+mn-ea"/>
              <a:cs typeface="+mn-cs"/>
            </a:endParaRPr>
          </a:p>
        </p:txBody>
      </p:sp>
      <p:sp>
        <p:nvSpPr>
          <p:cNvPr id="8" name="Title Placeholder 9">
            <a:extLst>
              <a:ext uri="{FF2B5EF4-FFF2-40B4-BE49-F238E27FC236}">
                <a16:creationId xmlns:a16="http://schemas.microsoft.com/office/drawing/2014/main" id="{F05240DF-50A4-85A2-D359-CD7DD7D0B61F}"/>
              </a:ext>
            </a:extLst>
          </p:cNvPr>
          <p:cNvSpPr txBox="1">
            <a:spLocks noChangeArrowheads="1"/>
          </p:cNvSpPr>
          <p:nvPr/>
        </p:nvSpPr>
        <p:spPr bwMode="auto">
          <a:xfrm>
            <a:off x="2503578" y="3075518"/>
            <a:ext cx="3265577" cy="11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81629"/>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l" defTabSz="829361" rtl="0" eaLnBrk="1" fontAlgn="auto" latinLnBrk="0" hangingPunct="1">
              <a:lnSpc>
                <a:spcPct val="110000"/>
              </a:lnSpc>
              <a:spcBef>
                <a:spcPts val="0"/>
              </a:spcBef>
              <a:spcAft>
                <a:spcPts val="0"/>
              </a:spcAft>
              <a:buClrTx/>
              <a:buSzTx/>
              <a:buFontTx/>
              <a:buNone/>
              <a:tabLst/>
              <a:defRPr/>
            </a:pPr>
            <a:r>
              <a:rPr kumimoji="0" lang="en-GB" altLang="en-US" sz="2177" b="1" i="0" u="none" strike="noStrike" kern="1200" cap="none" spc="0" normalizeH="0" baseline="0" noProof="0">
                <a:ln>
                  <a:noFill/>
                </a:ln>
                <a:solidFill>
                  <a:srgbClr val="CB00BA"/>
                </a:solidFill>
                <a:effectLst/>
                <a:uLnTx/>
                <a:uFillTx/>
                <a:latin typeface="Mokoko Medium" panose="02000504050000020004"/>
                <a:ea typeface="+mn-ea"/>
                <a:cs typeface="+mn-cs"/>
              </a:rPr>
              <a:t>The Green Book – Immunisation Against Infectious Diseases</a:t>
            </a:r>
            <a:endParaRPr kumimoji="0" lang="en-US" altLang="en-US" sz="2177" b="1" i="0" u="none" strike="noStrike" kern="1200" cap="none" spc="0" normalizeH="0" baseline="0" noProof="0">
              <a:ln>
                <a:noFill/>
              </a:ln>
              <a:solidFill>
                <a:srgbClr val="CB00BA"/>
              </a:solidFill>
              <a:effectLst/>
              <a:uLnTx/>
              <a:uFillTx/>
              <a:latin typeface="Mokoko Medium" panose="02000504050000020004"/>
              <a:ea typeface="+mn-ea"/>
              <a:cs typeface="+mn-cs"/>
            </a:endParaRPr>
          </a:p>
        </p:txBody>
      </p:sp>
      <p:pic>
        <p:nvPicPr>
          <p:cNvPr id="10" name="Picture 9" descr="Shape&#10;&#10;Description automatically generated">
            <a:extLst>
              <a:ext uri="{FF2B5EF4-FFF2-40B4-BE49-F238E27FC236}">
                <a16:creationId xmlns:a16="http://schemas.microsoft.com/office/drawing/2014/main" id="{E8181278-9A7C-FF68-0472-43B962E369B9}"/>
              </a:ext>
            </a:extLst>
          </p:cNvPr>
          <p:cNvPicPr>
            <a:picLocks noChangeAspect="1"/>
          </p:cNvPicPr>
          <p:nvPr/>
        </p:nvPicPr>
        <p:blipFill>
          <a:blip r:embed="rId3"/>
          <a:stretch>
            <a:fillRect/>
          </a:stretch>
        </p:blipFill>
        <p:spPr>
          <a:xfrm rot="406358">
            <a:off x="6123358" y="1701902"/>
            <a:ext cx="3101434" cy="4400178"/>
          </a:xfrm>
          <a:prstGeom prst="rect">
            <a:avLst/>
          </a:prstGeom>
          <a:effectLst>
            <a:outerShdw blurRad="50800" dist="38100" dir="5400000" sx="101000" sy="101000" algn="ctr" rotWithShape="0">
              <a:srgbClr val="000000">
                <a:alpha val="13000"/>
              </a:srgbClr>
            </a:outerShdw>
          </a:effectLst>
        </p:spPr>
      </p:pic>
    </p:spTree>
    <p:extLst>
      <p:ext uri="{BB962C8B-B14F-4D97-AF65-F5344CB8AC3E}">
        <p14:creationId xmlns:p14="http://schemas.microsoft.com/office/powerpoint/2010/main" val="1282065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683FB-E836-AF06-FD79-C78EF6CADE89}"/>
              </a:ext>
            </a:extLst>
          </p:cNvPr>
          <p:cNvSpPr txBox="1">
            <a:spLocks/>
          </p:cNvSpPr>
          <p:nvPr/>
        </p:nvSpPr>
        <p:spPr>
          <a:xfrm>
            <a:off x="2521248" y="2226677"/>
            <a:ext cx="7456349" cy="2681830"/>
          </a:xfrm>
          <a:prstGeom prst="rect">
            <a:avLst/>
          </a:prstGeom>
        </p:spPr>
        <p:txBody>
          <a:bodyPr vert="horz" lIns="91440" tIns="45720" rIns="91440" bIns="45720" rtlCol="0" anchor="ctr">
            <a:normAutofit/>
          </a:bodyPr>
          <a:lstStyle>
            <a:lvl1pPr algn="ctr" defTabSz="914400" rtl="0" eaLnBrk="1" latinLnBrk="0" hangingPunct="1">
              <a:lnSpc>
                <a:spcPct val="110000"/>
              </a:lnSpc>
              <a:spcBef>
                <a:spcPct val="0"/>
              </a:spcBef>
              <a:buNone/>
              <a:defRPr sz="5400" b="1" i="0" kern="1200">
                <a:solidFill>
                  <a:schemeClr val="bg2"/>
                </a:solidFill>
                <a:latin typeface="Mokoko Medium" panose="02060603020203020204" pitchFamily="18" charset="0"/>
                <a:ea typeface="+mj-ea"/>
                <a:cs typeface="Mokoko Medium" panose="02060603020203020204" pitchFamily="18" charset="0"/>
              </a:defRPr>
            </a:lvl1pPr>
          </a:lstStyle>
          <a:p>
            <a:r>
              <a:rPr lang="en-GB"/>
              <a:t>Bexsero® – what you need to know </a:t>
            </a:r>
          </a:p>
        </p:txBody>
      </p:sp>
    </p:spTree>
    <p:extLst>
      <p:ext uri="{BB962C8B-B14F-4D97-AF65-F5344CB8AC3E}">
        <p14:creationId xmlns:p14="http://schemas.microsoft.com/office/powerpoint/2010/main" val="316822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912" y="274320"/>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Bexsero® Meningococcal Group B Vaccine</a:t>
            </a:r>
          </a:p>
        </p:txBody>
      </p:sp>
      <p:sp>
        <p:nvSpPr>
          <p:cNvPr id="5" name="TextBox 4"/>
          <p:cNvSpPr txBox="1"/>
          <p:nvPr/>
        </p:nvSpPr>
        <p:spPr>
          <a:xfrm>
            <a:off x="475488" y="813816"/>
            <a:ext cx="9966960" cy="256032"/>
          </a:xfrm>
          <a:prstGeom prst="rect">
            <a:avLst/>
          </a:prstGeom>
          <a:noFill/>
        </p:spPr>
        <p:txBody>
          <a:bodyPr wrap="square" lIns="0" tIns="0" rIns="0" bIns="0" anchor="t">
            <a:noAutofit/>
          </a:bodyPr>
          <a:lstStyle/>
          <a:p>
            <a:pPr algn="l"/>
            <a:r>
              <a:rPr lang="en-GB" sz="1450" b="0" i="0">
                <a:solidFill>
                  <a:srgbClr val="0073CF"/>
                </a:solidFill>
                <a:latin typeface="DM Sans"/>
              </a:rPr>
              <a:t>Product overview, administration and dosing reminders</a:t>
            </a:r>
          </a:p>
        </p:txBody>
      </p:sp>
      <p:sp>
        <p:nvSpPr>
          <p:cNvPr id="6" name="Rectangle 5"/>
          <p:cNvSpPr/>
          <p:nvPr/>
        </p:nvSpPr>
        <p:spPr>
          <a:xfrm>
            <a:off x="7452360" y="1234440"/>
            <a:ext cx="4251960" cy="3246120"/>
          </a:xfrm>
          <a:prstGeom prst="rect">
            <a:avLst/>
          </a:prstGeom>
          <a:solidFill>
            <a:srgbClr val="E9F4F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pic>
        <p:nvPicPr>
          <p:cNvPr id="7" name="Picture 6" descr="image.png"/>
          <p:cNvPicPr>
            <a:picLocks noChangeAspect="1"/>
          </p:cNvPicPr>
          <p:nvPr/>
        </p:nvPicPr>
        <p:blipFill>
          <a:blip r:embed="rId3"/>
          <a:stretch>
            <a:fillRect/>
          </a:stretch>
        </p:blipFill>
        <p:spPr>
          <a:xfrm>
            <a:off x="8050526" y="1444752"/>
            <a:ext cx="3046483" cy="2487168"/>
          </a:xfrm>
          <a:prstGeom prst="rect">
            <a:avLst/>
          </a:prstGeom>
        </p:spPr>
      </p:pic>
      <p:sp>
        <p:nvSpPr>
          <p:cNvPr id="8" name="Rectangle 7"/>
          <p:cNvSpPr/>
          <p:nvPr/>
        </p:nvSpPr>
        <p:spPr>
          <a:xfrm>
            <a:off x="674041" y="5210556"/>
            <a:ext cx="6156527" cy="676656"/>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TextBox 8"/>
          <p:cNvSpPr txBox="1"/>
          <p:nvPr/>
        </p:nvSpPr>
        <p:spPr>
          <a:xfrm>
            <a:off x="566927" y="5330952"/>
            <a:ext cx="6495723" cy="585216"/>
          </a:xfrm>
          <a:prstGeom prst="rect">
            <a:avLst/>
          </a:prstGeom>
          <a:noFill/>
        </p:spPr>
        <p:txBody>
          <a:bodyPr wrap="square" lIns="0" tIns="0" rIns="0" bIns="0" anchor="t">
            <a:noAutofit/>
          </a:bodyPr>
          <a:lstStyle/>
          <a:p>
            <a:pPr algn="ctr"/>
            <a:r>
              <a:rPr sz="1450" b="1" i="0">
                <a:solidFill>
                  <a:srgbClr val="FFFFFF"/>
                </a:solidFill>
                <a:latin typeface="DM Sans"/>
              </a:rPr>
              <a:t>Use a 25mm 23G or 25G needle
(</a:t>
            </a:r>
            <a:r>
              <a:rPr lang="en-GB" sz="1450" b="1">
                <a:solidFill>
                  <a:srgbClr val="FFFFFF"/>
                </a:solidFill>
                <a:latin typeface="DM Sans"/>
              </a:rPr>
              <a:t>NOT</a:t>
            </a:r>
            <a:r>
              <a:rPr sz="1450" b="1" i="0">
                <a:solidFill>
                  <a:srgbClr val="FFFFFF"/>
                </a:solidFill>
                <a:latin typeface="DM Sans"/>
              </a:rPr>
              <a:t> supplied with vaccine)</a:t>
            </a:r>
          </a:p>
        </p:txBody>
      </p:sp>
      <p:sp>
        <p:nvSpPr>
          <p:cNvPr id="10" name="TextBox 9"/>
          <p:cNvSpPr txBox="1"/>
          <p:nvPr/>
        </p:nvSpPr>
        <p:spPr>
          <a:xfrm>
            <a:off x="566928" y="1234440"/>
            <a:ext cx="2560320" cy="228600"/>
          </a:xfrm>
          <a:prstGeom prst="rect">
            <a:avLst/>
          </a:prstGeom>
          <a:noFill/>
        </p:spPr>
        <p:txBody>
          <a:bodyPr wrap="square" lIns="0" tIns="0" rIns="0" bIns="0" anchor="t">
            <a:noAutofit/>
          </a:bodyPr>
          <a:lstStyle/>
          <a:p>
            <a:pPr algn="l"/>
            <a:r>
              <a:rPr sz="1400" b="1" i="0">
                <a:solidFill>
                  <a:srgbClr val="FF6D3A"/>
                </a:solidFill>
                <a:latin typeface="DM Sans"/>
              </a:rPr>
              <a:t>VACCINE PROFILE</a:t>
            </a:r>
          </a:p>
        </p:txBody>
      </p:sp>
      <p:sp>
        <p:nvSpPr>
          <p:cNvPr id="11" name="Rectangle 10"/>
          <p:cNvSpPr/>
          <p:nvPr/>
        </p:nvSpPr>
        <p:spPr>
          <a:xfrm>
            <a:off x="566928" y="1490472"/>
            <a:ext cx="658368" cy="3200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2" name="TextBox 11"/>
          <p:cNvSpPr txBox="1"/>
          <p:nvPr/>
        </p:nvSpPr>
        <p:spPr>
          <a:xfrm>
            <a:off x="566928" y="1636776"/>
            <a:ext cx="6263640" cy="1417320"/>
          </a:xfrm>
          <a:prstGeom prst="rect">
            <a:avLst/>
          </a:prstGeom>
          <a:noFill/>
        </p:spPr>
        <p:txBody>
          <a:bodyPr wrap="square" lIns="18288" tIns="18288" rIns="18288" bIns="18288" anchor="t">
            <a:noAutofit/>
          </a:bodyPr>
          <a:lstStyle/>
          <a:p>
            <a:pPr marL="432054" indent="-285750">
              <a:buClr>
                <a:srgbClr val="FF6D3A"/>
              </a:buClr>
              <a:buFont typeface="Wingdings" pitchFamily="2" charset="2"/>
              <a:buChar char="§"/>
            </a:pPr>
            <a:r>
              <a:rPr sz="1600" b="1" i="0">
                <a:solidFill>
                  <a:srgbClr val="0072CE"/>
                </a:solidFill>
                <a:latin typeface="DM Sans"/>
              </a:rPr>
              <a:t>Bexsero®</a:t>
            </a:r>
            <a:r>
              <a:rPr sz="1600" b="0" i="0">
                <a:solidFill>
                  <a:srgbClr val="0072CE"/>
                </a:solidFill>
                <a:latin typeface="DM Sans"/>
              </a:rPr>
              <a:t> is a multi-component inactivated vaccine marketed by GlaxoSmithKline</a:t>
            </a:r>
            <a:endParaRPr lang="en-GB" sz="1600" b="0" i="0">
              <a:solidFill>
                <a:srgbClr val="0072CE"/>
              </a:solidFill>
              <a:latin typeface="DM Sans"/>
            </a:endParaRPr>
          </a:p>
          <a:p>
            <a:pPr marL="432054" indent="-285750">
              <a:buClr>
                <a:srgbClr val="FF6D3A"/>
              </a:buClr>
              <a:buFont typeface="Wingdings" pitchFamily="2" charset="2"/>
              <a:buChar char="§"/>
            </a:pPr>
            <a:r>
              <a:rPr sz="1600" b="0" i="0">
                <a:solidFill>
                  <a:srgbClr val="0072CE"/>
                </a:solidFill>
                <a:latin typeface="DM Sans"/>
              </a:rPr>
              <a:t>Licensed for use from two months of age</a:t>
            </a:r>
            <a:endParaRPr lang="en-GB" sz="1600" b="0" i="0">
              <a:solidFill>
                <a:srgbClr val="0072CE"/>
              </a:solidFill>
              <a:latin typeface="DM Sans"/>
            </a:endParaRPr>
          </a:p>
          <a:p>
            <a:pPr marL="432054" indent="-285750">
              <a:buClr>
                <a:srgbClr val="FF6D3A"/>
              </a:buClr>
              <a:buFont typeface="Wingdings" pitchFamily="2" charset="2"/>
              <a:buChar char="§"/>
            </a:pPr>
            <a:r>
              <a:rPr sz="1600" b="0" i="0">
                <a:solidFill>
                  <a:srgbClr val="0072CE"/>
                </a:solidFill>
                <a:latin typeface="DM Sans"/>
              </a:rPr>
              <a:t>Supplied in packs of 10 (order using FDP) – 0.5ml volume</a:t>
            </a:r>
          </a:p>
        </p:txBody>
      </p:sp>
      <p:sp>
        <p:nvSpPr>
          <p:cNvPr id="13" name="TextBox 12"/>
          <p:cNvSpPr txBox="1"/>
          <p:nvPr/>
        </p:nvSpPr>
        <p:spPr>
          <a:xfrm>
            <a:off x="566928" y="3218688"/>
            <a:ext cx="2560320" cy="228600"/>
          </a:xfrm>
          <a:prstGeom prst="rect">
            <a:avLst/>
          </a:prstGeom>
          <a:noFill/>
        </p:spPr>
        <p:txBody>
          <a:bodyPr wrap="square" lIns="0" tIns="0" rIns="0" bIns="0" anchor="t">
            <a:noAutofit/>
          </a:bodyPr>
          <a:lstStyle/>
          <a:p>
            <a:pPr algn="l"/>
            <a:r>
              <a:rPr sz="1400" b="1" i="0">
                <a:solidFill>
                  <a:srgbClr val="CB00BA"/>
                </a:solidFill>
                <a:latin typeface="DM Sans"/>
              </a:rPr>
              <a:t>ADMINISTRATION</a:t>
            </a:r>
          </a:p>
        </p:txBody>
      </p:sp>
      <p:sp>
        <p:nvSpPr>
          <p:cNvPr id="14" name="Rectangle 13"/>
          <p:cNvSpPr/>
          <p:nvPr/>
        </p:nvSpPr>
        <p:spPr>
          <a:xfrm>
            <a:off x="566928" y="3474720"/>
            <a:ext cx="658368" cy="3200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5" name="TextBox 14"/>
          <p:cNvSpPr txBox="1"/>
          <p:nvPr/>
        </p:nvSpPr>
        <p:spPr>
          <a:xfrm>
            <a:off x="566928" y="3611880"/>
            <a:ext cx="6355080" cy="1389888"/>
          </a:xfrm>
          <a:prstGeom prst="rect">
            <a:avLst/>
          </a:prstGeom>
          <a:noFill/>
        </p:spPr>
        <p:txBody>
          <a:bodyPr wrap="square" lIns="18288" tIns="18288" rIns="18288" bIns="18288" anchor="t">
            <a:noAutofit/>
          </a:bodyPr>
          <a:lstStyle/>
          <a:p>
            <a:pPr marL="424739" indent="-285750">
              <a:buClr>
                <a:srgbClr val="CB00BA"/>
              </a:buClr>
              <a:buFont typeface="Wingdings" pitchFamily="2" charset="2"/>
              <a:buChar char="§"/>
            </a:pPr>
            <a:r>
              <a:rPr sz="1520" b="0" i="0">
                <a:solidFill>
                  <a:srgbClr val="0072CE"/>
                </a:solidFill>
                <a:latin typeface="DM Sans"/>
              </a:rPr>
              <a:t>Administer by intramuscular injection (IM) into the deltoid muscle in the upper arm</a:t>
            </a:r>
            <a:endParaRPr lang="en-GB" sz="1520" b="0" i="0">
              <a:solidFill>
                <a:srgbClr val="0072CE"/>
              </a:solidFill>
              <a:latin typeface="DM Sans"/>
            </a:endParaRPr>
          </a:p>
          <a:p>
            <a:pPr marL="424739" indent="-285750">
              <a:buClr>
                <a:srgbClr val="CB00BA"/>
              </a:buClr>
              <a:buFont typeface="Wingdings" pitchFamily="2" charset="2"/>
              <a:buChar char="§"/>
            </a:pPr>
            <a:r>
              <a:rPr sz="1520" b="0" i="0">
                <a:solidFill>
                  <a:srgbClr val="0072CE"/>
                </a:solidFill>
                <a:latin typeface="DM Sans"/>
              </a:rPr>
              <a:t>Use the anterolateral thigh where the deltoid cannot be used</a:t>
            </a:r>
            <a:endParaRPr lang="en-GB" sz="1520" b="0" i="0">
              <a:solidFill>
                <a:srgbClr val="0072CE"/>
              </a:solidFill>
              <a:latin typeface="DM Sans"/>
            </a:endParaRPr>
          </a:p>
          <a:p>
            <a:pPr marL="424739" indent="-285750">
              <a:buClr>
                <a:srgbClr val="CB00BA"/>
              </a:buClr>
              <a:buFont typeface="Wingdings" pitchFamily="2" charset="2"/>
              <a:buChar char="§"/>
            </a:pPr>
            <a:r>
              <a:rPr sz="1520" b="1" i="0">
                <a:solidFill>
                  <a:srgbClr val="0072CE"/>
                </a:solidFill>
                <a:latin typeface="DM Sans"/>
              </a:rPr>
              <a:t>Adolescents and adults: </a:t>
            </a:r>
            <a:r>
              <a:rPr sz="1520" b="0" i="0">
                <a:solidFill>
                  <a:srgbClr val="0072CE"/>
                </a:solidFill>
                <a:latin typeface="DM Sans"/>
              </a:rPr>
              <a:t>2 doses, a minimum of 4 weeks (28 days) apart</a:t>
            </a:r>
            <a:endParaRPr lang="en-GB" sz="1520" b="0" i="0">
              <a:solidFill>
                <a:srgbClr val="0072CE"/>
              </a:solidFill>
              <a:latin typeface="DM Sans"/>
            </a:endParaRPr>
          </a:p>
        </p:txBody>
      </p:sp>
      <p:sp>
        <p:nvSpPr>
          <p:cNvPr id="16" name="TextBox 15"/>
          <p:cNvSpPr txBox="1"/>
          <p:nvPr/>
        </p:nvSpPr>
        <p:spPr>
          <a:xfrm>
            <a:off x="1562350" y="6281928"/>
            <a:ext cx="7040880" cy="256032"/>
          </a:xfrm>
          <a:prstGeom prst="rect">
            <a:avLst/>
          </a:prstGeom>
          <a:noFill/>
        </p:spPr>
        <p:txBody>
          <a:bodyPr wrap="square" lIns="0" tIns="0" rIns="0" bIns="0" anchor="t">
            <a:noAutofit/>
          </a:bodyPr>
          <a:lstStyle/>
          <a:p>
            <a:pPr algn="l"/>
            <a:r>
              <a:rPr sz="850" b="0" i="0">
                <a:solidFill>
                  <a:srgbClr val="FF6D3A"/>
                </a:solidFill>
                <a:latin typeface="DM Sans"/>
              </a:rPr>
              <a:t>Bexsero® Meningococcal Group B vaccine for injection in pre-filled syringe — Summary of Product Characteristics (SmPC)</a:t>
            </a:r>
          </a:p>
        </p:txBody>
      </p:sp>
    </p:spTree>
    <p:extLst>
      <p:ext uri="{BB962C8B-B14F-4D97-AF65-F5344CB8AC3E}">
        <p14:creationId xmlns:p14="http://schemas.microsoft.com/office/powerpoint/2010/main" val="101267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5514-5D67-458B-0974-30BB945B7EA9}"/>
              </a:ext>
            </a:extLst>
          </p:cNvPr>
          <p:cNvSpPr>
            <a:spLocks noGrp="1"/>
          </p:cNvSpPr>
          <p:nvPr>
            <p:ph type="title"/>
          </p:nvPr>
        </p:nvSpPr>
        <p:spPr>
          <a:xfrm>
            <a:off x="195943" y="87087"/>
            <a:ext cx="11789228" cy="1015434"/>
          </a:xfrm>
        </p:spPr>
        <p:txBody>
          <a:bodyPr>
            <a:normAutofit/>
          </a:bodyPr>
          <a:lstStyle/>
          <a:p>
            <a:r>
              <a:rPr lang="en-US" dirty="0"/>
              <a:t>Stakeholder benefits - vaccination services</a:t>
            </a:r>
          </a:p>
        </p:txBody>
      </p:sp>
      <p:grpSp>
        <p:nvGrpSpPr>
          <p:cNvPr id="4" name="Group 3">
            <a:extLst>
              <a:ext uri="{FF2B5EF4-FFF2-40B4-BE49-F238E27FC236}">
                <a16:creationId xmlns:a16="http://schemas.microsoft.com/office/drawing/2014/main" id="{503E5020-5012-EFA3-DE60-617FA618410F}"/>
              </a:ext>
            </a:extLst>
          </p:cNvPr>
          <p:cNvGrpSpPr/>
          <p:nvPr/>
        </p:nvGrpSpPr>
        <p:grpSpPr>
          <a:xfrm>
            <a:off x="1436951" y="1102520"/>
            <a:ext cx="2981081" cy="4839452"/>
            <a:chOff x="733567" y="1764407"/>
            <a:chExt cx="2981081" cy="4839452"/>
          </a:xfrm>
        </p:grpSpPr>
        <p:sp>
          <p:nvSpPr>
            <p:cNvPr id="5" name="Text Placeholder 2">
              <a:extLst>
                <a:ext uri="{FF2B5EF4-FFF2-40B4-BE49-F238E27FC236}">
                  <a16:creationId xmlns:a16="http://schemas.microsoft.com/office/drawing/2014/main" id="{0036BF24-CF31-2F76-5920-4089E119FE52}"/>
                </a:ext>
              </a:extLst>
            </p:cNvPr>
            <p:cNvSpPr txBox="1">
              <a:spLocks/>
            </p:cNvSpPr>
            <p:nvPr/>
          </p:nvSpPr>
          <p:spPr>
            <a:xfrm>
              <a:off x="733567" y="1764407"/>
              <a:ext cx="2976918" cy="565289"/>
            </a:xfrm>
            <a:prstGeom prst="rect">
              <a:avLst/>
            </a:prstGeom>
            <a:solidFill>
              <a:schemeClr val="tx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chemeClr val="bg2"/>
                  </a:solidFill>
                  <a:latin typeface="DM Sans" pitchFamily="2" charset="77"/>
                  <a:ea typeface="+mj-ea"/>
                  <a:cs typeface="+mj-cs"/>
                </a:rPr>
                <a:t>PHARMACY</a:t>
              </a:r>
              <a:endParaRPr lang="en-GB" sz="1800" b="1">
                <a:solidFill>
                  <a:schemeClr val="bg2"/>
                </a:solidFill>
                <a:latin typeface="DM Sans" pitchFamily="2" charset="77"/>
                <a:ea typeface="+mj-ea"/>
                <a:cs typeface="+mj-cs"/>
              </a:endParaRPr>
            </a:p>
          </p:txBody>
        </p:sp>
        <p:sp>
          <p:nvSpPr>
            <p:cNvPr id="6" name="Text Placeholder 3">
              <a:extLst>
                <a:ext uri="{FF2B5EF4-FFF2-40B4-BE49-F238E27FC236}">
                  <a16:creationId xmlns:a16="http://schemas.microsoft.com/office/drawing/2014/main" id="{D7A34344-7DED-F4C8-C35E-C41BA7D516A0}"/>
                </a:ext>
              </a:extLst>
            </p:cNvPr>
            <p:cNvSpPr txBox="1">
              <a:spLocks/>
            </p:cNvSpPr>
            <p:nvPr/>
          </p:nvSpPr>
          <p:spPr>
            <a:xfrm>
              <a:off x="741892" y="2401277"/>
              <a:ext cx="2972756" cy="4202582"/>
            </a:xfrm>
            <a:prstGeom prst="rect">
              <a:avLst/>
            </a:prstGeom>
            <a:noFill/>
            <a:ln w="19050">
              <a:solidFill>
                <a:schemeClr val="tx1"/>
              </a:solidFill>
            </a:ln>
          </p:spPr>
          <p:txBody>
            <a:bodyPr lIns="180000" tIns="108000" rIns="180000" b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accent1"/>
                </a:buClr>
                <a:buFont typeface="Wingdings" pitchFamily="2" charset="2"/>
                <a:buChar char="§"/>
              </a:pPr>
              <a:r>
                <a:rPr lang="en-GB" sz="1300">
                  <a:latin typeface="Arial" pitchFamily="2" charset="77"/>
                </a:rPr>
                <a:t>Increased:</a:t>
              </a:r>
            </a:p>
            <a:p>
              <a:pPr lvl="1" indent="-371475">
                <a:lnSpc>
                  <a:spcPct val="100000"/>
                </a:lnSpc>
                <a:spcBef>
                  <a:spcPts val="600"/>
                </a:spcBef>
                <a:buClr>
                  <a:schemeClr val="accent1"/>
                </a:buClr>
                <a:buFont typeface="Wingdings" pitchFamily="2" charset="2"/>
                <a:buChar char="§"/>
              </a:pPr>
              <a:r>
                <a:rPr lang="en-GB" sz="1300">
                  <a:latin typeface="Arial" pitchFamily="2" charset="77"/>
                </a:rPr>
                <a:t>Service income not dependant on NHS for private services</a:t>
              </a:r>
            </a:p>
            <a:p>
              <a:pPr lvl="1" indent="-371475">
                <a:lnSpc>
                  <a:spcPct val="100000"/>
                </a:lnSpc>
                <a:spcBef>
                  <a:spcPts val="600"/>
                </a:spcBef>
                <a:buClr>
                  <a:schemeClr val="accent1"/>
                </a:buClr>
                <a:buFont typeface="Wingdings" pitchFamily="2" charset="2"/>
                <a:buChar char="§"/>
              </a:pPr>
              <a:r>
                <a:rPr lang="en-GB" sz="1300">
                  <a:latin typeface="Arial" pitchFamily="2" charset="77"/>
                </a:rPr>
                <a:t>Footfall – maximising current demographics introducing new demographics</a:t>
              </a:r>
            </a:p>
            <a:p>
              <a:pPr>
                <a:lnSpc>
                  <a:spcPct val="100000"/>
                </a:lnSpc>
                <a:spcBef>
                  <a:spcPts val="600"/>
                </a:spcBef>
                <a:buClr>
                  <a:schemeClr val="accent1"/>
                </a:buClr>
                <a:buFont typeface="Wingdings" pitchFamily="2" charset="2"/>
                <a:buChar char="§"/>
              </a:pPr>
              <a:r>
                <a:rPr lang="en-GB" sz="1300">
                  <a:latin typeface="Arial" pitchFamily="2" charset="77"/>
                </a:rPr>
                <a:t>Platform for NHS commissioned services</a:t>
              </a:r>
            </a:p>
            <a:p>
              <a:pPr>
                <a:lnSpc>
                  <a:spcPct val="100000"/>
                </a:lnSpc>
                <a:spcBef>
                  <a:spcPts val="600"/>
                </a:spcBef>
                <a:buClr>
                  <a:schemeClr val="accent1"/>
                </a:buClr>
                <a:buFont typeface="Wingdings" pitchFamily="2" charset="2"/>
                <a:buChar char="§"/>
              </a:pPr>
              <a:r>
                <a:rPr lang="en-GB" sz="1300">
                  <a:latin typeface="Arial" pitchFamily="2" charset="77"/>
                </a:rPr>
                <a:t>Enables cost-effective private service expansion</a:t>
              </a:r>
            </a:p>
            <a:p>
              <a:pPr>
                <a:lnSpc>
                  <a:spcPct val="100000"/>
                </a:lnSpc>
                <a:spcBef>
                  <a:spcPts val="600"/>
                </a:spcBef>
                <a:buClr>
                  <a:schemeClr val="accent1"/>
                </a:buClr>
                <a:buFont typeface="Wingdings" pitchFamily="2" charset="2"/>
                <a:buChar char="§"/>
              </a:pPr>
              <a:r>
                <a:rPr lang="en-GB" sz="1300">
                  <a:latin typeface="Arial" pitchFamily="2" charset="77"/>
                </a:rPr>
                <a:t>Promoting and positioning as a trusted healthcare provider </a:t>
              </a:r>
            </a:p>
            <a:p>
              <a:pPr>
                <a:lnSpc>
                  <a:spcPct val="100000"/>
                </a:lnSpc>
                <a:spcBef>
                  <a:spcPts val="600"/>
                </a:spcBef>
                <a:buClr>
                  <a:schemeClr val="accent1"/>
                </a:buClr>
                <a:buFont typeface="Wingdings" pitchFamily="2" charset="2"/>
                <a:buChar char="§"/>
              </a:pPr>
              <a:r>
                <a:rPr lang="en-GB" sz="1300">
                  <a:latin typeface="Arial" pitchFamily="2" charset="77"/>
                </a:rPr>
                <a:t>Low set up costs</a:t>
              </a:r>
            </a:p>
            <a:p>
              <a:pPr>
                <a:lnSpc>
                  <a:spcPct val="100000"/>
                </a:lnSpc>
                <a:spcBef>
                  <a:spcPts val="600"/>
                </a:spcBef>
                <a:buClr>
                  <a:schemeClr val="accent1"/>
                </a:buClr>
                <a:buFont typeface="Wingdings" pitchFamily="2" charset="2"/>
                <a:buChar char="§"/>
              </a:pPr>
              <a:r>
                <a:rPr lang="en-GB" sz="1300">
                  <a:latin typeface="Arial" pitchFamily="2" charset="77"/>
                </a:rPr>
                <a:t>Professional development</a:t>
              </a:r>
            </a:p>
            <a:p>
              <a:pPr marL="0" indent="0">
                <a:lnSpc>
                  <a:spcPct val="100000"/>
                </a:lnSpc>
                <a:buFont typeface="Arial" panose="020B0604020202020204" pitchFamily="34" charset="0"/>
                <a:buNone/>
              </a:pPr>
              <a:endParaRPr lang="en-GB" sz="1300">
                <a:solidFill>
                  <a:srgbClr val="1E4179"/>
                </a:solidFill>
                <a:latin typeface="Arial" pitchFamily="2" charset="77"/>
              </a:endParaRPr>
            </a:p>
          </p:txBody>
        </p:sp>
      </p:grpSp>
      <p:grpSp>
        <p:nvGrpSpPr>
          <p:cNvPr id="7" name="Group 6">
            <a:extLst>
              <a:ext uri="{FF2B5EF4-FFF2-40B4-BE49-F238E27FC236}">
                <a16:creationId xmlns:a16="http://schemas.microsoft.com/office/drawing/2014/main" id="{9D9B2194-C110-A916-E43A-22B9F8E19BC9}"/>
              </a:ext>
            </a:extLst>
          </p:cNvPr>
          <p:cNvGrpSpPr/>
          <p:nvPr/>
        </p:nvGrpSpPr>
        <p:grpSpPr>
          <a:xfrm>
            <a:off x="4555382" y="1102520"/>
            <a:ext cx="2981079" cy="4839452"/>
            <a:chOff x="3848954" y="1774521"/>
            <a:chExt cx="2981079" cy="4839452"/>
          </a:xfrm>
        </p:grpSpPr>
        <p:sp>
          <p:nvSpPr>
            <p:cNvPr id="8" name="Text Placeholder 4">
              <a:extLst>
                <a:ext uri="{FF2B5EF4-FFF2-40B4-BE49-F238E27FC236}">
                  <a16:creationId xmlns:a16="http://schemas.microsoft.com/office/drawing/2014/main" id="{21A0DF81-17B2-4A55-CED9-B54C588797C7}"/>
                </a:ext>
              </a:extLst>
            </p:cNvPr>
            <p:cNvSpPr txBox="1">
              <a:spLocks/>
            </p:cNvSpPr>
            <p:nvPr/>
          </p:nvSpPr>
          <p:spPr>
            <a:xfrm>
              <a:off x="3848954" y="1774521"/>
              <a:ext cx="2976917" cy="575403"/>
            </a:xfrm>
            <a:prstGeom prst="rect">
              <a:avLst/>
            </a:prstGeom>
            <a:solidFill>
              <a:schemeClr val="accent2"/>
            </a:solidFill>
            <a:ln>
              <a:solidFill>
                <a:schemeClr val="bg2"/>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solidFill>
                    <a:schemeClr val="bg2"/>
                  </a:solidFill>
                  <a:latin typeface="DM Sans" pitchFamily="2" charset="77"/>
                  <a:ea typeface="+mj-ea"/>
                  <a:cs typeface="+mj-cs"/>
                </a:rPr>
                <a:t>PATIENT</a:t>
              </a:r>
            </a:p>
          </p:txBody>
        </p:sp>
        <p:sp>
          <p:nvSpPr>
            <p:cNvPr id="9" name="Text Placeholder 5">
              <a:extLst>
                <a:ext uri="{FF2B5EF4-FFF2-40B4-BE49-F238E27FC236}">
                  <a16:creationId xmlns:a16="http://schemas.microsoft.com/office/drawing/2014/main" id="{6BE155D7-815D-EDAB-4F51-FBA10C0F2361}"/>
                </a:ext>
              </a:extLst>
            </p:cNvPr>
            <p:cNvSpPr txBox="1">
              <a:spLocks/>
            </p:cNvSpPr>
            <p:nvPr/>
          </p:nvSpPr>
          <p:spPr>
            <a:xfrm>
              <a:off x="3848954" y="2411391"/>
              <a:ext cx="2981079" cy="4202582"/>
            </a:xfrm>
            <a:prstGeom prst="rect">
              <a:avLst/>
            </a:prstGeom>
            <a:solidFill>
              <a:srgbClr val="FFFFFF"/>
            </a:solidFill>
            <a:ln w="19050">
              <a:solidFill>
                <a:schemeClr val="accent2"/>
              </a:solidFill>
            </a:ln>
          </p:spPr>
          <p:txBody>
            <a:bodyPr lIns="180000" tIns="108000" rIns="180000" b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accent1"/>
                </a:buClr>
                <a:buFont typeface="Wingdings" pitchFamily="2" charset="2"/>
                <a:buChar char="§"/>
              </a:pPr>
              <a:r>
                <a:rPr lang="en-GB" sz="1300">
                  <a:latin typeface="Arial" pitchFamily="2" charset="77"/>
                </a:rPr>
                <a:t>Education - increases awareness of health risks</a:t>
              </a:r>
            </a:p>
            <a:p>
              <a:pPr>
                <a:lnSpc>
                  <a:spcPct val="100000"/>
                </a:lnSpc>
                <a:spcBef>
                  <a:spcPts val="600"/>
                </a:spcBef>
                <a:buClr>
                  <a:schemeClr val="accent1"/>
                </a:buClr>
                <a:buFont typeface="Wingdings" pitchFamily="2" charset="2"/>
                <a:buChar char="§"/>
              </a:pPr>
              <a:r>
                <a:rPr lang="en-GB" sz="1300">
                  <a:latin typeface="Arial" pitchFamily="2" charset="77"/>
                </a:rPr>
                <a:t>Increased protection </a:t>
              </a:r>
            </a:p>
            <a:p>
              <a:pPr>
                <a:lnSpc>
                  <a:spcPct val="100000"/>
                </a:lnSpc>
                <a:spcBef>
                  <a:spcPts val="600"/>
                </a:spcBef>
                <a:buClr>
                  <a:schemeClr val="accent1"/>
                </a:buClr>
                <a:buFont typeface="Wingdings" pitchFamily="2" charset="2"/>
                <a:buChar char="§"/>
              </a:pPr>
              <a:r>
                <a:rPr lang="en-GB" sz="1300">
                  <a:latin typeface="Arial" pitchFamily="2" charset="77"/>
                </a:rPr>
                <a:t>Correct  health advice </a:t>
              </a:r>
            </a:p>
            <a:p>
              <a:pPr>
                <a:lnSpc>
                  <a:spcPct val="100000"/>
                </a:lnSpc>
                <a:spcBef>
                  <a:spcPts val="600"/>
                </a:spcBef>
                <a:buClr>
                  <a:schemeClr val="accent1"/>
                </a:buClr>
                <a:buFont typeface="Wingdings" pitchFamily="2" charset="2"/>
                <a:buChar char="§"/>
              </a:pPr>
              <a:r>
                <a:rPr lang="en-GB" sz="1300">
                  <a:latin typeface="Arial" pitchFamily="2" charset="77"/>
                </a:rPr>
                <a:t>Convenient hours, location and accessible service</a:t>
              </a:r>
            </a:p>
            <a:p>
              <a:pPr>
                <a:lnSpc>
                  <a:spcPct val="100000"/>
                </a:lnSpc>
                <a:spcBef>
                  <a:spcPts val="600"/>
                </a:spcBef>
                <a:buClr>
                  <a:schemeClr val="accent1"/>
                </a:buClr>
                <a:buFont typeface="Wingdings" pitchFamily="2" charset="2"/>
                <a:buChar char="§"/>
              </a:pPr>
              <a:r>
                <a:rPr lang="en-GB" sz="1300">
                  <a:latin typeface="Arial" pitchFamily="2" charset="77"/>
                </a:rPr>
                <a:t>Unrivalled simple customer journey</a:t>
              </a:r>
            </a:p>
            <a:p>
              <a:pPr>
                <a:lnSpc>
                  <a:spcPct val="100000"/>
                </a:lnSpc>
                <a:spcBef>
                  <a:spcPts val="600"/>
                </a:spcBef>
                <a:buClr>
                  <a:schemeClr val="accent1"/>
                </a:buClr>
                <a:buFont typeface="Wingdings" pitchFamily="2" charset="2"/>
                <a:buChar char="§"/>
              </a:pPr>
              <a:r>
                <a:rPr lang="en-GB" sz="1300">
                  <a:latin typeface="Arial" pitchFamily="2" charset="77"/>
                </a:rPr>
                <a:t>Trusted brand - Pharmacy</a:t>
              </a:r>
            </a:p>
          </p:txBody>
        </p:sp>
      </p:grpSp>
      <p:grpSp>
        <p:nvGrpSpPr>
          <p:cNvPr id="10" name="Group 9">
            <a:extLst>
              <a:ext uri="{FF2B5EF4-FFF2-40B4-BE49-F238E27FC236}">
                <a16:creationId xmlns:a16="http://schemas.microsoft.com/office/drawing/2014/main" id="{266D7DEA-E398-C1A8-07CB-EA98BA062818}"/>
              </a:ext>
            </a:extLst>
          </p:cNvPr>
          <p:cNvGrpSpPr/>
          <p:nvPr/>
        </p:nvGrpSpPr>
        <p:grpSpPr>
          <a:xfrm>
            <a:off x="7673812" y="1112634"/>
            <a:ext cx="2981079" cy="4829338"/>
            <a:chOff x="6970428" y="1774521"/>
            <a:chExt cx="2981079" cy="4829338"/>
          </a:xfrm>
        </p:grpSpPr>
        <p:sp>
          <p:nvSpPr>
            <p:cNvPr id="11" name="Text Placeholder 6">
              <a:extLst>
                <a:ext uri="{FF2B5EF4-FFF2-40B4-BE49-F238E27FC236}">
                  <a16:creationId xmlns:a16="http://schemas.microsoft.com/office/drawing/2014/main" id="{1F21056E-9F92-DAD1-1282-49768F54CA50}"/>
                </a:ext>
              </a:extLst>
            </p:cNvPr>
            <p:cNvSpPr txBox="1">
              <a:spLocks/>
            </p:cNvSpPr>
            <p:nvPr/>
          </p:nvSpPr>
          <p:spPr>
            <a:xfrm>
              <a:off x="6970428" y="1774521"/>
              <a:ext cx="2976916" cy="565289"/>
            </a:xfrm>
            <a:prstGeom prst="rect">
              <a:avLst/>
            </a:prstGeom>
            <a:solidFill>
              <a:schemeClr val="accent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solidFill>
                    <a:schemeClr val="bg2"/>
                  </a:solidFill>
                  <a:latin typeface="DM Sans" pitchFamily="2" charset="77"/>
                  <a:ea typeface="+mj-ea"/>
                  <a:cs typeface="+mj-cs"/>
                </a:rPr>
                <a:t>NHS</a:t>
              </a:r>
            </a:p>
          </p:txBody>
        </p:sp>
        <p:sp>
          <p:nvSpPr>
            <p:cNvPr id="12" name="Text Placeholder 7">
              <a:extLst>
                <a:ext uri="{FF2B5EF4-FFF2-40B4-BE49-F238E27FC236}">
                  <a16:creationId xmlns:a16="http://schemas.microsoft.com/office/drawing/2014/main" id="{A7A3A8A9-3D66-AB6A-E4EE-4C969DE09AC0}"/>
                </a:ext>
              </a:extLst>
            </p:cNvPr>
            <p:cNvSpPr txBox="1">
              <a:spLocks/>
            </p:cNvSpPr>
            <p:nvPr/>
          </p:nvSpPr>
          <p:spPr>
            <a:xfrm>
              <a:off x="6970428" y="2401277"/>
              <a:ext cx="2981079" cy="4202582"/>
            </a:xfrm>
            <a:prstGeom prst="rect">
              <a:avLst/>
            </a:prstGeom>
            <a:noFill/>
            <a:ln w="19050">
              <a:solidFill>
                <a:schemeClr val="accent1"/>
              </a:solidFill>
            </a:ln>
          </p:spPr>
          <p:txBody>
            <a:bodyPr lIns="180000" tIns="108000" rIns="180000" b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accent1"/>
                </a:buClr>
                <a:buFont typeface="Wingdings" pitchFamily="2" charset="2"/>
                <a:buChar char="§"/>
              </a:pPr>
              <a:r>
                <a:rPr lang="en-GB" sz="1300">
                  <a:latin typeface="DM Sans" pitchFamily="2" charset="77"/>
                </a:rPr>
                <a:t>Prevention of diseases that may be transmittable</a:t>
              </a:r>
            </a:p>
            <a:p>
              <a:pPr>
                <a:lnSpc>
                  <a:spcPct val="100000"/>
                </a:lnSpc>
                <a:spcBef>
                  <a:spcPts val="600"/>
                </a:spcBef>
                <a:buClr>
                  <a:schemeClr val="accent1"/>
                </a:buClr>
                <a:buFont typeface="Wingdings" pitchFamily="2" charset="2"/>
                <a:buChar char="§"/>
              </a:pPr>
              <a:r>
                <a:rPr lang="en-GB" sz="1300">
                  <a:latin typeface="DM Sans" pitchFamily="2" charset="77"/>
                </a:rPr>
                <a:t>Increases vaccination rate uptake</a:t>
              </a:r>
            </a:p>
            <a:p>
              <a:pPr>
                <a:lnSpc>
                  <a:spcPct val="100000"/>
                </a:lnSpc>
                <a:spcBef>
                  <a:spcPts val="600"/>
                </a:spcBef>
                <a:buClr>
                  <a:schemeClr val="accent1"/>
                </a:buClr>
                <a:buFont typeface="Wingdings" pitchFamily="2" charset="2"/>
                <a:buChar char="§"/>
              </a:pPr>
              <a:r>
                <a:rPr lang="en-GB" sz="1300">
                  <a:latin typeface="DM Sans" pitchFamily="2" charset="77"/>
                </a:rPr>
                <a:t>Working in collaboration with NHS </a:t>
              </a:r>
            </a:p>
            <a:p>
              <a:pPr>
                <a:lnSpc>
                  <a:spcPct val="100000"/>
                </a:lnSpc>
                <a:spcBef>
                  <a:spcPts val="600"/>
                </a:spcBef>
                <a:buClr>
                  <a:schemeClr val="accent1"/>
                </a:buClr>
                <a:buFont typeface="Wingdings" pitchFamily="2" charset="2"/>
                <a:buChar char="§"/>
              </a:pPr>
              <a:r>
                <a:rPr lang="en-GB" sz="1300">
                  <a:latin typeface="DM Sans" pitchFamily="2" charset="77"/>
                </a:rPr>
                <a:t>Signposting for GP for non-NHS vaccinations </a:t>
              </a:r>
            </a:p>
            <a:p>
              <a:pPr marL="0" indent="0">
                <a:lnSpc>
                  <a:spcPct val="100000"/>
                </a:lnSpc>
                <a:buNone/>
              </a:pPr>
              <a:endParaRPr lang="en-GB" sz="1300">
                <a:latin typeface="Arial" pitchFamily="2" charset="77"/>
              </a:endParaRPr>
            </a:p>
            <a:p>
              <a:pPr>
                <a:lnSpc>
                  <a:spcPct val="100000"/>
                </a:lnSpc>
              </a:pPr>
              <a:endParaRPr lang="en-GB" sz="1300" u="sng">
                <a:solidFill>
                  <a:srgbClr val="1E4179"/>
                </a:solidFill>
                <a:latin typeface="Arial" pitchFamily="2" charset="77"/>
              </a:endParaRPr>
            </a:p>
          </p:txBody>
        </p:sp>
      </p:grpSp>
    </p:spTree>
    <p:extLst>
      <p:ext uri="{BB962C8B-B14F-4D97-AF65-F5344CB8AC3E}">
        <p14:creationId xmlns:p14="http://schemas.microsoft.com/office/powerpoint/2010/main" val="869151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481" y="461772"/>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Bexsero® presentation and preparation</a:t>
            </a:r>
          </a:p>
        </p:txBody>
      </p:sp>
      <p:sp>
        <p:nvSpPr>
          <p:cNvPr id="6" name="TextBox 5"/>
          <p:cNvSpPr txBox="1"/>
          <p:nvPr/>
        </p:nvSpPr>
        <p:spPr>
          <a:xfrm>
            <a:off x="658368" y="1261872"/>
            <a:ext cx="2560320" cy="228600"/>
          </a:xfrm>
          <a:prstGeom prst="rect">
            <a:avLst/>
          </a:prstGeom>
          <a:noFill/>
        </p:spPr>
        <p:txBody>
          <a:bodyPr wrap="square" lIns="0" tIns="0" rIns="0" bIns="0" anchor="t">
            <a:noAutofit/>
          </a:bodyPr>
          <a:lstStyle/>
          <a:p>
            <a:pPr algn="l"/>
            <a:r>
              <a:rPr sz="1400" b="1" i="0">
                <a:solidFill>
                  <a:srgbClr val="FF6D3A"/>
                </a:solidFill>
                <a:latin typeface="DM Sans"/>
              </a:rPr>
              <a:t>BEFORE ADMINISTRATION</a:t>
            </a:r>
          </a:p>
        </p:txBody>
      </p:sp>
      <p:sp>
        <p:nvSpPr>
          <p:cNvPr id="7" name="Rectangle 6"/>
          <p:cNvSpPr/>
          <p:nvPr/>
        </p:nvSpPr>
        <p:spPr>
          <a:xfrm>
            <a:off x="658368" y="1517904"/>
            <a:ext cx="658368" cy="3200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8" name="Rectangle 7"/>
          <p:cNvSpPr/>
          <p:nvPr/>
        </p:nvSpPr>
        <p:spPr>
          <a:xfrm>
            <a:off x="859536" y="1764792"/>
            <a:ext cx="36576" cy="3364992"/>
          </a:xfrm>
          <a:prstGeom prst="rect">
            <a:avLst/>
          </a:prstGeom>
          <a:solidFill>
            <a:srgbClr val="CC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Rectangle 8"/>
          <p:cNvSpPr/>
          <p:nvPr/>
        </p:nvSpPr>
        <p:spPr>
          <a:xfrm>
            <a:off x="658368" y="1682496"/>
            <a:ext cx="420624" cy="42062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0" name="TextBox 9"/>
          <p:cNvSpPr txBox="1"/>
          <p:nvPr/>
        </p:nvSpPr>
        <p:spPr>
          <a:xfrm>
            <a:off x="658368" y="1723644"/>
            <a:ext cx="420624" cy="237744"/>
          </a:xfrm>
          <a:prstGeom prst="rect">
            <a:avLst/>
          </a:prstGeom>
          <a:noFill/>
        </p:spPr>
        <p:txBody>
          <a:bodyPr wrap="square" lIns="0" tIns="0" rIns="0" bIns="0" anchor="ctr">
            <a:noAutofit/>
          </a:bodyPr>
          <a:lstStyle/>
          <a:p>
            <a:pPr algn="ctr"/>
            <a:r>
              <a:rPr sz="1450" b="1" i="0">
                <a:solidFill>
                  <a:srgbClr val="FFFFFF"/>
                </a:solidFill>
                <a:latin typeface="DM Sans"/>
              </a:rPr>
              <a:t>1</a:t>
            </a:r>
          </a:p>
        </p:txBody>
      </p:sp>
      <p:sp>
        <p:nvSpPr>
          <p:cNvPr id="11" name="TextBox 10"/>
          <p:cNvSpPr txBox="1"/>
          <p:nvPr/>
        </p:nvSpPr>
        <p:spPr>
          <a:xfrm>
            <a:off x="1188719" y="1664208"/>
            <a:ext cx="5138928" cy="256032"/>
          </a:xfrm>
          <a:prstGeom prst="rect">
            <a:avLst/>
          </a:prstGeom>
          <a:noFill/>
        </p:spPr>
        <p:txBody>
          <a:bodyPr wrap="square" lIns="0" tIns="0" rIns="0" bIns="0" anchor="t">
            <a:noAutofit/>
          </a:bodyPr>
          <a:lstStyle/>
          <a:p>
            <a:pPr algn="l"/>
            <a:r>
              <a:rPr sz="1550" b="1" i="0">
                <a:solidFill>
                  <a:srgbClr val="0072CE"/>
                </a:solidFill>
                <a:latin typeface="DM Sans"/>
              </a:rPr>
              <a:t>Check the presentation</a:t>
            </a:r>
          </a:p>
        </p:txBody>
      </p:sp>
      <p:sp>
        <p:nvSpPr>
          <p:cNvPr id="12" name="TextBox 11"/>
          <p:cNvSpPr txBox="1"/>
          <p:nvPr/>
        </p:nvSpPr>
        <p:spPr>
          <a:xfrm>
            <a:off x="1188719" y="1956816"/>
            <a:ext cx="5138928" cy="594360"/>
          </a:xfrm>
          <a:prstGeom prst="rect">
            <a:avLst/>
          </a:prstGeom>
          <a:noFill/>
        </p:spPr>
        <p:txBody>
          <a:bodyPr wrap="square" lIns="0" tIns="0" rIns="0" bIns="0" anchor="t">
            <a:noAutofit/>
          </a:bodyPr>
          <a:lstStyle/>
          <a:p>
            <a:pPr algn="l"/>
            <a:r>
              <a:rPr sz="1400" b="0" i="0">
                <a:solidFill>
                  <a:srgbClr val="0073CF"/>
                </a:solidFill>
                <a:latin typeface="DM Sans"/>
              </a:rPr>
              <a:t>Tip cap and rubber plunger stopper are made with synthetic rubber</a:t>
            </a:r>
          </a:p>
        </p:txBody>
      </p:sp>
      <p:sp>
        <p:nvSpPr>
          <p:cNvPr id="13" name="Rectangle 12"/>
          <p:cNvSpPr/>
          <p:nvPr/>
        </p:nvSpPr>
        <p:spPr>
          <a:xfrm>
            <a:off x="658368" y="2624328"/>
            <a:ext cx="420624" cy="420624"/>
          </a:xfrm>
          <a:prstGeom prst="rect">
            <a:avLst/>
          </a:prstGeom>
          <a:solidFill>
            <a:srgbClr val="C084FF"/>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4" name="TextBox 13"/>
          <p:cNvSpPr txBox="1"/>
          <p:nvPr/>
        </p:nvSpPr>
        <p:spPr>
          <a:xfrm>
            <a:off x="658368" y="2665476"/>
            <a:ext cx="420624" cy="237744"/>
          </a:xfrm>
          <a:prstGeom prst="rect">
            <a:avLst/>
          </a:prstGeom>
          <a:noFill/>
        </p:spPr>
        <p:txBody>
          <a:bodyPr wrap="square" lIns="0" tIns="0" rIns="0" bIns="0" anchor="ctr">
            <a:noAutofit/>
          </a:bodyPr>
          <a:lstStyle/>
          <a:p>
            <a:pPr algn="ctr"/>
            <a:r>
              <a:rPr sz="1450" b="1" i="0">
                <a:solidFill>
                  <a:srgbClr val="FFFFFF"/>
                </a:solidFill>
                <a:latin typeface="DM Sans"/>
              </a:rPr>
              <a:t>2</a:t>
            </a:r>
          </a:p>
        </p:txBody>
      </p:sp>
      <p:sp>
        <p:nvSpPr>
          <p:cNvPr id="15" name="TextBox 14"/>
          <p:cNvSpPr txBox="1"/>
          <p:nvPr/>
        </p:nvSpPr>
        <p:spPr>
          <a:xfrm>
            <a:off x="1188719" y="2606040"/>
            <a:ext cx="5138928" cy="256032"/>
          </a:xfrm>
          <a:prstGeom prst="rect">
            <a:avLst/>
          </a:prstGeom>
          <a:noFill/>
        </p:spPr>
        <p:txBody>
          <a:bodyPr wrap="square" lIns="0" tIns="0" rIns="0" bIns="0" anchor="t">
            <a:noAutofit/>
          </a:bodyPr>
          <a:lstStyle/>
          <a:p>
            <a:pPr algn="l"/>
            <a:r>
              <a:rPr sz="1550" b="1" i="0">
                <a:solidFill>
                  <a:srgbClr val="0072CE"/>
                </a:solidFill>
                <a:latin typeface="DM Sans"/>
              </a:rPr>
              <a:t>Expect settling during storage</a:t>
            </a:r>
          </a:p>
        </p:txBody>
      </p:sp>
      <p:sp>
        <p:nvSpPr>
          <p:cNvPr id="16" name="TextBox 15"/>
          <p:cNvSpPr txBox="1"/>
          <p:nvPr/>
        </p:nvSpPr>
        <p:spPr>
          <a:xfrm>
            <a:off x="1188719" y="2898648"/>
            <a:ext cx="5138928" cy="594360"/>
          </a:xfrm>
          <a:prstGeom prst="rect">
            <a:avLst/>
          </a:prstGeom>
          <a:noFill/>
        </p:spPr>
        <p:txBody>
          <a:bodyPr wrap="square" lIns="0" tIns="0" rIns="0" bIns="0" anchor="t">
            <a:noAutofit/>
          </a:bodyPr>
          <a:lstStyle/>
          <a:p>
            <a:pPr algn="l"/>
            <a:r>
              <a:rPr sz="1400" b="0" i="0">
                <a:solidFill>
                  <a:srgbClr val="0073CF"/>
                </a:solidFill>
                <a:latin typeface="DM Sans"/>
              </a:rPr>
              <a:t>Fine off-white deposits may be noticeable in the syringe before preparation</a:t>
            </a:r>
          </a:p>
        </p:txBody>
      </p:sp>
      <p:sp>
        <p:nvSpPr>
          <p:cNvPr id="17" name="Rectangle 16"/>
          <p:cNvSpPr/>
          <p:nvPr/>
        </p:nvSpPr>
        <p:spPr>
          <a:xfrm>
            <a:off x="658368" y="3566160"/>
            <a:ext cx="420624" cy="42062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8" name="TextBox 17"/>
          <p:cNvSpPr txBox="1"/>
          <p:nvPr/>
        </p:nvSpPr>
        <p:spPr>
          <a:xfrm>
            <a:off x="658368" y="3607308"/>
            <a:ext cx="420624" cy="237744"/>
          </a:xfrm>
          <a:prstGeom prst="rect">
            <a:avLst/>
          </a:prstGeom>
          <a:noFill/>
        </p:spPr>
        <p:txBody>
          <a:bodyPr wrap="square" lIns="0" tIns="0" rIns="0" bIns="0" anchor="ctr">
            <a:noAutofit/>
          </a:bodyPr>
          <a:lstStyle/>
          <a:p>
            <a:pPr algn="ctr"/>
            <a:r>
              <a:rPr sz="1450" b="1" i="0">
                <a:solidFill>
                  <a:srgbClr val="FFFFFF"/>
                </a:solidFill>
                <a:latin typeface="DM Sans"/>
              </a:rPr>
              <a:t>3</a:t>
            </a:r>
          </a:p>
        </p:txBody>
      </p:sp>
      <p:sp>
        <p:nvSpPr>
          <p:cNvPr id="19" name="TextBox 18"/>
          <p:cNvSpPr txBox="1"/>
          <p:nvPr/>
        </p:nvSpPr>
        <p:spPr>
          <a:xfrm>
            <a:off x="1188719" y="3547872"/>
            <a:ext cx="5138928" cy="256032"/>
          </a:xfrm>
          <a:prstGeom prst="rect">
            <a:avLst/>
          </a:prstGeom>
          <a:noFill/>
        </p:spPr>
        <p:txBody>
          <a:bodyPr wrap="square" lIns="0" tIns="0" rIns="0" bIns="0" anchor="t">
            <a:noAutofit/>
          </a:bodyPr>
          <a:lstStyle/>
          <a:p>
            <a:pPr algn="l"/>
            <a:r>
              <a:rPr lang="en-GB" sz="1550" b="1" i="0">
                <a:solidFill>
                  <a:srgbClr val="0072CE"/>
                </a:solidFill>
                <a:latin typeface="DM Sans"/>
              </a:rPr>
              <a:t>IMPORTANT - </a:t>
            </a:r>
            <a:r>
              <a:rPr sz="1550" b="1" i="0">
                <a:solidFill>
                  <a:srgbClr val="0072CE"/>
                </a:solidFill>
                <a:latin typeface="DM Sans"/>
              </a:rPr>
              <a:t>Shake well</a:t>
            </a:r>
          </a:p>
        </p:txBody>
      </p:sp>
      <p:sp>
        <p:nvSpPr>
          <p:cNvPr id="20" name="TextBox 19"/>
          <p:cNvSpPr txBox="1"/>
          <p:nvPr/>
        </p:nvSpPr>
        <p:spPr>
          <a:xfrm>
            <a:off x="1188719" y="3840480"/>
            <a:ext cx="5138928" cy="594360"/>
          </a:xfrm>
          <a:prstGeom prst="rect">
            <a:avLst/>
          </a:prstGeom>
          <a:noFill/>
        </p:spPr>
        <p:txBody>
          <a:bodyPr wrap="square" lIns="0" tIns="0" rIns="0" bIns="0" anchor="t">
            <a:noAutofit/>
          </a:bodyPr>
          <a:lstStyle/>
          <a:p>
            <a:pPr algn="l"/>
            <a:r>
              <a:rPr sz="1400" b="0" i="0">
                <a:solidFill>
                  <a:srgbClr val="0073CF"/>
                </a:solidFill>
                <a:latin typeface="DM Sans"/>
              </a:rPr>
              <a:t>Form a homogenous suspension and administer immediately after preparation</a:t>
            </a:r>
          </a:p>
        </p:txBody>
      </p:sp>
      <p:sp>
        <p:nvSpPr>
          <p:cNvPr id="21" name="Rectangle 20"/>
          <p:cNvSpPr/>
          <p:nvPr/>
        </p:nvSpPr>
        <p:spPr>
          <a:xfrm>
            <a:off x="658368" y="4507992"/>
            <a:ext cx="420624" cy="42062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22" name="TextBox 21"/>
          <p:cNvSpPr txBox="1"/>
          <p:nvPr/>
        </p:nvSpPr>
        <p:spPr>
          <a:xfrm>
            <a:off x="658368" y="4549140"/>
            <a:ext cx="420624" cy="237744"/>
          </a:xfrm>
          <a:prstGeom prst="rect">
            <a:avLst/>
          </a:prstGeom>
          <a:noFill/>
        </p:spPr>
        <p:txBody>
          <a:bodyPr wrap="square" lIns="0" tIns="0" rIns="0" bIns="0" anchor="ctr">
            <a:noAutofit/>
          </a:bodyPr>
          <a:lstStyle/>
          <a:p>
            <a:pPr algn="ctr"/>
            <a:r>
              <a:rPr sz="1450" b="1" i="0">
                <a:solidFill>
                  <a:srgbClr val="FFFFFF"/>
                </a:solidFill>
                <a:latin typeface="DM Sans"/>
              </a:rPr>
              <a:t>4</a:t>
            </a:r>
          </a:p>
        </p:txBody>
      </p:sp>
      <p:sp>
        <p:nvSpPr>
          <p:cNvPr id="23" name="TextBox 22"/>
          <p:cNvSpPr txBox="1"/>
          <p:nvPr/>
        </p:nvSpPr>
        <p:spPr>
          <a:xfrm>
            <a:off x="1188719" y="4489704"/>
            <a:ext cx="5367528" cy="256032"/>
          </a:xfrm>
          <a:prstGeom prst="rect">
            <a:avLst/>
          </a:prstGeom>
          <a:noFill/>
        </p:spPr>
        <p:txBody>
          <a:bodyPr wrap="square" lIns="0" tIns="0" rIns="0" bIns="0" anchor="t">
            <a:noAutofit/>
          </a:bodyPr>
          <a:lstStyle/>
          <a:p>
            <a:pPr algn="l"/>
            <a:r>
              <a:rPr sz="1550" b="1" i="0">
                <a:solidFill>
                  <a:srgbClr val="0072CE"/>
                </a:solidFill>
                <a:latin typeface="DM Sans"/>
              </a:rPr>
              <a:t>Do not use if appearance varies</a:t>
            </a:r>
          </a:p>
        </p:txBody>
      </p:sp>
      <p:sp>
        <p:nvSpPr>
          <p:cNvPr id="24" name="TextBox 23"/>
          <p:cNvSpPr txBox="1"/>
          <p:nvPr/>
        </p:nvSpPr>
        <p:spPr>
          <a:xfrm>
            <a:off x="1188719" y="4782312"/>
            <a:ext cx="5367528" cy="594360"/>
          </a:xfrm>
          <a:prstGeom prst="rect">
            <a:avLst/>
          </a:prstGeom>
          <a:noFill/>
        </p:spPr>
        <p:txBody>
          <a:bodyPr wrap="square" lIns="0" tIns="0" rIns="0" bIns="0" anchor="t">
            <a:noAutofit/>
          </a:bodyPr>
          <a:lstStyle/>
          <a:p>
            <a:pPr algn="l"/>
            <a:r>
              <a:rPr sz="1400" b="0" i="0">
                <a:solidFill>
                  <a:srgbClr val="0073CF"/>
                </a:solidFill>
                <a:latin typeface="DM Sans"/>
              </a:rPr>
              <a:t>Do not administer if the suspension is not homogenous or particulate matter is observed after shaking</a:t>
            </a:r>
          </a:p>
        </p:txBody>
      </p:sp>
      <p:sp>
        <p:nvSpPr>
          <p:cNvPr id="25" name="Rectangle 24"/>
          <p:cNvSpPr/>
          <p:nvPr/>
        </p:nvSpPr>
        <p:spPr>
          <a:xfrm>
            <a:off x="6812280" y="1508760"/>
            <a:ext cx="4526280" cy="1078992"/>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26" name="TextBox 25"/>
          <p:cNvSpPr txBox="1"/>
          <p:nvPr/>
        </p:nvSpPr>
        <p:spPr>
          <a:xfrm>
            <a:off x="6976872" y="1572768"/>
            <a:ext cx="4197096" cy="987551"/>
          </a:xfrm>
          <a:prstGeom prst="rect">
            <a:avLst/>
          </a:prstGeom>
          <a:noFill/>
        </p:spPr>
        <p:txBody>
          <a:bodyPr wrap="square" lIns="0" tIns="0" rIns="0" bIns="0" anchor="t">
            <a:noAutofit/>
          </a:bodyPr>
          <a:lstStyle/>
          <a:p>
            <a:pPr algn="ctr"/>
            <a:r>
              <a:rPr sz="1600" b="1" i="0">
                <a:solidFill>
                  <a:srgbClr val="FFFFFF"/>
                </a:solidFill>
                <a:latin typeface="DM Sans"/>
              </a:rPr>
              <a:t>Critical preparation point
Shake well to form a homogenous suspension; administer immediately.</a:t>
            </a:r>
          </a:p>
        </p:txBody>
      </p:sp>
      <p:sp>
        <p:nvSpPr>
          <p:cNvPr id="27" name="TextBox 26"/>
          <p:cNvSpPr txBox="1"/>
          <p:nvPr/>
        </p:nvSpPr>
        <p:spPr>
          <a:xfrm>
            <a:off x="6903720" y="3063240"/>
            <a:ext cx="2560320" cy="228600"/>
          </a:xfrm>
          <a:prstGeom prst="rect">
            <a:avLst/>
          </a:prstGeom>
          <a:noFill/>
        </p:spPr>
        <p:txBody>
          <a:bodyPr wrap="square" lIns="0" tIns="0" rIns="0" bIns="0" anchor="t">
            <a:noAutofit/>
          </a:bodyPr>
          <a:lstStyle/>
          <a:p>
            <a:pPr algn="l"/>
            <a:r>
              <a:rPr sz="1400" b="1" i="0">
                <a:latin typeface="DM Sans"/>
              </a:rPr>
              <a:t>STORAGE</a:t>
            </a:r>
          </a:p>
        </p:txBody>
      </p:sp>
      <p:sp>
        <p:nvSpPr>
          <p:cNvPr id="28" name="Rectangle 27"/>
          <p:cNvSpPr/>
          <p:nvPr/>
        </p:nvSpPr>
        <p:spPr>
          <a:xfrm>
            <a:off x="6903720" y="3319272"/>
            <a:ext cx="658368" cy="320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solidFill>
                <a:schemeClr val="tx1"/>
              </a:solidFill>
            </a:endParaRPr>
          </a:p>
        </p:txBody>
      </p:sp>
      <p:sp>
        <p:nvSpPr>
          <p:cNvPr id="29" name="TextBox 28"/>
          <p:cNvSpPr txBox="1"/>
          <p:nvPr/>
        </p:nvSpPr>
        <p:spPr>
          <a:xfrm>
            <a:off x="6903720" y="3493008"/>
            <a:ext cx="4114800" cy="594360"/>
          </a:xfrm>
          <a:prstGeom prst="rect">
            <a:avLst/>
          </a:prstGeom>
          <a:noFill/>
        </p:spPr>
        <p:txBody>
          <a:bodyPr wrap="square" lIns="0" tIns="0" rIns="0" bIns="0" anchor="t">
            <a:noAutofit/>
          </a:bodyPr>
          <a:lstStyle/>
          <a:p>
            <a:pPr algn="l">
              <a:lnSpc>
                <a:spcPct val="105000"/>
              </a:lnSpc>
            </a:pPr>
            <a:r>
              <a:rPr sz="1700" b="0" i="0">
                <a:solidFill>
                  <a:srgbClr val="0072CE"/>
                </a:solidFill>
                <a:latin typeface="DM Sans"/>
              </a:rPr>
              <a:t>Keep in the original packaging between </a:t>
            </a:r>
            <a:r>
              <a:rPr sz="1700" b="1" i="0">
                <a:solidFill>
                  <a:srgbClr val="0072CE"/>
                </a:solidFill>
                <a:latin typeface="DM Sans"/>
              </a:rPr>
              <a:t>+2ºC and +8ºC</a:t>
            </a:r>
          </a:p>
        </p:txBody>
      </p:sp>
      <p:sp>
        <p:nvSpPr>
          <p:cNvPr id="30" name="Rectangle 29"/>
          <p:cNvSpPr/>
          <p:nvPr/>
        </p:nvSpPr>
        <p:spPr>
          <a:xfrm>
            <a:off x="6903720" y="4187952"/>
            <a:ext cx="3474720" cy="22860"/>
          </a:xfrm>
          <a:prstGeom prst="rect">
            <a:avLst/>
          </a:prstGeom>
          <a:solidFill>
            <a:srgbClr val="CC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31" name="TextBox 30"/>
          <p:cNvSpPr txBox="1"/>
          <p:nvPr/>
        </p:nvSpPr>
        <p:spPr>
          <a:xfrm>
            <a:off x="6903720" y="4407408"/>
            <a:ext cx="4069080" cy="713232"/>
          </a:xfrm>
          <a:prstGeom prst="rect">
            <a:avLst/>
          </a:prstGeom>
          <a:noFill/>
        </p:spPr>
        <p:txBody>
          <a:bodyPr wrap="square" lIns="0" tIns="0" rIns="0" bIns="0" anchor="t">
            <a:noAutofit/>
          </a:bodyPr>
          <a:lstStyle/>
          <a:p>
            <a:pPr algn="l"/>
            <a:r>
              <a:rPr sz="1520" b="0" i="0">
                <a:solidFill>
                  <a:srgbClr val="0073CF"/>
                </a:solidFill>
                <a:latin typeface="DM Sans"/>
              </a:rPr>
              <a:t>If there are signs of foreign particulate after shaking, do not administer.</a:t>
            </a:r>
          </a:p>
        </p:txBody>
      </p:sp>
    </p:spTree>
    <p:extLst>
      <p:ext uri="{BB962C8B-B14F-4D97-AF65-F5344CB8AC3E}">
        <p14:creationId xmlns:p14="http://schemas.microsoft.com/office/powerpoint/2010/main" val="14424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 y="420624"/>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Further information about Bexsero®</a:t>
            </a:r>
          </a:p>
        </p:txBody>
      </p:sp>
      <p:sp>
        <p:nvSpPr>
          <p:cNvPr id="6" name="TextBox 5"/>
          <p:cNvSpPr txBox="1"/>
          <p:nvPr/>
        </p:nvSpPr>
        <p:spPr>
          <a:xfrm>
            <a:off x="585216" y="1216152"/>
            <a:ext cx="2148840" cy="822960"/>
          </a:xfrm>
          <a:prstGeom prst="rect">
            <a:avLst/>
          </a:prstGeom>
          <a:noFill/>
        </p:spPr>
        <p:txBody>
          <a:bodyPr wrap="square" lIns="0" tIns="0" rIns="0" bIns="0" anchor="t">
            <a:noAutofit/>
          </a:bodyPr>
          <a:lstStyle/>
          <a:p>
            <a:pPr algn="l"/>
            <a:r>
              <a:rPr sz="5200" b="1" i="0">
                <a:solidFill>
                  <a:srgbClr val="FF6D3A"/>
                </a:solidFill>
                <a:latin typeface="DM Sans"/>
              </a:rPr>
              <a:t>75%</a:t>
            </a:r>
          </a:p>
        </p:txBody>
      </p:sp>
      <p:sp>
        <p:nvSpPr>
          <p:cNvPr id="7" name="TextBox 6"/>
          <p:cNvSpPr txBox="1"/>
          <p:nvPr/>
        </p:nvSpPr>
        <p:spPr>
          <a:xfrm>
            <a:off x="658368" y="2029968"/>
            <a:ext cx="4434840" cy="658368"/>
          </a:xfrm>
          <a:prstGeom prst="rect">
            <a:avLst/>
          </a:prstGeom>
          <a:noFill/>
        </p:spPr>
        <p:txBody>
          <a:bodyPr wrap="square" lIns="0" tIns="0" rIns="0" bIns="0" anchor="t">
            <a:noAutofit/>
          </a:bodyPr>
          <a:lstStyle/>
          <a:p>
            <a:pPr algn="l"/>
            <a:r>
              <a:rPr sz="1600" b="1" i="0">
                <a:solidFill>
                  <a:srgbClr val="0072CE"/>
                </a:solidFill>
                <a:latin typeface="DM Sans"/>
              </a:rPr>
              <a:t>reduction in invasive MenB disease in those eligible for vaccination within 3 years</a:t>
            </a:r>
          </a:p>
        </p:txBody>
      </p:sp>
      <p:sp>
        <p:nvSpPr>
          <p:cNvPr id="8" name="Rectangle 7"/>
          <p:cNvSpPr/>
          <p:nvPr/>
        </p:nvSpPr>
        <p:spPr>
          <a:xfrm>
            <a:off x="658368" y="2834640"/>
            <a:ext cx="4434840" cy="22860"/>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TextBox 8"/>
          <p:cNvSpPr txBox="1"/>
          <p:nvPr/>
        </p:nvSpPr>
        <p:spPr>
          <a:xfrm>
            <a:off x="658368" y="3182112"/>
            <a:ext cx="2560320" cy="228600"/>
          </a:xfrm>
          <a:prstGeom prst="rect">
            <a:avLst/>
          </a:prstGeom>
          <a:noFill/>
        </p:spPr>
        <p:txBody>
          <a:bodyPr wrap="square" lIns="0" tIns="0" rIns="0" bIns="0" anchor="t">
            <a:noAutofit/>
          </a:bodyPr>
          <a:lstStyle/>
          <a:p>
            <a:pPr algn="l"/>
            <a:r>
              <a:rPr sz="1400" b="1" i="0">
                <a:solidFill>
                  <a:srgbClr val="0072CE"/>
                </a:solidFill>
                <a:latin typeface="DM Sans"/>
              </a:rPr>
              <a:t>ESTABLISHED USE</a:t>
            </a:r>
          </a:p>
        </p:txBody>
      </p:sp>
      <p:sp>
        <p:nvSpPr>
          <p:cNvPr id="10" name="Rectangle 9"/>
          <p:cNvSpPr/>
          <p:nvPr/>
        </p:nvSpPr>
        <p:spPr>
          <a:xfrm>
            <a:off x="658368" y="3438144"/>
            <a:ext cx="658368" cy="3200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1" name="TextBox 10"/>
          <p:cNvSpPr txBox="1"/>
          <p:nvPr/>
        </p:nvSpPr>
        <p:spPr>
          <a:xfrm>
            <a:off x="658368" y="3584448"/>
            <a:ext cx="4617720" cy="1508760"/>
          </a:xfrm>
          <a:prstGeom prst="rect">
            <a:avLst/>
          </a:prstGeom>
          <a:noFill/>
        </p:spPr>
        <p:txBody>
          <a:bodyPr wrap="square" lIns="18288" tIns="18288" rIns="18288" bIns="18288" anchor="t">
            <a:noAutofit/>
          </a:bodyPr>
          <a:lstStyle/>
          <a:p>
            <a:pPr marL="425653" indent="-285750">
              <a:buClr>
                <a:schemeClr val="accent1"/>
              </a:buClr>
              <a:buFont typeface="Wingdings" pitchFamily="2" charset="2"/>
              <a:buChar char="§"/>
            </a:pPr>
            <a:r>
              <a:rPr sz="1530" b="0" i="0">
                <a:solidFill>
                  <a:srgbClr val="0072CE"/>
                </a:solidFill>
                <a:latin typeface="DM Sans"/>
              </a:rPr>
              <a:t>Routinely given to infants in the UK since 2015</a:t>
            </a:r>
            <a:endParaRPr lang="en-GB" sz="1530" b="0" i="0">
              <a:solidFill>
                <a:srgbClr val="0072CE"/>
              </a:solidFill>
              <a:latin typeface="DM Sans"/>
            </a:endParaRPr>
          </a:p>
          <a:p>
            <a:pPr marL="425653" indent="-285750">
              <a:buClr>
                <a:schemeClr val="accent1"/>
              </a:buClr>
              <a:buFont typeface="Wingdings" pitchFamily="2" charset="2"/>
              <a:buChar char="§"/>
            </a:pPr>
            <a:r>
              <a:rPr sz="1530" b="0" i="0">
                <a:solidFill>
                  <a:srgbClr val="0072CE"/>
                </a:solidFill>
                <a:latin typeface="DM Sans"/>
              </a:rPr>
              <a:t>Also used for adolescents and adults deemed to be at increased risk</a:t>
            </a:r>
            <a:endParaRPr lang="en-GB" sz="1530" b="0" i="0">
              <a:solidFill>
                <a:srgbClr val="0072CE"/>
              </a:solidFill>
              <a:latin typeface="DM Sans"/>
            </a:endParaRPr>
          </a:p>
          <a:p>
            <a:pPr marL="425653" indent="-285750">
              <a:buClr>
                <a:schemeClr val="accent1"/>
              </a:buClr>
              <a:buFont typeface="Wingdings" pitchFamily="2" charset="2"/>
              <a:buChar char="§"/>
            </a:pPr>
            <a:r>
              <a:rPr sz="1530" b="0" i="0">
                <a:solidFill>
                  <a:srgbClr val="0072CE"/>
                </a:solidFill>
                <a:latin typeface="DM Sans"/>
              </a:rPr>
              <a:t>Immunogenic in adolescents and adults</a:t>
            </a:r>
          </a:p>
        </p:txBody>
      </p:sp>
      <p:sp>
        <p:nvSpPr>
          <p:cNvPr id="12" name="Rectangle 11"/>
          <p:cNvSpPr/>
          <p:nvPr/>
        </p:nvSpPr>
        <p:spPr>
          <a:xfrm>
            <a:off x="5897880" y="1225296"/>
            <a:ext cx="5303520" cy="4160520"/>
          </a:xfrm>
          <a:prstGeom prst="rect">
            <a:avLst/>
          </a:prstGeom>
          <a:solidFill>
            <a:srgbClr val="FFF9F7"/>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3" name="TextBox 12"/>
          <p:cNvSpPr txBox="1"/>
          <p:nvPr/>
        </p:nvSpPr>
        <p:spPr>
          <a:xfrm>
            <a:off x="6199632" y="1536192"/>
            <a:ext cx="2560320" cy="228600"/>
          </a:xfrm>
          <a:prstGeom prst="rect">
            <a:avLst/>
          </a:prstGeom>
          <a:noFill/>
        </p:spPr>
        <p:txBody>
          <a:bodyPr wrap="square" lIns="0" tIns="0" rIns="0" bIns="0" anchor="t">
            <a:noAutofit/>
          </a:bodyPr>
          <a:lstStyle/>
          <a:p>
            <a:pPr algn="l"/>
            <a:r>
              <a:rPr sz="1400" b="1" i="0">
                <a:latin typeface="DM Sans"/>
              </a:rPr>
              <a:t>NON-LIVE VACCINE</a:t>
            </a:r>
          </a:p>
        </p:txBody>
      </p:sp>
      <p:sp>
        <p:nvSpPr>
          <p:cNvPr id="14" name="Rectangle 13"/>
          <p:cNvSpPr/>
          <p:nvPr/>
        </p:nvSpPr>
        <p:spPr>
          <a:xfrm>
            <a:off x="6199632" y="1828800"/>
            <a:ext cx="658368" cy="320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5" name="TextBox 14"/>
          <p:cNvSpPr txBox="1"/>
          <p:nvPr/>
        </p:nvSpPr>
        <p:spPr>
          <a:xfrm>
            <a:off x="6199632" y="1975104"/>
            <a:ext cx="4572000" cy="402336"/>
          </a:xfrm>
          <a:prstGeom prst="rect">
            <a:avLst/>
          </a:prstGeom>
          <a:noFill/>
        </p:spPr>
        <p:txBody>
          <a:bodyPr wrap="square" lIns="0" tIns="0" rIns="0" bIns="0" anchor="t">
            <a:noAutofit/>
          </a:bodyPr>
          <a:lstStyle/>
          <a:p>
            <a:pPr algn="l"/>
            <a:r>
              <a:rPr sz="1600" b="1" i="0">
                <a:solidFill>
                  <a:srgbClr val="0072CE"/>
                </a:solidFill>
                <a:latin typeface="DM Sans"/>
              </a:rPr>
              <a:t>Made using recombinant vaccine technology and can be given:</a:t>
            </a:r>
          </a:p>
        </p:txBody>
      </p:sp>
      <p:sp>
        <p:nvSpPr>
          <p:cNvPr id="16" name="TextBox 15"/>
          <p:cNvSpPr txBox="1"/>
          <p:nvPr/>
        </p:nvSpPr>
        <p:spPr>
          <a:xfrm>
            <a:off x="6199632" y="2542032"/>
            <a:ext cx="4590288" cy="2212848"/>
          </a:xfrm>
          <a:prstGeom prst="rect">
            <a:avLst/>
          </a:prstGeom>
          <a:noFill/>
        </p:spPr>
        <p:txBody>
          <a:bodyPr wrap="square" lIns="18288" tIns="18288" rIns="18288" bIns="18288" anchor="t">
            <a:noAutofit/>
          </a:bodyPr>
          <a:lstStyle/>
          <a:p>
            <a:pPr marL="131674">
              <a:buClr>
                <a:srgbClr val="48D1BA"/>
              </a:buClr>
            </a:pPr>
            <a:r>
              <a:rPr sz="1440" b="0" i="0">
                <a:solidFill>
                  <a:srgbClr val="0072CE"/>
                </a:solidFill>
                <a:latin typeface="DM Sans"/>
              </a:rPr>
              <a:t>At the same time as, or at any interval from, any other vaccines</a:t>
            </a:r>
            <a:endParaRPr lang="en-GB" sz="1440" b="0" i="0">
              <a:solidFill>
                <a:srgbClr val="0072CE"/>
              </a:solidFill>
              <a:latin typeface="DM Sans"/>
            </a:endParaRPr>
          </a:p>
          <a:p>
            <a:pPr marL="131674">
              <a:buClr>
                <a:srgbClr val="48D1BA"/>
              </a:buClr>
            </a:pPr>
            <a:r>
              <a:rPr sz="1440" b="1" i="0">
                <a:solidFill>
                  <a:srgbClr val="0072CE"/>
                </a:solidFill>
                <a:latin typeface="DM Sans"/>
              </a:rPr>
              <a:t>Exception: </a:t>
            </a:r>
            <a:r>
              <a:rPr sz="1440" b="0" i="0" err="1">
                <a:solidFill>
                  <a:srgbClr val="0072CE"/>
                </a:solidFill>
                <a:latin typeface="DM Sans"/>
              </a:rPr>
              <a:t>Trumenba</a:t>
            </a:r>
            <a:r>
              <a:rPr sz="1440" b="0" i="0">
                <a:solidFill>
                  <a:srgbClr val="0072CE"/>
                </a:solidFill>
                <a:latin typeface="DM Sans"/>
              </a:rPr>
              <a:t>® should be given a minimum of 4 weeks apart</a:t>
            </a:r>
            <a:endParaRPr lang="en-GB" sz="1440" b="0" i="0">
              <a:solidFill>
                <a:srgbClr val="0072CE"/>
              </a:solidFill>
              <a:latin typeface="DM Sans"/>
            </a:endParaRPr>
          </a:p>
          <a:p>
            <a:pPr marL="131674">
              <a:buClr>
                <a:srgbClr val="48D1BA"/>
              </a:buClr>
            </a:pPr>
            <a:r>
              <a:rPr sz="1440" b="0" i="0">
                <a:solidFill>
                  <a:srgbClr val="0072CE"/>
                </a:solidFill>
                <a:latin typeface="DM Sans"/>
              </a:rPr>
              <a:t>To pregnant or breastfeeding women when clinically indicated</a:t>
            </a:r>
            <a:endParaRPr lang="en-GB" sz="1440" b="0" i="0">
              <a:solidFill>
                <a:srgbClr val="0072CE"/>
              </a:solidFill>
              <a:latin typeface="DM Sans"/>
            </a:endParaRPr>
          </a:p>
          <a:p>
            <a:pPr marL="131674">
              <a:buClr>
                <a:srgbClr val="48D1BA"/>
              </a:buClr>
            </a:pPr>
            <a:r>
              <a:rPr sz="1440" b="0" i="0">
                <a:solidFill>
                  <a:srgbClr val="0072CE"/>
                </a:solidFill>
                <a:latin typeface="DM Sans"/>
              </a:rPr>
              <a:t>To individuals with immunosuppression and human immunodeficiency virus (HIV)</a:t>
            </a:r>
            <a:endParaRPr lang="en-GB" sz="1440" b="0" i="0">
              <a:solidFill>
                <a:srgbClr val="0072CE"/>
              </a:solidFill>
              <a:latin typeface="DM Sans"/>
            </a:endParaRPr>
          </a:p>
        </p:txBody>
      </p:sp>
    </p:spTree>
    <p:extLst>
      <p:ext uri="{BB962C8B-B14F-4D97-AF65-F5344CB8AC3E}">
        <p14:creationId xmlns:p14="http://schemas.microsoft.com/office/powerpoint/2010/main" val="3010398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912" y="274320"/>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Bexsero® Contraindications</a:t>
            </a:r>
          </a:p>
        </p:txBody>
      </p:sp>
      <p:sp>
        <p:nvSpPr>
          <p:cNvPr id="5" name="TextBox 4"/>
          <p:cNvSpPr txBox="1"/>
          <p:nvPr/>
        </p:nvSpPr>
        <p:spPr>
          <a:xfrm>
            <a:off x="475488" y="813816"/>
            <a:ext cx="9966960" cy="256032"/>
          </a:xfrm>
          <a:prstGeom prst="rect">
            <a:avLst/>
          </a:prstGeom>
          <a:noFill/>
        </p:spPr>
        <p:txBody>
          <a:bodyPr wrap="square" lIns="0" tIns="0" rIns="0" bIns="0" anchor="t">
            <a:noAutofit/>
          </a:bodyPr>
          <a:lstStyle/>
          <a:p>
            <a:pPr algn="l"/>
            <a:r>
              <a:rPr lang="en-GB" sz="1450" b="0" i="0">
                <a:solidFill>
                  <a:srgbClr val="0072CE"/>
                </a:solidFill>
                <a:latin typeface="DM Sans"/>
              </a:rPr>
              <a:t>Few individuals are unable to receive meningococcal vaccines</a:t>
            </a:r>
          </a:p>
        </p:txBody>
      </p:sp>
      <p:sp>
        <p:nvSpPr>
          <p:cNvPr id="6" name="TextBox 5"/>
          <p:cNvSpPr txBox="1"/>
          <p:nvPr/>
        </p:nvSpPr>
        <p:spPr>
          <a:xfrm>
            <a:off x="713232" y="1333463"/>
            <a:ext cx="4821341" cy="329184"/>
          </a:xfrm>
          <a:prstGeom prst="rect">
            <a:avLst/>
          </a:prstGeom>
          <a:noFill/>
        </p:spPr>
        <p:txBody>
          <a:bodyPr wrap="square" lIns="0" tIns="0" rIns="0" bIns="0" anchor="t">
            <a:noAutofit/>
          </a:bodyPr>
          <a:lstStyle/>
          <a:p>
            <a:pPr algn="l"/>
            <a:r>
              <a:rPr sz="1400" b="1" i="0">
                <a:solidFill>
                  <a:srgbClr val="FF6D3A"/>
                </a:solidFill>
                <a:latin typeface="DM Sans"/>
              </a:rPr>
              <a:t>DO NOT ADMINISTER TO THOSE WHO HAVE HAD</a:t>
            </a:r>
          </a:p>
        </p:txBody>
      </p:sp>
      <p:sp>
        <p:nvSpPr>
          <p:cNvPr id="8" name="Rectangle 7"/>
          <p:cNvSpPr/>
          <p:nvPr/>
        </p:nvSpPr>
        <p:spPr>
          <a:xfrm>
            <a:off x="749808" y="1737360"/>
            <a:ext cx="128016" cy="78638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0" name="TextBox 9"/>
          <p:cNvSpPr txBox="1"/>
          <p:nvPr/>
        </p:nvSpPr>
        <p:spPr>
          <a:xfrm>
            <a:off x="1054608" y="1726655"/>
            <a:ext cx="9326880" cy="420624"/>
          </a:xfrm>
          <a:prstGeom prst="rect">
            <a:avLst/>
          </a:prstGeom>
          <a:noFill/>
        </p:spPr>
        <p:txBody>
          <a:bodyPr wrap="square" lIns="0" tIns="0" rIns="0" bIns="0" anchor="t">
            <a:noAutofit/>
          </a:bodyPr>
          <a:lstStyle/>
          <a:p>
            <a:pPr algn="l"/>
            <a:r>
              <a:rPr sz="1600" b="0" i="0">
                <a:solidFill>
                  <a:srgbClr val="0073CF"/>
                </a:solidFill>
                <a:latin typeface="DM Sans"/>
              </a:rPr>
              <a:t>A confirmed anaphylactic reaction to a previous dose of the vaccine</a:t>
            </a:r>
          </a:p>
        </p:txBody>
      </p:sp>
      <p:sp>
        <p:nvSpPr>
          <p:cNvPr id="11" name="TextBox 10"/>
          <p:cNvSpPr txBox="1"/>
          <p:nvPr/>
        </p:nvSpPr>
        <p:spPr>
          <a:xfrm>
            <a:off x="7397274" y="1724425"/>
            <a:ext cx="640080" cy="274320"/>
          </a:xfrm>
          <a:prstGeom prst="rect">
            <a:avLst/>
          </a:prstGeom>
          <a:noFill/>
        </p:spPr>
        <p:txBody>
          <a:bodyPr wrap="square" lIns="0" tIns="0" rIns="0" bIns="0" anchor="t">
            <a:noAutofit/>
          </a:bodyPr>
          <a:lstStyle/>
          <a:p>
            <a:pPr algn="ctr"/>
            <a:r>
              <a:rPr sz="1600" b="1" i="0">
                <a:solidFill>
                  <a:srgbClr val="FF6D3A"/>
                </a:solidFill>
                <a:latin typeface="DM Sans"/>
              </a:rPr>
              <a:t>OR</a:t>
            </a:r>
          </a:p>
        </p:txBody>
      </p:sp>
      <p:sp>
        <p:nvSpPr>
          <p:cNvPr id="12" name="Rectangle 11"/>
          <p:cNvSpPr/>
          <p:nvPr/>
        </p:nvSpPr>
        <p:spPr>
          <a:xfrm>
            <a:off x="749808" y="2971800"/>
            <a:ext cx="128016" cy="78638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3" name="TextBox 12"/>
          <p:cNvSpPr txBox="1"/>
          <p:nvPr/>
        </p:nvSpPr>
        <p:spPr>
          <a:xfrm>
            <a:off x="1024128" y="2953512"/>
            <a:ext cx="5166360" cy="292608"/>
          </a:xfrm>
          <a:prstGeom prst="rect">
            <a:avLst/>
          </a:prstGeom>
          <a:noFill/>
        </p:spPr>
        <p:txBody>
          <a:bodyPr wrap="square" lIns="0" tIns="0" rIns="0" bIns="0" anchor="t">
            <a:noAutofit/>
          </a:bodyPr>
          <a:lstStyle/>
          <a:p>
            <a:pPr algn="l"/>
            <a:endParaRPr sz="1800" b="1" i="0">
              <a:solidFill>
                <a:srgbClr val="0072CE"/>
              </a:solidFill>
              <a:latin typeface="DM Sans"/>
            </a:endParaRPr>
          </a:p>
        </p:txBody>
      </p:sp>
      <p:sp>
        <p:nvSpPr>
          <p:cNvPr id="14" name="TextBox 13"/>
          <p:cNvSpPr txBox="1"/>
          <p:nvPr/>
        </p:nvSpPr>
        <p:spPr>
          <a:xfrm>
            <a:off x="1024128" y="2933663"/>
            <a:ext cx="9326880" cy="420624"/>
          </a:xfrm>
          <a:prstGeom prst="rect">
            <a:avLst/>
          </a:prstGeom>
          <a:noFill/>
        </p:spPr>
        <p:txBody>
          <a:bodyPr wrap="square" lIns="0" tIns="0" rIns="0" bIns="0" anchor="t">
            <a:noAutofit/>
          </a:bodyPr>
          <a:lstStyle/>
          <a:p>
            <a:pPr algn="l"/>
            <a:r>
              <a:rPr sz="1600" b="0" i="0">
                <a:solidFill>
                  <a:srgbClr val="0073CF"/>
                </a:solidFill>
                <a:latin typeface="DM Sans"/>
              </a:rPr>
              <a:t>A confirmed anaphylactic reaction to any constituent, excipient or residue from the manufacturing process</a:t>
            </a:r>
          </a:p>
        </p:txBody>
      </p:sp>
      <p:sp>
        <p:nvSpPr>
          <p:cNvPr id="15" name="Rectangle 14"/>
          <p:cNvSpPr/>
          <p:nvPr/>
        </p:nvSpPr>
        <p:spPr>
          <a:xfrm>
            <a:off x="713232" y="4279392"/>
            <a:ext cx="10378440" cy="850392"/>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6" name="TextBox 15"/>
          <p:cNvSpPr txBox="1"/>
          <p:nvPr/>
        </p:nvSpPr>
        <p:spPr>
          <a:xfrm>
            <a:off x="877824" y="4387559"/>
            <a:ext cx="10049256" cy="758952"/>
          </a:xfrm>
          <a:prstGeom prst="rect">
            <a:avLst/>
          </a:prstGeom>
          <a:noFill/>
        </p:spPr>
        <p:txBody>
          <a:bodyPr wrap="square" lIns="0" tIns="0" rIns="0" bIns="0" anchor="t">
            <a:noAutofit/>
          </a:bodyPr>
          <a:lstStyle/>
          <a:p>
            <a:pPr algn="ctr"/>
            <a:r>
              <a:rPr sz="1800" b="1" i="0">
                <a:solidFill>
                  <a:srgbClr val="FFFFFF"/>
                </a:solidFill>
                <a:latin typeface="DM Sans"/>
              </a:rPr>
              <a:t>There are very few individuals who cannot receive meningococcal vaccines.
When in doubt, seek advice rather than withhold immunisation.</a:t>
            </a:r>
          </a:p>
        </p:txBody>
      </p:sp>
    </p:spTree>
    <p:extLst>
      <p:ext uri="{BB962C8B-B14F-4D97-AF65-F5344CB8AC3E}">
        <p14:creationId xmlns:p14="http://schemas.microsoft.com/office/powerpoint/2010/main" val="2375783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488" y="329184"/>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Possible adverse reactions</a:t>
            </a:r>
          </a:p>
        </p:txBody>
      </p:sp>
      <p:sp>
        <p:nvSpPr>
          <p:cNvPr id="5" name="TextBox 4"/>
          <p:cNvSpPr txBox="1"/>
          <p:nvPr/>
        </p:nvSpPr>
        <p:spPr>
          <a:xfrm>
            <a:off x="475488" y="813816"/>
            <a:ext cx="9966960" cy="256032"/>
          </a:xfrm>
          <a:prstGeom prst="rect">
            <a:avLst/>
          </a:prstGeom>
          <a:noFill/>
        </p:spPr>
        <p:txBody>
          <a:bodyPr wrap="square" lIns="0" tIns="0" rIns="0" bIns="0" anchor="t">
            <a:noAutofit/>
          </a:bodyPr>
          <a:lstStyle/>
          <a:p>
            <a:pPr algn="l"/>
            <a:r>
              <a:rPr sz="1450" b="0" i="0">
                <a:solidFill>
                  <a:srgbClr val="0073CF"/>
                </a:solidFill>
                <a:latin typeface="DM Sans"/>
              </a:rPr>
              <a:t>Counselling points for adolescents and adults</a:t>
            </a:r>
          </a:p>
        </p:txBody>
      </p:sp>
      <p:sp>
        <p:nvSpPr>
          <p:cNvPr id="6" name="TextBox 5"/>
          <p:cNvSpPr txBox="1"/>
          <p:nvPr/>
        </p:nvSpPr>
        <p:spPr>
          <a:xfrm>
            <a:off x="658368" y="1152144"/>
            <a:ext cx="3021534" cy="228600"/>
          </a:xfrm>
          <a:prstGeom prst="rect">
            <a:avLst/>
          </a:prstGeom>
          <a:noFill/>
        </p:spPr>
        <p:txBody>
          <a:bodyPr wrap="square" lIns="0" tIns="0" rIns="0" bIns="0" anchor="t">
            <a:noAutofit/>
          </a:bodyPr>
          <a:lstStyle/>
          <a:p>
            <a:pPr algn="l"/>
            <a:r>
              <a:rPr sz="1400" b="1" i="0">
                <a:solidFill>
                  <a:srgbClr val="FF6D3A"/>
                </a:solidFill>
                <a:latin typeface="DM Sans"/>
              </a:rPr>
              <a:t>MOST COMMON SIDE EFFECTS</a:t>
            </a:r>
          </a:p>
        </p:txBody>
      </p:sp>
      <p:sp>
        <p:nvSpPr>
          <p:cNvPr id="7" name="Rectangle 6"/>
          <p:cNvSpPr/>
          <p:nvPr/>
        </p:nvSpPr>
        <p:spPr>
          <a:xfrm>
            <a:off x="658368" y="1408176"/>
            <a:ext cx="658368" cy="3200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8" name="TextBox 7"/>
          <p:cNvSpPr txBox="1"/>
          <p:nvPr/>
        </p:nvSpPr>
        <p:spPr>
          <a:xfrm>
            <a:off x="658368" y="1572768"/>
            <a:ext cx="3474720" cy="274320"/>
          </a:xfrm>
          <a:prstGeom prst="rect">
            <a:avLst/>
          </a:prstGeom>
          <a:noFill/>
        </p:spPr>
        <p:txBody>
          <a:bodyPr wrap="square" lIns="0" tIns="0" rIns="0" bIns="0" anchor="t">
            <a:noAutofit/>
          </a:bodyPr>
          <a:lstStyle/>
          <a:p>
            <a:pPr algn="l"/>
            <a:r>
              <a:rPr sz="1520" b="1" i="0">
                <a:solidFill>
                  <a:srgbClr val="0073CF"/>
                </a:solidFill>
                <a:latin typeface="DM Sans"/>
              </a:rPr>
              <a:t>In adolescents and adults:</a:t>
            </a:r>
          </a:p>
        </p:txBody>
      </p:sp>
      <p:sp>
        <p:nvSpPr>
          <p:cNvPr id="9" name="TextBox 8"/>
          <p:cNvSpPr txBox="1"/>
          <p:nvPr/>
        </p:nvSpPr>
        <p:spPr>
          <a:xfrm>
            <a:off x="658368" y="1938528"/>
            <a:ext cx="4709160" cy="2331720"/>
          </a:xfrm>
          <a:prstGeom prst="rect">
            <a:avLst/>
          </a:prstGeom>
          <a:noFill/>
        </p:spPr>
        <p:txBody>
          <a:bodyPr wrap="square" lIns="18288" tIns="18288" rIns="18288" bIns="18288" anchor="t">
            <a:noAutofit/>
          </a:bodyPr>
          <a:lstStyle/>
          <a:p>
            <a:pPr marL="420167" indent="-285750">
              <a:buClr>
                <a:srgbClr val="FF6D3A"/>
              </a:buClr>
              <a:buFont typeface="Wingdings" pitchFamily="2" charset="2"/>
              <a:buChar char="§"/>
            </a:pPr>
            <a:r>
              <a:rPr sz="1470" b="0" i="0">
                <a:solidFill>
                  <a:srgbClr val="0072CE"/>
                </a:solidFill>
                <a:latin typeface="DM Sans"/>
              </a:rPr>
              <a:t>Swelling, redness and tenderness at the injection site</a:t>
            </a:r>
          </a:p>
          <a:p>
            <a:pPr marL="420167" indent="-285750">
              <a:buClr>
                <a:srgbClr val="FF6D3A"/>
              </a:buClr>
              <a:buFont typeface="Wingdings" pitchFamily="2" charset="2"/>
              <a:buChar char="§"/>
            </a:pPr>
            <a:r>
              <a:rPr sz="1470" b="0" i="0">
                <a:solidFill>
                  <a:srgbClr val="0072CE"/>
                </a:solidFill>
                <a:latin typeface="DM Sans"/>
              </a:rPr>
              <a:t>Malaise, headache and nausea</a:t>
            </a:r>
          </a:p>
          <a:p>
            <a:pPr marL="420167" indent="-285750">
              <a:buClr>
                <a:srgbClr val="FF6D3A"/>
              </a:buClr>
              <a:buFont typeface="Wingdings" pitchFamily="2" charset="2"/>
              <a:buChar char="§"/>
            </a:pPr>
            <a:r>
              <a:rPr sz="1470" b="0" i="0">
                <a:solidFill>
                  <a:srgbClr val="0072CE"/>
                </a:solidFill>
                <a:latin typeface="DM Sans"/>
              </a:rPr>
              <a:t>Myalgia (muscle pain)</a:t>
            </a:r>
          </a:p>
          <a:p>
            <a:pPr marL="420167" indent="-285750">
              <a:buClr>
                <a:srgbClr val="FF6D3A"/>
              </a:buClr>
              <a:buFont typeface="Wingdings" pitchFamily="2" charset="2"/>
              <a:buChar char="§"/>
            </a:pPr>
            <a:r>
              <a:rPr sz="1470" b="0" i="0">
                <a:solidFill>
                  <a:srgbClr val="0072CE"/>
                </a:solidFill>
                <a:latin typeface="DM Sans"/>
              </a:rPr>
              <a:t>Arthralgia (joint pain)</a:t>
            </a:r>
          </a:p>
          <a:p>
            <a:pPr marL="420167" indent="-285750">
              <a:buClr>
                <a:srgbClr val="FF6D3A"/>
              </a:buClr>
              <a:buFont typeface="Wingdings" pitchFamily="2" charset="2"/>
              <a:buChar char="§"/>
            </a:pPr>
            <a:r>
              <a:rPr sz="1470" b="1" i="0">
                <a:solidFill>
                  <a:srgbClr val="0072CE"/>
                </a:solidFill>
                <a:latin typeface="DM Sans"/>
              </a:rPr>
              <a:t>Mild fever may occur</a:t>
            </a:r>
            <a:r>
              <a:rPr sz="1470" b="0" i="0">
                <a:solidFill>
                  <a:srgbClr val="0072CE"/>
                </a:solidFill>
                <a:latin typeface="DM Sans"/>
              </a:rPr>
              <a:t>, although high fever is uncommon</a:t>
            </a:r>
          </a:p>
        </p:txBody>
      </p:sp>
      <p:sp>
        <p:nvSpPr>
          <p:cNvPr id="10" name="TextBox 9"/>
          <p:cNvSpPr txBox="1"/>
          <p:nvPr/>
        </p:nvSpPr>
        <p:spPr>
          <a:xfrm>
            <a:off x="5833872" y="1152144"/>
            <a:ext cx="2560320" cy="228600"/>
          </a:xfrm>
          <a:prstGeom prst="rect">
            <a:avLst/>
          </a:prstGeom>
          <a:noFill/>
        </p:spPr>
        <p:txBody>
          <a:bodyPr wrap="square" lIns="0" tIns="0" rIns="0" bIns="0" anchor="t">
            <a:noAutofit/>
          </a:bodyPr>
          <a:lstStyle/>
          <a:p>
            <a:pPr algn="l"/>
            <a:r>
              <a:rPr sz="1400" b="1" i="0">
                <a:solidFill>
                  <a:schemeClr val="accent2"/>
                </a:solidFill>
                <a:latin typeface="DM Sans"/>
              </a:rPr>
              <a:t>ADVICE TO GIVE</a:t>
            </a:r>
          </a:p>
        </p:txBody>
      </p:sp>
      <p:sp>
        <p:nvSpPr>
          <p:cNvPr id="11" name="Rectangle 10"/>
          <p:cNvSpPr/>
          <p:nvPr/>
        </p:nvSpPr>
        <p:spPr>
          <a:xfrm>
            <a:off x="5833872" y="1408176"/>
            <a:ext cx="658368" cy="3200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2" name="TextBox 11"/>
          <p:cNvSpPr txBox="1"/>
          <p:nvPr/>
        </p:nvSpPr>
        <p:spPr>
          <a:xfrm>
            <a:off x="5833872" y="1940815"/>
            <a:ext cx="5166360" cy="1874519"/>
          </a:xfrm>
          <a:prstGeom prst="rect">
            <a:avLst/>
          </a:prstGeom>
          <a:noFill/>
        </p:spPr>
        <p:txBody>
          <a:bodyPr wrap="square" lIns="18288" tIns="18288" rIns="18288" bIns="18288" anchor="t">
            <a:noAutofit/>
          </a:bodyPr>
          <a:lstStyle/>
          <a:p>
            <a:pPr marL="420167" indent="-285750">
              <a:buClr>
                <a:srgbClr val="CC00BA"/>
              </a:buClr>
              <a:buFont typeface="Wingdings" pitchFamily="2" charset="2"/>
              <a:buChar char="§"/>
            </a:pPr>
            <a:r>
              <a:rPr sz="1470" b="0" i="0">
                <a:solidFill>
                  <a:srgbClr val="0072CE"/>
                </a:solidFill>
                <a:latin typeface="DM Sans"/>
              </a:rPr>
              <a:t>Routine prophylactic paracetamol is not recommended</a:t>
            </a:r>
            <a:endParaRPr lang="en-GB" sz="1470" b="0" i="0">
              <a:solidFill>
                <a:srgbClr val="0072CE"/>
              </a:solidFill>
              <a:latin typeface="DM Sans"/>
            </a:endParaRPr>
          </a:p>
          <a:p>
            <a:pPr marL="420167" indent="-285750">
              <a:buClr>
                <a:srgbClr val="CC00BA"/>
              </a:buClr>
              <a:buFont typeface="Wingdings" pitchFamily="2" charset="2"/>
              <a:buChar char="§"/>
            </a:pPr>
            <a:r>
              <a:rPr sz="1470" b="0" i="0">
                <a:solidFill>
                  <a:srgbClr val="0072CE"/>
                </a:solidFill>
                <a:latin typeface="DM Sans"/>
              </a:rPr>
              <a:t>Paracetamol or other over-the-counter pain relief may be taken if required to relieve symptoms</a:t>
            </a:r>
            <a:endParaRPr lang="en-GB" sz="1470" b="0" i="0">
              <a:solidFill>
                <a:srgbClr val="0072CE"/>
              </a:solidFill>
              <a:latin typeface="DM Sans"/>
            </a:endParaRPr>
          </a:p>
          <a:p>
            <a:pPr marL="420167" indent="-285750">
              <a:buClr>
                <a:srgbClr val="CC00BA"/>
              </a:buClr>
              <a:buFont typeface="Wingdings" pitchFamily="2" charset="2"/>
              <a:buChar char="§"/>
            </a:pPr>
            <a:r>
              <a:rPr sz="1470" b="1" i="0">
                <a:solidFill>
                  <a:srgbClr val="0072CE"/>
                </a:solidFill>
                <a:latin typeface="DM Sans"/>
              </a:rPr>
              <a:t>Side effects are common, usually mild,</a:t>
            </a:r>
            <a:r>
              <a:rPr sz="1470" b="0" i="0">
                <a:solidFill>
                  <a:srgbClr val="0072CE"/>
                </a:solidFill>
                <a:latin typeface="DM Sans"/>
              </a:rPr>
              <a:t> and typically resolve within 1–2 days</a:t>
            </a:r>
            <a:endParaRPr lang="en-GB" sz="1470" b="0" i="0">
              <a:solidFill>
                <a:srgbClr val="0072CE"/>
              </a:solidFill>
              <a:latin typeface="DM Sans"/>
            </a:endParaRPr>
          </a:p>
        </p:txBody>
      </p:sp>
      <p:sp>
        <p:nvSpPr>
          <p:cNvPr id="13" name="Rectangle 12"/>
          <p:cNvSpPr/>
          <p:nvPr/>
        </p:nvSpPr>
        <p:spPr>
          <a:xfrm>
            <a:off x="822960" y="3840480"/>
            <a:ext cx="9966960" cy="87782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4" name="TextBox 13"/>
          <p:cNvSpPr txBox="1"/>
          <p:nvPr/>
        </p:nvSpPr>
        <p:spPr>
          <a:xfrm>
            <a:off x="1089660" y="3968496"/>
            <a:ext cx="9535668" cy="786384"/>
          </a:xfrm>
          <a:prstGeom prst="rect">
            <a:avLst/>
          </a:prstGeom>
          <a:noFill/>
        </p:spPr>
        <p:txBody>
          <a:bodyPr wrap="square" lIns="0" tIns="0" rIns="0" bIns="0" anchor="t">
            <a:noAutofit/>
          </a:bodyPr>
          <a:lstStyle/>
          <a:p>
            <a:pPr algn="ctr"/>
            <a:r>
              <a:rPr lang="en-GB" sz="2000" b="1" i="0">
                <a:solidFill>
                  <a:srgbClr val="FFFFFF"/>
                </a:solidFill>
                <a:latin typeface="DM Sans"/>
              </a:rPr>
              <a:t>No increase in the frequency or severity of adverse reactions has been seen with subsequent doses of MenB vaccine.</a:t>
            </a:r>
          </a:p>
        </p:txBody>
      </p:sp>
      <p:sp>
        <p:nvSpPr>
          <p:cNvPr id="15" name="Rectangle 14"/>
          <p:cNvSpPr/>
          <p:nvPr/>
        </p:nvSpPr>
        <p:spPr>
          <a:xfrm>
            <a:off x="658368" y="5120640"/>
            <a:ext cx="10195560" cy="22860"/>
          </a:xfrm>
          <a:prstGeom prst="rect">
            <a:avLst/>
          </a:prstGeom>
          <a:solidFill>
            <a:srgbClr val="CC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6" name="TextBox 15"/>
          <p:cNvSpPr txBox="1"/>
          <p:nvPr/>
        </p:nvSpPr>
        <p:spPr>
          <a:xfrm>
            <a:off x="673608" y="5244084"/>
            <a:ext cx="9966960" cy="411480"/>
          </a:xfrm>
          <a:prstGeom prst="rect">
            <a:avLst/>
          </a:prstGeom>
          <a:noFill/>
        </p:spPr>
        <p:txBody>
          <a:bodyPr wrap="square" lIns="0" tIns="0" rIns="0" bIns="0" anchor="t">
            <a:noAutofit/>
          </a:bodyPr>
          <a:lstStyle/>
          <a:p>
            <a:pPr algn="l">
              <a:lnSpc>
                <a:spcPct val="105000"/>
              </a:lnSpc>
            </a:pPr>
            <a:r>
              <a:rPr sz="1700" b="1" i="0">
                <a:solidFill>
                  <a:srgbClr val="FF6D3A"/>
                </a:solidFill>
                <a:latin typeface="DM Sans"/>
              </a:rPr>
              <a:t>Practical </a:t>
            </a:r>
            <a:r>
              <a:rPr lang="en-GB" sz="1700" b="1">
                <a:solidFill>
                  <a:srgbClr val="FF6D3A"/>
                </a:solidFill>
                <a:latin typeface="DM Sans"/>
              </a:rPr>
              <a:t>actions</a:t>
            </a:r>
            <a:r>
              <a:rPr sz="1700" b="1" i="0">
                <a:solidFill>
                  <a:srgbClr val="FF6D3A"/>
                </a:solidFill>
                <a:latin typeface="DM Sans"/>
              </a:rPr>
              <a:t>: </a:t>
            </a:r>
            <a:endParaRPr lang="en-US" sz="1700" b="1" i="0">
              <a:solidFill>
                <a:srgbClr val="FF6D3A"/>
              </a:solidFill>
              <a:latin typeface="DM Sans"/>
            </a:endParaRPr>
          </a:p>
          <a:p>
            <a:pPr marL="285750" indent="-285750" algn="l">
              <a:lnSpc>
                <a:spcPct val="105000"/>
              </a:lnSpc>
              <a:buClr>
                <a:schemeClr val="accent1"/>
              </a:buClr>
              <a:buFont typeface="Wingdings" pitchFamily="2" charset="2"/>
              <a:buChar char="§"/>
            </a:pPr>
            <a:r>
              <a:rPr lang="en-US" sz="1700">
                <a:solidFill>
                  <a:srgbClr val="0072CE"/>
                </a:solidFill>
                <a:latin typeface="DM Sans"/>
              </a:rPr>
              <a:t>P</a:t>
            </a:r>
            <a:r>
              <a:rPr lang="en-US" sz="1700" i="0" err="1">
                <a:solidFill>
                  <a:srgbClr val="0072CE"/>
                </a:solidFill>
                <a:latin typeface="DM Sans"/>
              </a:rPr>
              <a:t>repare</a:t>
            </a:r>
            <a:r>
              <a:rPr lang="en-US" sz="1700" i="0">
                <a:solidFill>
                  <a:srgbClr val="0072CE"/>
                </a:solidFill>
                <a:latin typeface="DM Sans"/>
              </a:rPr>
              <a:t> patients for expected short-term reactions and provide clear self-care advice</a:t>
            </a:r>
          </a:p>
          <a:p>
            <a:pPr marL="285750" indent="-285750" algn="l">
              <a:lnSpc>
                <a:spcPct val="105000"/>
              </a:lnSpc>
              <a:buClr>
                <a:schemeClr val="accent1"/>
              </a:buClr>
              <a:buFont typeface="Wingdings" pitchFamily="2" charset="2"/>
              <a:buChar char="§"/>
            </a:pPr>
            <a:r>
              <a:rPr lang="en-US" sz="1700">
                <a:solidFill>
                  <a:srgbClr val="0072CE"/>
                </a:solidFill>
                <a:latin typeface="DM Sans"/>
              </a:rPr>
              <a:t>Remember to report any adverse reactions via the Yellow Card Scheme</a:t>
            </a:r>
            <a:endParaRPr lang="en-US" sz="1700" i="0">
              <a:solidFill>
                <a:srgbClr val="0072CE"/>
              </a:solidFill>
              <a:latin typeface="DM Sans"/>
            </a:endParaRPr>
          </a:p>
        </p:txBody>
      </p:sp>
    </p:spTree>
    <p:extLst>
      <p:ext uri="{BB962C8B-B14F-4D97-AF65-F5344CB8AC3E}">
        <p14:creationId xmlns:p14="http://schemas.microsoft.com/office/powerpoint/2010/main" val="2061154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906399-F0B5-9AFA-10DE-1741C1270B1F}"/>
              </a:ext>
            </a:extLst>
          </p:cNvPr>
          <p:cNvSpPr>
            <a:spLocks noGrp="1"/>
          </p:cNvSpPr>
          <p:nvPr>
            <p:ph type="title"/>
          </p:nvPr>
        </p:nvSpPr>
        <p:spPr>
          <a:xfrm>
            <a:off x="2368848" y="2074277"/>
            <a:ext cx="7456349" cy="2681830"/>
          </a:xfrm>
        </p:spPr>
        <p:txBody>
          <a:bodyPr>
            <a:normAutofit/>
          </a:bodyPr>
          <a:lstStyle/>
          <a:p>
            <a:r>
              <a:rPr lang="en-GB"/>
              <a:t>Planning for a successful service</a:t>
            </a:r>
          </a:p>
        </p:txBody>
      </p:sp>
    </p:spTree>
    <p:extLst>
      <p:ext uri="{BB962C8B-B14F-4D97-AF65-F5344CB8AC3E}">
        <p14:creationId xmlns:p14="http://schemas.microsoft.com/office/powerpoint/2010/main" val="403255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384048"/>
            <a:ext cx="10607040" cy="585216"/>
          </a:xfrm>
        </p:spPr>
        <p:txBody>
          <a:bodyPr wrap="square" lIns="0" tIns="0" rIns="0" bIns="0" anchor="t">
            <a:noAutofit/>
          </a:bodyPr>
          <a:lstStyle/>
          <a:p>
            <a:pPr algn="l">
              <a:spcAft>
                <a:spcPts val="0"/>
              </a:spcAft>
            </a:pPr>
            <a:r>
              <a:rPr sz="2900" b="1">
                <a:solidFill>
                  <a:srgbClr val="0072CE"/>
                </a:solidFill>
                <a:latin typeface="Mokoko Medium"/>
              </a:rPr>
              <a:t>MenB vaccine supply: ordering actions</a:t>
            </a:r>
          </a:p>
        </p:txBody>
      </p:sp>
      <p:sp>
        <p:nvSpPr>
          <p:cNvPr id="3" name="TextBox 2"/>
          <p:cNvSpPr txBox="1"/>
          <p:nvPr/>
        </p:nvSpPr>
        <p:spPr>
          <a:xfrm>
            <a:off x="786384" y="1024128"/>
            <a:ext cx="10058400" cy="310896"/>
          </a:xfrm>
          <a:prstGeom prst="rect">
            <a:avLst/>
          </a:prstGeom>
          <a:noFill/>
        </p:spPr>
        <p:txBody>
          <a:bodyPr wrap="square" lIns="18288" tIns="18288" rIns="18288" bIns="18288" anchor="t">
            <a:noAutofit/>
          </a:bodyPr>
          <a:lstStyle/>
          <a:p>
            <a:pPr algn="l">
              <a:spcAft>
                <a:spcPts val="0"/>
              </a:spcAft>
            </a:pPr>
            <a:r>
              <a:rPr sz="1470" b="0" i="0">
                <a:solidFill>
                  <a:srgbClr val="0072CE"/>
                </a:solidFill>
                <a:latin typeface="DM Sans"/>
              </a:rPr>
              <a:t>NHS England guidance on</a:t>
            </a:r>
            <a:r>
              <a:rPr lang="en-GB" sz="1470" b="0" i="0">
                <a:solidFill>
                  <a:srgbClr val="0072CE"/>
                </a:solidFill>
                <a:latin typeface="DM Sans"/>
              </a:rPr>
              <a:t> </a:t>
            </a:r>
            <a:r>
              <a:rPr lang="en-GB" sz="1470" b="0" i="0">
                <a:solidFill>
                  <a:srgbClr val="0072CE"/>
                </a:solidFill>
                <a:latin typeface="DM Sans"/>
                <a:hlinkClick r:id="rId4"/>
              </a:rPr>
              <a:t>NHS</a:t>
            </a:r>
            <a:r>
              <a:rPr sz="1470" b="0" i="0">
                <a:solidFill>
                  <a:srgbClr val="0072CE"/>
                </a:solidFill>
                <a:latin typeface="DM Sans"/>
                <a:hlinkClick r:id="rId4"/>
              </a:rPr>
              <a:t> Futures</a:t>
            </a:r>
            <a:r>
              <a:rPr lang="en-GB" sz="1470" b="0" i="0">
                <a:solidFill>
                  <a:srgbClr val="0072CE"/>
                </a:solidFill>
                <a:latin typeface="DM Sans"/>
              </a:rPr>
              <a:t> (login required) sets</a:t>
            </a:r>
            <a:r>
              <a:rPr sz="1470" b="0" i="0">
                <a:solidFill>
                  <a:srgbClr val="0072CE"/>
                </a:solidFill>
                <a:latin typeface="DM Sans"/>
              </a:rPr>
              <a:t> out how vaccine is allocated, ordered and delivered to pharmacies.</a:t>
            </a:r>
            <a:endParaRPr lang="en-GB" sz="1470" b="0" i="0">
              <a:solidFill>
                <a:srgbClr val="0072CE"/>
              </a:solidFill>
              <a:latin typeface="DM Sans"/>
            </a:endParaRPr>
          </a:p>
          <a:p>
            <a:pPr algn="l">
              <a:spcAft>
                <a:spcPts val="0"/>
              </a:spcAft>
            </a:pPr>
            <a:endParaRPr sz="1470" b="0" i="0">
              <a:solidFill>
                <a:srgbClr val="0072CE"/>
              </a:solidFill>
              <a:latin typeface="DM Sans"/>
            </a:endParaRPr>
          </a:p>
        </p:txBody>
      </p:sp>
      <p:sp>
        <p:nvSpPr>
          <p:cNvPr id="4" name="Rectangle 3"/>
          <p:cNvSpPr/>
          <p:nvPr/>
        </p:nvSpPr>
        <p:spPr>
          <a:xfrm>
            <a:off x="786384" y="1691640"/>
            <a:ext cx="54864" cy="3346704"/>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987552" y="1664208"/>
            <a:ext cx="2377440" cy="256032"/>
          </a:xfrm>
          <a:prstGeom prst="rect">
            <a:avLst/>
          </a:prstGeom>
          <a:noFill/>
        </p:spPr>
        <p:txBody>
          <a:bodyPr wrap="square" lIns="18288" tIns="18288" rIns="18288" bIns="18288" anchor="t">
            <a:noAutofit/>
          </a:bodyPr>
          <a:lstStyle/>
          <a:p>
            <a:pPr algn="l">
              <a:spcAft>
                <a:spcPts val="0"/>
              </a:spcAft>
            </a:pPr>
            <a:r>
              <a:rPr sz="1620" b="1" i="0">
                <a:solidFill>
                  <a:srgbClr val="CB00BA"/>
                </a:solidFill>
                <a:latin typeface="DM Sans"/>
              </a:rPr>
              <a:t>Read guidance</a:t>
            </a:r>
          </a:p>
        </p:txBody>
      </p:sp>
      <p:sp>
        <p:nvSpPr>
          <p:cNvPr id="6" name="TextBox 5"/>
          <p:cNvSpPr txBox="1"/>
          <p:nvPr/>
        </p:nvSpPr>
        <p:spPr>
          <a:xfrm>
            <a:off x="987552" y="1975104"/>
            <a:ext cx="2395728" cy="530352"/>
          </a:xfrm>
          <a:prstGeom prst="rect">
            <a:avLst/>
          </a:prstGeom>
          <a:noFill/>
        </p:spPr>
        <p:txBody>
          <a:bodyPr wrap="square" lIns="18288" tIns="18288" rIns="18288" bIns="18288" anchor="t">
            <a:noAutofit/>
          </a:bodyPr>
          <a:lstStyle/>
          <a:p>
            <a:pPr algn="l">
              <a:spcAft>
                <a:spcPts val="0"/>
              </a:spcAft>
            </a:pPr>
            <a:r>
              <a:rPr sz="1400" b="0" i="0">
                <a:solidFill>
                  <a:srgbClr val="0072CE"/>
                </a:solidFill>
                <a:latin typeface="DM Sans"/>
              </a:rPr>
              <a:t>Vaccine Supply and Ordering Guidance for Providers
</a:t>
            </a:r>
          </a:p>
        </p:txBody>
      </p:sp>
      <p:sp>
        <p:nvSpPr>
          <p:cNvPr id="7" name="TextBox 6"/>
          <p:cNvSpPr txBox="1"/>
          <p:nvPr/>
        </p:nvSpPr>
        <p:spPr>
          <a:xfrm>
            <a:off x="987552" y="2953512"/>
            <a:ext cx="2194560" cy="219456"/>
          </a:xfrm>
          <a:prstGeom prst="rect">
            <a:avLst/>
          </a:prstGeom>
          <a:noFill/>
        </p:spPr>
        <p:txBody>
          <a:bodyPr wrap="square" lIns="18288" tIns="18288" rIns="18288" bIns="18288" anchor="t">
            <a:noAutofit/>
          </a:bodyPr>
          <a:lstStyle/>
          <a:p>
            <a:pPr algn="l">
              <a:spcAft>
                <a:spcPts val="0"/>
              </a:spcAft>
            </a:pPr>
            <a:r>
              <a:rPr sz="1540" b="1" i="0">
                <a:solidFill>
                  <a:srgbClr val="FF6D3A"/>
                </a:solidFill>
                <a:latin typeface="DM Sans"/>
              </a:rPr>
              <a:t>Register by</a:t>
            </a:r>
          </a:p>
        </p:txBody>
      </p:sp>
      <p:sp>
        <p:nvSpPr>
          <p:cNvPr id="8" name="TextBox 7"/>
          <p:cNvSpPr txBox="1"/>
          <p:nvPr/>
        </p:nvSpPr>
        <p:spPr>
          <a:xfrm>
            <a:off x="1046989" y="3310128"/>
            <a:ext cx="2331720" cy="1188720"/>
          </a:xfrm>
          <a:prstGeom prst="rect">
            <a:avLst/>
          </a:prstGeom>
          <a:noFill/>
        </p:spPr>
        <p:txBody>
          <a:bodyPr wrap="square" lIns="18288" tIns="18288" rIns="18288" bIns="18288" anchor="t">
            <a:noAutofit/>
          </a:bodyPr>
          <a:lstStyle/>
          <a:p>
            <a:pPr algn="l">
              <a:lnSpc>
                <a:spcPct val="86000"/>
              </a:lnSpc>
              <a:spcAft>
                <a:spcPts val="0"/>
              </a:spcAft>
            </a:pPr>
            <a:r>
              <a:rPr sz="2900" b="1" i="0">
                <a:solidFill>
                  <a:srgbClr val="0072CE"/>
                </a:solidFill>
                <a:latin typeface="DM Sans"/>
              </a:rPr>
              <a:t>20</a:t>
            </a:r>
            <a:r>
              <a:rPr lang="en-GB" sz="2900" b="1" i="0" baseline="30000" err="1">
                <a:solidFill>
                  <a:srgbClr val="0072CE"/>
                </a:solidFill>
                <a:latin typeface="DM Sans"/>
              </a:rPr>
              <a:t>th</a:t>
            </a:r>
            <a:r>
              <a:rPr lang="en-GB" sz="2900" b="1" i="0">
                <a:solidFill>
                  <a:srgbClr val="0072CE"/>
                </a:solidFill>
                <a:latin typeface="DM Sans"/>
              </a:rPr>
              <a:t> </a:t>
            </a:r>
            <a:r>
              <a:rPr sz="2900" b="1" i="0">
                <a:solidFill>
                  <a:srgbClr val="0072CE"/>
                </a:solidFill>
                <a:latin typeface="DM Sans"/>
              </a:rPr>
              <a:t>July
2026</a:t>
            </a:r>
          </a:p>
        </p:txBody>
      </p:sp>
      <p:sp>
        <p:nvSpPr>
          <p:cNvPr id="9" name="TextBox 8"/>
          <p:cNvSpPr txBox="1"/>
          <p:nvPr/>
        </p:nvSpPr>
        <p:spPr>
          <a:xfrm>
            <a:off x="987552" y="4233672"/>
            <a:ext cx="2395728" cy="402336"/>
          </a:xfrm>
          <a:prstGeom prst="rect">
            <a:avLst/>
          </a:prstGeom>
          <a:noFill/>
        </p:spPr>
        <p:txBody>
          <a:bodyPr wrap="square" lIns="18288" tIns="18288" rIns="18288" bIns="18288" anchor="t">
            <a:noAutofit/>
          </a:bodyPr>
          <a:lstStyle/>
          <a:p>
            <a:pPr algn="l">
              <a:spcAft>
                <a:spcPts val="0"/>
              </a:spcAft>
            </a:pPr>
            <a:r>
              <a:rPr lang="en-GB" sz="1400" b="0" i="0">
                <a:solidFill>
                  <a:srgbClr val="0072CE"/>
                </a:solidFill>
                <a:latin typeface="DM Sans"/>
              </a:rPr>
              <a:t>You </a:t>
            </a:r>
            <a:r>
              <a:rPr lang="en-GB" sz="1400" b="1" i="0">
                <a:solidFill>
                  <a:srgbClr val="0072CE"/>
                </a:solidFill>
                <a:latin typeface="DM Sans"/>
              </a:rPr>
              <a:t>must</a:t>
            </a:r>
            <a:r>
              <a:rPr lang="en-GB" sz="1400" b="0" i="0">
                <a:solidFill>
                  <a:srgbClr val="0072CE"/>
                </a:solidFill>
                <a:latin typeface="DM Sans"/>
              </a:rPr>
              <a:t> </a:t>
            </a:r>
            <a:r>
              <a:rPr sz="1400" b="0" i="0">
                <a:solidFill>
                  <a:srgbClr val="0072CE"/>
                </a:solidFill>
                <a:latin typeface="DM Sans"/>
              </a:rPr>
              <a:t>complete</a:t>
            </a:r>
            <a:r>
              <a:rPr lang="en-GB" sz="1400" b="0" i="0">
                <a:solidFill>
                  <a:srgbClr val="0072CE"/>
                </a:solidFill>
                <a:latin typeface="DM Sans"/>
              </a:rPr>
              <a:t> </a:t>
            </a:r>
            <a:r>
              <a:rPr sz="1400" b="0" i="0">
                <a:solidFill>
                  <a:srgbClr val="0072CE"/>
                </a:solidFill>
                <a:latin typeface="DM Sans"/>
              </a:rPr>
              <a:t>the prerequisites </a:t>
            </a:r>
            <a:r>
              <a:rPr sz="1400" b="1" i="0">
                <a:solidFill>
                  <a:srgbClr val="0072CE"/>
                </a:solidFill>
                <a:latin typeface="DM Sans"/>
              </a:rPr>
              <a:t>before</a:t>
            </a:r>
            <a:r>
              <a:rPr sz="1400" b="0" i="0">
                <a:solidFill>
                  <a:srgbClr val="0072CE"/>
                </a:solidFill>
                <a:latin typeface="DM Sans"/>
              </a:rPr>
              <a:t> placing vaccine orders.</a:t>
            </a:r>
          </a:p>
        </p:txBody>
      </p:sp>
      <p:cxnSp>
        <p:nvCxnSpPr>
          <p:cNvPr id="10" name="Connector 9">
            <a:extLst>
              <a:ext uri="{C183D7F6-B498-43B3-948B-1728B52AA6E4}">
                <adec:decorative xmlns:adec="http://schemas.microsoft.com/office/drawing/2017/decorative" val="1"/>
              </a:ext>
            </a:extLst>
          </p:cNvPr>
          <p:cNvCxnSpPr/>
          <p:nvPr/>
        </p:nvCxnSpPr>
        <p:spPr>
          <a:xfrm>
            <a:off x="3511296" y="1682496"/>
            <a:ext cx="0" cy="3392424"/>
          </a:xfrm>
          <a:prstGeom prst="line">
            <a:avLst/>
          </a:prstGeom>
          <a:ln w="11430">
            <a:solidFill>
              <a:srgbClr val="0072CE"/>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86200" y="1719072"/>
            <a:ext cx="7132320" cy="475488"/>
          </a:xfrm>
          <a:prstGeom prst="rect">
            <a:avLst/>
          </a:prstGeom>
          <a:noFill/>
        </p:spPr>
        <p:txBody>
          <a:bodyPr wrap="square" lIns="18288" tIns="18288" rIns="18288" bIns="18288" anchor="t">
            <a:noAutofit/>
          </a:bodyPr>
          <a:lstStyle/>
          <a:p>
            <a:pPr algn="l">
              <a:spcAft>
                <a:spcPts val="0"/>
              </a:spcAft>
            </a:pPr>
            <a:r>
              <a:rPr sz="1470" b="1" i="0">
                <a:solidFill>
                  <a:srgbClr val="0072CE"/>
                </a:solidFill>
                <a:latin typeface="DM Sans"/>
              </a:rPr>
              <a:t>Allocation is earned through three readiness actions — but stock is drawn down only when an FDP order is actively placed.</a:t>
            </a:r>
          </a:p>
        </p:txBody>
      </p:sp>
      <p:cxnSp>
        <p:nvCxnSpPr>
          <p:cNvPr id="12" name="Connector 11">
            <a:extLst>
              <a:ext uri="{C183D7F6-B498-43B3-948B-1728B52AA6E4}">
                <adec:decorative xmlns:adec="http://schemas.microsoft.com/office/drawing/2017/decorative" val="1"/>
              </a:ext>
            </a:extLst>
          </p:cNvPr>
          <p:cNvCxnSpPr/>
          <p:nvPr/>
        </p:nvCxnSpPr>
        <p:spPr>
          <a:xfrm>
            <a:off x="4142232" y="2633472"/>
            <a:ext cx="5870448" cy="0"/>
          </a:xfrm>
          <a:prstGeom prst="line">
            <a:avLst/>
          </a:prstGeom>
          <a:ln w="17145">
            <a:solidFill>
              <a:srgbClr val="0072CE"/>
            </a:solidFill>
          </a:ln>
        </p:spPr>
        <p:style>
          <a:lnRef idx="2">
            <a:schemeClr val="accent1"/>
          </a:lnRef>
          <a:fillRef idx="0">
            <a:schemeClr val="accent1"/>
          </a:fillRef>
          <a:effectRef idx="1">
            <a:schemeClr val="accent1"/>
          </a:effectRef>
          <a:fontRef idx="minor">
            <a:schemeClr val="tx1"/>
          </a:fontRef>
        </p:style>
      </p:cxnSp>
      <p:sp>
        <p:nvSpPr>
          <p:cNvPr id="13" name="Isosceles Triangle 12">
            <a:extLst>
              <a:ext uri="{C183D7F6-B498-43B3-948B-1728B52AA6E4}">
                <adec:decorative xmlns:adec="http://schemas.microsoft.com/office/drawing/2017/decorative" val="1"/>
              </a:ext>
            </a:extLst>
          </p:cNvPr>
          <p:cNvSpPr/>
          <p:nvPr/>
        </p:nvSpPr>
        <p:spPr>
          <a:xfrm rot="5400000">
            <a:off x="10003536" y="2496312"/>
            <a:ext cx="256032" cy="274320"/>
          </a:xfrm>
          <a:prstGeom prst="triangle">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3950208" y="2386584"/>
            <a:ext cx="493776" cy="493776"/>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1</a:t>
            </a:r>
          </a:p>
        </p:txBody>
      </p:sp>
      <p:sp>
        <p:nvSpPr>
          <p:cNvPr id="15" name="Rectangle 14"/>
          <p:cNvSpPr/>
          <p:nvPr/>
        </p:nvSpPr>
        <p:spPr>
          <a:xfrm>
            <a:off x="6327648" y="2386584"/>
            <a:ext cx="493776" cy="493776"/>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2</a:t>
            </a:r>
          </a:p>
        </p:txBody>
      </p:sp>
      <p:sp>
        <p:nvSpPr>
          <p:cNvPr id="16" name="Rectangle 15"/>
          <p:cNvSpPr/>
          <p:nvPr/>
        </p:nvSpPr>
        <p:spPr>
          <a:xfrm>
            <a:off x="8705088" y="2386584"/>
            <a:ext cx="493776" cy="493776"/>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3</a:t>
            </a:r>
          </a:p>
        </p:txBody>
      </p:sp>
      <p:cxnSp>
        <p:nvCxnSpPr>
          <p:cNvPr id="17" name="Connector 16">
            <a:extLst>
              <a:ext uri="{C183D7F6-B498-43B3-948B-1728B52AA6E4}">
                <adec:decorative xmlns:adec="http://schemas.microsoft.com/office/drawing/2017/decorative" val="1"/>
              </a:ext>
            </a:extLst>
          </p:cNvPr>
          <p:cNvCxnSpPr/>
          <p:nvPr/>
        </p:nvCxnSpPr>
        <p:spPr>
          <a:xfrm>
            <a:off x="3703320" y="3310128"/>
            <a:ext cx="804672" cy="0"/>
          </a:xfrm>
          <a:prstGeom prst="line">
            <a:avLst/>
          </a:prstGeom>
          <a:ln w="25400">
            <a:solidFill>
              <a:srgbClr val="CB00BA"/>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493008" y="3438144"/>
            <a:ext cx="1828800" cy="402336"/>
          </a:xfrm>
          <a:prstGeom prst="rect">
            <a:avLst/>
          </a:prstGeom>
          <a:noFill/>
        </p:spPr>
        <p:txBody>
          <a:bodyPr wrap="square" lIns="18288" tIns="18288" rIns="18288" bIns="18288" anchor="t">
            <a:noAutofit/>
          </a:bodyPr>
          <a:lstStyle/>
          <a:p>
            <a:pPr algn="ctr">
              <a:spcAft>
                <a:spcPts val="0"/>
              </a:spcAft>
            </a:pPr>
            <a:r>
              <a:rPr sz="1620" b="1" i="0">
                <a:solidFill>
                  <a:srgbClr val="CB00BA"/>
                </a:solidFill>
                <a:latin typeface="DM Sans"/>
              </a:rPr>
              <a:t>Register for service</a:t>
            </a:r>
          </a:p>
        </p:txBody>
      </p:sp>
      <p:sp>
        <p:nvSpPr>
          <p:cNvPr id="19" name="TextBox 18"/>
          <p:cNvSpPr txBox="1"/>
          <p:nvPr/>
        </p:nvSpPr>
        <p:spPr>
          <a:xfrm>
            <a:off x="3474720" y="3931920"/>
            <a:ext cx="1965960" cy="530352"/>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Sign up to provide MenB before the deadline.</a:t>
            </a:r>
          </a:p>
        </p:txBody>
      </p:sp>
      <p:cxnSp>
        <p:nvCxnSpPr>
          <p:cNvPr id="20" name="Connector 19">
            <a:extLst>
              <a:ext uri="{C183D7F6-B498-43B3-948B-1728B52AA6E4}">
                <adec:decorative xmlns:adec="http://schemas.microsoft.com/office/drawing/2017/decorative" val="1"/>
              </a:ext>
            </a:extLst>
          </p:cNvPr>
          <p:cNvCxnSpPr/>
          <p:nvPr/>
        </p:nvCxnSpPr>
        <p:spPr>
          <a:xfrm>
            <a:off x="6080760" y="3310128"/>
            <a:ext cx="804672" cy="0"/>
          </a:xfrm>
          <a:prstGeom prst="line">
            <a:avLst/>
          </a:prstGeom>
          <a:ln w="25400">
            <a:solidFill>
              <a:srgbClr val="0072CE"/>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806440" y="3438144"/>
            <a:ext cx="1975104" cy="402336"/>
          </a:xfrm>
          <a:prstGeom prst="rect">
            <a:avLst/>
          </a:prstGeom>
          <a:noFill/>
        </p:spPr>
        <p:txBody>
          <a:bodyPr wrap="square" lIns="18288" tIns="18288" rIns="18288" bIns="18288" anchor="t">
            <a:noAutofit/>
          </a:bodyPr>
          <a:lstStyle/>
          <a:p>
            <a:pPr algn="ctr">
              <a:spcAft>
                <a:spcPts val="0"/>
              </a:spcAft>
            </a:pPr>
            <a:r>
              <a:rPr sz="1620" b="1" i="0">
                <a:solidFill>
                  <a:srgbClr val="0072CE"/>
                </a:solidFill>
                <a:latin typeface="DM Sans"/>
              </a:rPr>
              <a:t>MYA + FDP ready</a:t>
            </a:r>
          </a:p>
        </p:txBody>
      </p:sp>
      <p:sp>
        <p:nvSpPr>
          <p:cNvPr id="22" name="TextBox 21"/>
          <p:cNvSpPr txBox="1"/>
          <p:nvPr/>
        </p:nvSpPr>
        <p:spPr>
          <a:xfrm>
            <a:off x="5580890" y="3725619"/>
            <a:ext cx="2340864" cy="676656"/>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List 100 appointments/month on MYA and complete FDP site</a:t>
            </a:r>
            <a:r>
              <a:rPr lang="en-GB" sz="1400" b="0" i="0">
                <a:solidFill>
                  <a:srgbClr val="0072CE"/>
                </a:solidFill>
                <a:latin typeface="DM Sans"/>
              </a:rPr>
              <a:t> registration.</a:t>
            </a:r>
            <a:endParaRPr sz="1400" b="0" i="0">
              <a:solidFill>
                <a:srgbClr val="0072CE"/>
              </a:solidFill>
              <a:latin typeface="DM Sans"/>
            </a:endParaRPr>
          </a:p>
        </p:txBody>
      </p:sp>
      <p:cxnSp>
        <p:nvCxnSpPr>
          <p:cNvPr id="23" name="Connector 22">
            <a:extLst>
              <a:ext uri="{C183D7F6-B498-43B3-948B-1728B52AA6E4}">
                <adec:decorative xmlns:adec="http://schemas.microsoft.com/office/drawing/2017/decorative" val="1"/>
              </a:ext>
            </a:extLst>
          </p:cNvPr>
          <p:cNvCxnSpPr/>
          <p:nvPr/>
        </p:nvCxnSpPr>
        <p:spPr>
          <a:xfrm>
            <a:off x="8458200" y="3310128"/>
            <a:ext cx="804672" cy="0"/>
          </a:xfrm>
          <a:prstGeom prst="line">
            <a:avLst/>
          </a:prstGeom>
          <a:ln w="25400">
            <a:solidFill>
              <a:srgbClr val="FF6D3A"/>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229600" y="3438144"/>
            <a:ext cx="1901952" cy="402336"/>
          </a:xfrm>
          <a:prstGeom prst="rect">
            <a:avLst/>
          </a:prstGeom>
          <a:noFill/>
        </p:spPr>
        <p:txBody>
          <a:bodyPr wrap="square" lIns="18288" tIns="18288" rIns="18288" bIns="18288" anchor="t">
            <a:noAutofit/>
          </a:bodyPr>
          <a:lstStyle/>
          <a:p>
            <a:pPr algn="ctr">
              <a:spcAft>
                <a:spcPts val="0"/>
              </a:spcAft>
            </a:pPr>
            <a:r>
              <a:rPr sz="1620" b="1" i="0">
                <a:solidFill>
                  <a:srgbClr val="FF6D3A"/>
                </a:solidFill>
                <a:latin typeface="DM Sans"/>
              </a:rPr>
              <a:t>Place FDP order</a:t>
            </a:r>
          </a:p>
        </p:txBody>
      </p:sp>
      <p:sp>
        <p:nvSpPr>
          <p:cNvPr id="25" name="TextBox 24"/>
          <p:cNvSpPr txBox="1"/>
          <p:nvPr/>
        </p:nvSpPr>
        <p:spPr>
          <a:xfrm>
            <a:off x="8028431" y="3931920"/>
            <a:ext cx="2304288" cy="676656"/>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Initial allocation is 10 doses</a:t>
            </a:r>
            <a:r>
              <a:rPr lang="en-GB" sz="1400" b="0" i="0">
                <a:solidFill>
                  <a:srgbClr val="0072CE"/>
                </a:solidFill>
                <a:latin typeface="DM Sans"/>
              </a:rPr>
              <a:t>.</a:t>
            </a:r>
            <a:endParaRPr lang="en-GB" sz="1400">
              <a:solidFill>
                <a:srgbClr val="0072CE"/>
              </a:solidFill>
              <a:latin typeface="DM Sans"/>
            </a:endParaRPr>
          </a:p>
          <a:p>
            <a:pPr algn="ctr">
              <a:spcAft>
                <a:spcPts val="0"/>
              </a:spcAft>
            </a:pPr>
            <a:r>
              <a:rPr sz="1400" b="0" i="0">
                <a:solidFill>
                  <a:srgbClr val="0072CE"/>
                </a:solidFill>
                <a:latin typeface="DM Sans"/>
              </a:rPr>
              <a:t> </a:t>
            </a:r>
            <a:r>
              <a:rPr lang="en-GB" sz="1400" b="0" i="0">
                <a:solidFill>
                  <a:srgbClr val="0072CE"/>
                </a:solidFill>
                <a:latin typeface="DM Sans"/>
              </a:rPr>
              <a:t>All s</a:t>
            </a:r>
            <a:r>
              <a:rPr sz="1400" b="0" i="0">
                <a:solidFill>
                  <a:srgbClr val="0072CE"/>
                </a:solidFill>
                <a:latin typeface="DM Sans"/>
              </a:rPr>
              <a:t>tock will</a:t>
            </a:r>
            <a:r>
              <a:rPr lang="en-GB" sz="1400" b="0" i="0">
                <a:solidFill>
                  <a:srgbClr val="0072CE"/>
                </a:solidFill>
                <a:latin typeface="DM Sans"/>
              </a:rPr>
              <a:t> need to be drawn down.</a:t>
            </a:r>
            <a:endParaRPr sz="1400" b="0" i="0">
              <a:solidFill>
                <a:srgbClr val="0072CE"/>
              </a:solidFill>
              <a:latin typeface="DM Sans"/>
            </a:endParaRPr>
          </a:p>
        </p:txBody>
      </p:sp>
      <p:cxnSp>
        <p:nvCxnSpPr>
          <p:cNvPr id="26" name="Connector 25">
            <a:extLst>
              <a:ext uri="{C183D7F6-B498-43B3-948B-1728B52AA6E4}">
                <adec:decorative xmlns:adec="http://schemas.microsoft.com/office/drawing/2017/decorative" val="1"/>
              </a:ext>
            </a:extLst>
          </p:cNvPr>
          <p:cNvCxnSpPr/>
          <p:nvPr/>
        </p:nvCxnSpPr>
        <p:spPr>
          <a:xfrm>
            <a:off x="3867912" y="4730574"/>
            <a:ext cx="6931152" cy="0"/>
          </a:xfrm>
          <a:prstGeom prst="line">
            <a:avLst/>
          </a:prstGeom>
          <a:ln w="11430">
            <a:solidFill>
              <a:srgbClr val="0072CE"/>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849624" y="4835978"/>
            <a:ext cx="3840480" cy="676656"/>
          </a:xfrm>
          <a:prstGeom prst="rect">
            <a:avLst/>
          </a:prstGeom>
          <a:noFill/>
        </p:spPr>
        <p:txBody>
          <a:bodyPr wrap="square" lIns="18288" tIns="18288" rIns="18288" bIns="18288" anchor="t">
            <a:noAutofit/>
          </a:bodyPr>
          <a:lstStyle/>
          <a:p>
            <a:pPr algn="l">
              <a:spcAft>
                <a:spcPts val="0"/>
              </a:spcAft>
            </a:pPr>
            <a:r>
              <a:rPr sz="1400" b="1" i="0">
                <a:solidFill>
                  <a:srgbClr val="CB00BA"/>
                </a:solidFill>
                <a:latin typeface="DM Sans"/>
              </a:rPr>
              <a:t>Weekly</a:t>
            </a:r>
            <a:r>
              <a:rPr lang="en-GB" sz="1400" b="1" i="0">
                <a:solidFill>
                  <a:srgbClr val="CB00BA"/>
                </a:solidFill>
                <a:latin typeface="DM Sans"/>
              </a:rPr>
              <a:t>:</a:t>
            </a:r>
          </a:p>
          <a:p>
            <a:pPr marL="285750" indent="-285750" algn="l">
              <a:spcAft>
                <a:spcPts val="0"/>
              </a:spcAft>
              <a:buFont typeface="Wingdings" pitchFamily="2" charset="2"/>
              <a:buChar char="§"/>
            </a:pPr>
            <a:r>
              <a:rPr lang="en-GB" sz="1400">
                <a:solidFill>
                  <a:srgbClr val="0072CE"/>
                </a:solidFill>
                <a:latin typeface="DM Sans"/>
              </a:rPr>
              <a:t>Fixed</a:t>
            </a:r>
            <a:r>
              <a:rPr sz="1400" b="0" i="0">
                <a:solidFill>
                  <a:srgbClr val="0072CE"/>
                </a:solidFill>
                <a:latin typeface="DM Sans"/>
              </a:rPr>
              <a:t> weekly order deadline + delivery day</a:t>
            </a:r>
            <a:r>
              <a:rPr lang="en-GB" sz="1400" b="0" i="0">
                <a:solidFill>
                  <a:srgbClr val="0072CE"/>
                </a:solidFill>
                <a:latin typeface="DM Sans"/>
              </a:rPr>
              <a:t> for each pharmacy</a:t>
            </a:r>
          </a:p>
          <a:p>
            <a:pPr marL="285750" indent="-285750" algn="l">
              <a:spcAft>
                <a:spcPts val="0"/>
              </a:spcAft>
              <a:buFont typeface="Wingdings" pitchFamily="2" charset="2"/>
              <a:buChar char="§"/>
            </a:pPr>
            <a:r>
              <a:rPr sz="1400" b="0" i="0">
                <a:solidFill>
                  <a:srgbClr val="0072CE"/>
                </a:solidFill>
                <a:latin typeface="DM Sans"/>
              </a:rPr>
              <a:t>Later allocations follow NBS bookings</a:t>
            </a:r>
            <a:endParaRPr lang="en-GB" sz="1400" b="0" i="0">
              <a:solidFill>
                <a:srgbClr val="0072CE"/>
              </a:solidFill>
              <a:latin typeface="DM Sans"/>
            </a:endParaRPr>
          </a:p>
          <a:p>
            <a:pPr marL="285750" indent="-285750" algn="l">
              <a:spcAft>
                <a:spcPts val="0"/>
              </a:spcAft>
              <a:buFont typeface="Wingdings" pitchFamily="2" charset="2"/>
              <a:buChar char="§"/>
            </a:pPr>
            <a:r>
              <a:rPr lang="en-GB" sz="1400" b="0" i="0">
                <a:solidFill>
                  <a:srgbClr val="0072CE"/>
                </a:solidFill>
                <a:latin typeface="DM Sans"/>
              </a:rPr>
              <a:t>Pharmacy</a:t>
            </a:r>
            <a:r>
              <a:rPr sz="1400" b="0" i="0">
                <a:solidFill>
                  <a:srgbClr val="0072CE"/>
                </a:solidFill>
                <a:latin typeface="DM Sans"/>
              </a:rPr>
              <a:t> still places an FDP order</a:t>
            </a:r>
          </a:p>
        </p:txBody>
      </p:sp>
      <p:sp>
        <p:nvSpPr>
          <p:cNvPr id="28" name="TextBox 27"/>
          <p:cNvSpPr txBox="1"/>
          <p:nvPr/>
        </p:nvSpPr>
        <p:spPr>
          <a:xfrm>
            <a:off x="7921754" y="4835978"/>
            <a:ext cx="3063240" cy="676656"/>
          </a:xfrm>
          <a:prstGeom prst="rect">
            <a:avLst/>
          </a:prstGeom>
          <a:noFill/>
        </p:spPr>
        <p:txBody>
          <a:bodyPr wrap="square" lIns="18288" tIns="18288" rIns="18288" bIns="18288" anchor="t">
            <a:noAutofit/>
          </a:bodyPr>
          <a:lstStyle/>
          <a:p>
            <a:pPr algn="l">
              <a:spcAft>
                <a:spcPts val="0"/>
              </a:spcAft>
            </a:pPr>
            <a:r>
              <a:rPr sz="1400" b="1" i="0">
                <a:solidFill>
                  <a:srgbClr val="FF6D3A"/>
                </a:solidFill>
                <a:latin typeface="DM Sans"/>
              </a:rPr>
              <a:t>Walk-ins: </a:t>
            </a:r>
            <a:endParaRPr lang="en-GB" sz="1400">
              <a:solidFill>
                <a:srgbClr val="0072CE"/>
              </a:solidFill>
              <a:latin typeface="DM Sans"/>
            </a:endParaRPr>
          </a:p>
          <a:p>
            <a:pPr marL="285750" indent="-285750" algn="l">
              <a:spcAft>
                <a:spcPts val="0"/>
              </a:spcAft>
              <a:buFont typeface="Wingdings" pitchFamily="2" charset="2"/>
              <a:buChar char="§"/>
            </a:pPr>
            <a:r>
              <a:rPr lang="en-GB" sz="1400">
                <a:solidFill>
                  <a:srgbClr val="0072CE"/>
                </a:solidFill>
                <a:latin typeface="DM Sans"/>
              </a:rPr>
              <a:t>Surplus s</a:t>
            </a:r>
            <a:r>
              <a:rPr sz="1400" b="0" i="0">
                <a:solidFill>
                  <a:srgbClr val="0072CE"/>
                </a:solidFill>
                <a:latin typeface="DM Sans"/>
              </a:rPr>
              <a:t>tock only</a:t>
            </a:r>
            <a:endParaRPr lang="en-GB" sz="1400">
              <a:solidFill>
                <a:srgbClr val="0072CE"/>
              </a:solidFill>
              <a:latin typeface="DM Sans"/>
            </a:endParaRPr>
          </a:p>
          <a:p>
            <a:pPr marL="285750" indent="-285750" algn="l">
              <a:spcAft>
                <a:spcPts val="0"/>
              </a:spcAft>
              <a:buFont typeface="Wingdings" pitchFamily="2" charset="2"/>
              <a:buChar char="§"/>
            </a:pPr>
            <a:r>
              <a:rPr lang="en-GB" sz="1400">
                <a:solidFill>
                  <a:srgbClr val="0072CE"/>
                </a:solidFill>
                <a:latin typeface="DM Sans"/>
              </a:rPr>
              <a:t>T</a:t>
            </a:r>
            <a:r>
              <a:rPr sz="1400" b="0" i="0">
                <a:solidFill>
                  <a:srgbClr val="0072CE"/>
                </a:solidFill>
                <a:latin typeface="DM Sans"/>
              </a:rPr>
              <a:t>here is no facility to order extra vaccine for walk-in demand</a:t>
            </a:r>
          </a:p>
        </p:txBody>
      </p:sp>
      <p:cxnSp>
        <p:nvCxnSpPr>
          <p:cNvPr id="29" name="Connector 28">
            <a:extLst>
              <a:ext uri="{C183D7F6-B498-43B3-948B-1728B52AA6E4}">
                <adec:decorative xmlns:adec="http://schemas.microsoft.com/office/drawing/2017/decorative" val="1"/>
              </a:ext>
            </a:extLst>
          </p:cNvPr>
          <p:cNvCxnSpPr/>
          <p:nvPr/>
        </p:nvCxnSpPr>
        <p:spPr>
          <a:xfrm>
            <a:off x="1682496" y="6044184"/>
            <a:ext cx="9089136" cy="0"/>
          </a:xfrm>
          <a:prstGeom prst="line">
            <a:avLst/>
          </a:prstGeom>
          <a:ln w="13970">
            <a:solidFill>
              <a:srgbClr val="CB00BA"/>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82496" y="6099048"/>
            <a:ext cx="9098280" cy="384048"/>
          </a:xfrm>
          <a:prstGeom prst="rect">
            <a:avLst/>
          </a:prstGeom>
          <a:noFill/>
        </p:spPr>
        <p:txBody>
          <a:bodyPr wrap="square" lIns="18288" tIns="18288" rIns="18288" bIns="18288" anchor="t">
            <a:noAutofit/>
          </a:bodyPr>
          <a:lstStyle/>
          <a:p>
            <a:pPr algn="l">
              <a:spcAft>
                <a:spcPts val="0"/>
              </a:spcAft>
            </a:pPr>
            <a:r>
              <a:rPr sz="1480" b="1" i="0">
                <a:solidFill>
                  <a:srgbClr val="0072CE"/>
                </a:solidFill>
                <a:latin typeface="DM Sans"/>
              </a:rPr>
              <a:t>Need support? </a:t>
            </a:r>
            <a:r>
              <a:rPr sz="1480" b="0" i="0">
                <a:solidFill>
                  <a:srgbClr val="0072CE"/>
                </a:solidFill>
                <a:latin typeface="DM Sans"/>
              </a:rPr>
              <a:t>Contact NHS GM at </a:t>
            </a:r>
            <a:r>
              <a:rPr sz="1480" b="1" i="0">
                <a:solidFill>
                  <a:srgbClr val="FF6D3A"/>
                </a:solidFill>
                <a:latin typeface="DM Sans"/>
              </a:rPr>
              <a:t>england.gm.massvaccpmo@nhs.net</a:t>
            </a:r>
          </a:p>
        </p:txBody>
      </p:sp>
    </p:spTree>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384048"/>
            <a:ext cx="10607040" cy="585216"/>
          </a:xfrm>
        </p:spPr>
        <p:txBody>
          <a:bodyPr wrap="square" lIns="0" tIns="0" rIns="0" bIns="0" anchor="t">
            <a:noAutofit/>
          </a:bodyPr>
          <a:lstStyle/>
          <a:p>
            <a:pPr algn="l">
              <a:spcAft>
                <a:spcPts val="0"/>
              </a:spcAft>
            </a:pPr>
            <a:r>
              <a:rPr sz="2900" b="1">
                <a:solidFill>
                  <a:srgbClr val="0072CE"/>
                </a:solidFill>
                <a:latin typeface="Mokoko Medium"/>
              </a:rPr>
              <a:t>Appointment planning: July and September</a:t>
            </a:r>
          </a:p>
        </p:txBody>
      </p:sp>
      <p:sp>
        <p:nvSpPr>
          <p:cNvPr id="3" name="TextBox 2"/>
          <p:cNvSpPr txBox="1"/>
          <p:nvPr/>
        </p:nvSpPr>
        <p:spPr>
          <a:xfrm>
            <a:off x="786384" y="1024128"/>
            <a:ext cx="10241280" cy="310896"/>
          </a:xfrm>
          <a:prstGeom prst="rect">
            <a:avLst/>
          </a:prstGeom>
          <a:noFill/>
        </p:spPr>
        <p:txBody>
          <a:bodyPr wrap="square" lIns="18288" tIns="18288" rIns="18288" bIns="18288" anchor="t">
            <a:noAutofit/>
          </a:bodyPr>
          <a:lstStyle/>
          <a:p>
            <a:pPr algn="l">
              <a:spcAft>
                <a:spcPts val="0"/>
              </a:spcAft>
            </a:pPr>
            <a:r>
              <a:rPr sz="1470" b="0" i="0">
                <a:solidFill>
                  <a:srgbClr val="0072CE"/>
                </a:solidFill>
                <a:latin typeface="DM Sans"/>
              </a:rPr>
              <a:t>Use the initial 10-dose allocation to set a realistic July offer, then pause</a:t>
            </a:r>
            <a:r>
              <a:rPr lang="en-GB" sz="1470" b="0" i="0">
                <a:solidFill>
                  <a:srgbClr val="0072CE"/>
                </a:solidFill>
                <a:latin typeface="DM Sans"/>
              </a:rPr>
              <a:t> posting</a:t>
            </a:r>
            <a:r>
              <a:rPr sz="1470" b="0" i="0">
                <a:solidFill>
                  <a:srgbClr val="0072CE"/>
                </a:solidFill>
                <a:latin typeface="DM Sans"/>
              </a:rPr>
              <a:t> September </a:t>
            </a:r>
            <a:r>
              <a:rPr lang="en-GB" sz="1470">
                <a:solidFill>
                  <a:srgbClr val="0072CE"/>
                </a:solidFill>
                <a:latin typeface="DM Sans"/>
              </a:rPr>
              <a:t>appointments</a:t>
            </a:r>
            <a:r>
              <a:rPr sz="1470" b="0" i="0">
                <a:solidFill>
                  <a:srgbClr val="0072CE"/>
                </a:solidFill>
                <a:latin typeface="DM Sans"/>
              </a:rPr>
              <a:t> until MYA updates are complete.</a:t>
            </a:r>
          </a:p>
        </p:txBody>
      </p:sp>
      <p:sp>
        <p:nvSpPr>
          <p:cNvPr id="4" name="Rectangle 3"/>
          <p:cNvSpPr/>
          <p:nvPr/>
        </p:nvSpPr>
        <p:spPr>
          <a:xfrm>
            <a:off x="786384" y="1645920"/>
            <a:ext cx="45719" cy="3858768"/>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987552" y="1627632"/>
            <a:ext cx="5669280" cy="310896"/>
          </a:xfrm>
          <a:prstGeom prst="rect">
            <a:avLst/>
          </a:prstGeom>
          <a:noFill/>
        </p:spPr>
        <p:txBody>
          <a:bodyPr wrap="square" lIns="18288" tIns="18288" rIns="18288" bIns="18288" anchor="t">
            <a:noAutofit/>
          </a:bodyPr>
          <a:lstStyle/>
          <a:p>
            <a:pPr algn="l">
              <a:spcAft>
                <a:spcPts val="0"/>
              </a:spcAft>
            </a:pPr>
            <a:r>
              <a:rPr sz="1820" b="1" i="0">
                <a:solidFill>
                  <a:schemeClr val="accent2"/>
                </a:solidFill>
                <a:latin typeface="DM Sans"/>
              </a:rPr>
              <a:t>Do you need to review July appointments?</a:t>
            </a:r>
          </a:p>
        </p:txBody>
      </p:sp>
      <p:sp>
        <p:nvSpPr>
          <p:cNvPr id="6" name="TextBox 5"/>
          <p:cNvSpPr txBox="1"/>
          <p:nvPr/>
        </p:nvSpPr>
        <p:spPr>
          <a:xfrm>
            <a:off x="987552" y="2029968"/>
            <a:ext cx="5486400" cy="475488"/>
          </a:xfrm>
          <a:prstGeom prst="rect">
            <a:avLst/>
          </a:prstGeom>
          <a:noFill/>
        </p:spPr>
        <p:txBody>
          <a:bodyPr wrap="square" lIns="18288" tIns="18288" rIns="18288" bIns="18288" anchor="t">
            <a:noAutofit/>
          </a:bodyPr>
          <a:lstStyle/>
          <a:p>
            <a:pPr algn="l">
              <a:spcAft>
                <a:spcPts val="0"/>
              </a:spcAft>
            </a:pPr>
            <a:r>
              <a:rPr sz="1440" b="1" i="0">
                <a:solidFill>
                  <a:srgbClr val="0072CE"/>
                </a:solidFill>
                <a:latin typeface="DM Sans"/>
              </a:rPr>
              <a:t>Urgently review first-week appointments </a:t>
            </a:r>
            <a:r>
              <a:rPr sz="1440" b="0" i="0">
                <a:solidFill>
                  <a:srgbClr val="0072CE"/>
                </a:solidFill>
                <a:latin typeface="DM Sans"/>
              </a:rPr>
              <a:t>already posted on MYA — ideally </a:t>
            </a:r>
            <a:r>
              <a:rPr sz="1440" b="1" i="0">
                <a:solidFill>
                  <a:srgbClr val="0072CE"/>
                </a:solidFill>
                <a:latin typeface="DM Sans"/>
              </a:rPr>
              <a:t>before</a:t>
            </a:r>
            <a:r>
              <a:rPr lang="en-GB" sz="1440" b="1" i="0">
                <a:solidFill>
                  <a:srgbClr val="0072CE"/>
                </a:solidFill>
                <a:latin typeface="DM Sans"/>
              </a:rPr>
              <a:t> tomorrow</a:t>
            </a:r>
            <a:r>
              <a:rPr sz="1440" b="1" i="0">
                <a:solidFill>
                  <a:srgbClr val="0072CE"/>
                </a:solidFill>
                <a:latin typeface="DM Sans"/>
              </a:rPr>
              <a:t>, </a:t>
            </a:r>
            <a:r>
              <a:rPr sz="1440" b="0" i="0">
                <a:solidFill>
                  <a:srgbClr val="0072CE"/>
                </a:solidFill>
                <a:latin typeface="DM Sans"/>
              </a:rPr>
              <a:t>when NBS opens for bookings.</a:t>
            </a:r>
          </a:p>
        </p:txBody>
      </p:sp>
      <p:sp>
        <p:nvSpPr>
          <p:cNvPr id="7" name="TextBox 6"/>
          <p:cNvSpPr txBox="1"/>
          <p:nvPr/>
        </p:nvSpPr>
        <p:spPr>
          <a:xfrm>
            <a:off x="950976" y="2761488"/>
            <a:ext cx="1024128" cy="640080"/>
          </a:xfrm>
          <a:prstGeom prst="rect">
            <a:avLst/>
          </a:prstGeom>
          <a:noFill/>
        </p:spPr>
        <p:txBody>
          <a:bodyPr wrap="square" lIns="18288" tIns="18288" rIns="18288" bIns="18288" anchor="t">
            <a:noAutofit/>
          </a:bodyPr>
          <a:lstStyle/>
          <a:p>
            <a:pPr algn="ctr">
              <a:spcAft>
                <a:spcPts val="0"/>
              </a:spcAft>
            </a:pPr>
            <a:r>
              <a:rPr sz="4200" b="1" i="0">
                <a:solidFill>
                  <a:srgbClr val="FF6D3A"/>
                </a:solidFill>
                <a:latin typeface="DM Sans"/>
              </a:rPr>
              <a:t>10</a:t>
            </a:r>
          </a:p>
        </p:txBody>
      </p:sp>
      <p:sp>
        <p:nvSpPr>
          <p:cNvPr id="8" name="TextBox 7"/>
          <p:cNvSpPr txBox="1"/>
          <p:nvPr/>
        </p:nvSpPr>
        <p:spPr>
          <a:xfrm>
            <a:off x="1856231" y="2779776"/>
            <a:ext cx="1828800" cy="658368"/>
          </a:xfrm>
          <a:prstGeom prst="rect">
            <a:avLst/>
          </a:prstGeom>
          <a:noFill/>
        </p:spPr>
        <p:txBody>
          <a:bodyPr wrap="square" lIns="18288" tIns="18288" rIns="18288" bIns="18288" anchor="t">
            <a:noAutofit/>
          </a:bodyPr>
          <a:lstStyle/>
          <a:p>
            <a:pPr algn="l">
              <a:spcAft>
                <a:spcPts val="0"/>
              </a:spcAft>
            </a:pPr>
            <a:r>
              <a:rPr sz="1700" b="1" i="0">
                <a:solidFill>
                  <a:srgbClr val="0072CE"/>
                </a:solidFill>
                <a:latin typeface="DM Sans"/>
              </a:rPr>
              <a:t>doses
initial stock</a:t>
            </a:r>
            <a:r>
              <a:rPr lang="en-GB" sz="1700" b="1" i="0">
                <a:solidFill>
                  <a:srgbClr val="0072CE"/>
                </a:solidFill>
                <a:latin typeface="DM Sans"/>
              </a:rPr>
              <a:t> allocation</a:t>
            </a:r>
            <a:endParaRPr sz="1700" b="1" i="0">
              <a:solidFill>
                <a:srgbClr val="0072CE"/>
              </a:solidFill>
              <a:latin typeface="DM Sans"/>
            </a:endParaRPr>
          </a:p>
        </p:txBody>
      </p:sp>
      <p:cxnSp>
        <p:nvCxnSpPr>
          <p:cNvPr id="9" name="Connector 8">
            <a:extLst>
              <a:ext uri="{C183D7F6-B498-43B3-948B-1728B52AA6E4}">
                <adec:decorative xmlns:adec="http://schemas.microsoft.com/office/drawing/2017/decorative" val="1"/>
              </a:ext>
            </a:extLst>
          </p:cNvPr>
          <p:cNvCxnSpPr/>
          <p:nvPr/>
        </p:nvCxnSpPr>
        <p:spPr>
          <a:xfrm>
            <a:off x="3950208" y="2761488"/>
            <a:ext cx="0" cy="969264"/>
          </a:xfrm>
          <a:prstGeom prst="line">
            <a:avLst/>
          </a:prstGeom>
          <a:ln w="11430">
            <a:solidFill>
              <a:srgbClr val="CB00BA"/>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69080" y="2761488"/>
            <a:ext cx="1024128" cy="640080"/>
          </a:xfrm>
          <a:prstGeom prst="rect">
            <a:avLst/>
          </a:prstGeom>
          <a:noFill/>
        </p:spPr>
        <p:txBody>
          <a:bodyPr wrap="square" lIns="18288" tIns="18288" rIns="18288" bIns="18288" anchor="t">
            <a:noAutofit/>
          </a:bodyPr>
          <a:lstStyle/>
          <a:p>
            <a:pPr algn="ctr">
              <a:spcAft>
                <a:spcPts val="0"/>
              </a:spcAft>
            </a:pPr>
            <a:r>
              <a:rPr sz="4200" b="1" i="0">
                <a:solidFill>
                  <a:srgbClr val="CB00BA"/>
                </a:solidFill>
                <a:latin typeface="DM Sans"/>
              </a:rPr>
              <a:t>12</a:t>
            </a:r>
          </a:p>
        </p:txBody>
      </p:sp>
      <p:sp>
        <p:nvSpPr>
          <p:cNvPr id="11" name="TextBox 10"/>
          <p:cNvSpPr txBox="1"/>
          <p:nvPr/>
        </p:nvSpPr>
        <p:spPr>
          <a:xfrm>
            <a:off x="4965192" y="2779776"/>
            <a:ext cx="1828800" cy="658368"/>
          </a:xfrm>
          <a:prstGeom prst="rect">
            <a:avLst/>
          </a:prstGeom>
          <a:noFill/>
        </p:spPr>
        <p:txBody>
          <a:bodyPr wrap="square" lIns="18288" tIns="18288" rIns="18288" bIns="18288" anchor="t">
            <a:noAutofit/>
          </a:bodyPr>
          <a:lstStyle/>
          <a:p>
            <a:pPr algn="l">
              <a:spcAft>
                <a:spcPts val="0"/>
              </a:spcAft>
            </a:pPr>
            <a:r>
              <a:rPr sz="1700" b="1" i="0">
                <a:solidFill>
                  <a:srgbClr val="0072CE"/>
                </a:solidFill>
                <a:latin typeface="DM Sans"/>
              </a:rPr>
              <a:t>service days
in July</a:t>
            </a:r>
          </a:p>
        </p:txBody>
      </p:sp>
      <p:sp>
        <p:nvSpPr>
          <p:cNvPr id="12" name="TextBox 11"/>
          <p:cNvSpPr txBox="1"/>
          <p:nvPr/>
        </p:nvSpPr>
        <p:spPr>
          <a:xfrm>
            <a:off x="987552" y="4005072"/>
            <a:ext cx="5468112" cy="694944"/>
          </a:xfrm>
          <a:prstGeom prst="rect">
            <a:avLst/>
          </a:prstGeom>
          <a:noFill/>
        </p:spPr>
        <p:txBody>
          <a:bodyPr wrap="square" lIns="18288" tIns="18288" rIns="18288" bIns="18288" anchor="t">
            <a:noAutofit/>
          </a:bodyPr>
          <a:lstStyle/>
          <a:p>
            <a:pPr algn="l">
              <a:spcAft>
                <a:spcPts val="0"/>
              </a:spcAft>
            </a:pPr>
            <a:r>
              <a:rPr sz="1450" b="0" i="0">
                <a:solidFill>
                  <a:srgbClr val="0072CE"/>
                </a:solidFill>
                <a:latin typeface="DM Sans"/>
              </a:rPr>
              <a:t>NHS England does</a:t>
            </a:r>
            <a:r>
              <a:rPr lang="en-GB" sz="1450" b="0" i="0">
                <a:solidFill>
                  <a:srgbClr val="0072CE"/>
                </a:solidFill>
                <a:latin typeface="DM Sans"/>
              </a:rPr>
              <a:t> </a:t>
            </a:r>
            <a:r>
              <a:rPr sz="1450" b="0" i="0">
                <a:solidFill>
                  <a:srgbClr val="0072CE"/>
                </a:solidFill>
                <a:latin typeface="DM Sans"/>
              </a:rPr>
              <a:t>n</a:t>
            </a:r>
            <a:r>
              <a:rPr lang="en-GB" sz="1450" b="0" i="0">
                <a:solidFill>
                  <a:srgbClr val="0072CE"/>
                </a:solidFill>
                <a:latin typeface="DM Sans"/>
              </a:rPr>
              <a:t>o</a:t>
            </a:r>
            <a:r>
              <a:rPr sz="1450" b="0" i="0">
                <a:solidFill>
                  <a:srgbClr val="0072CE"/>
                </a:solidFill>
                <a:latin typeface="DM Sans"/>
              </a:rPr>
              <a:t>t expect 100 July NBS appointments during the 12 operating days. Align July slots to the initial allocation and your delivery timing.</a:t>
            </a:r>
          </a:p>
        </p:txBody>
      </p:sp>
      <p:sp>
        <p:nvSpPr>
          <p:cNvPr id="13" name="TextBox 12"/>
          <p:cNvSpPr txBox="1"/>
          <p:nvPr/>
        </p:nvSpPr>
        <p:spPr>
          <a:xfrm>
            <a:off x="987552" y="4882896"/>
            <a:ext cx="5468112" cy="566928"/>
          </a:xfrm>
          <a:prstGeom prst="rect">
            <a:avLst/>
          </a:prstGeom>
          <a:noFill/>
        </p:spPr>
        <p:txBody>
          <a:bodyPr wrap="square" lIns="18288" tIns="18288" rIns="18288" bIns="18288" anchor="t">
            <a:noAutofit/>
          </a:bodyPr>
          <a:lstStyle/>
          <a:p>
            <a:pPr algn="l">
              <a:spcAft>
                <a:spcPts val="0"/>
              </a:spcAft>
            </a:pPr>
            <a:r>
              <a:rPr sz="1420" b="1" i="0">
                <a:solidFill>
                  <a:srgbClr val="FF6D3A"/>
                </a:solidFill>
                <a:latin typeface="DM Sans"/>
              </a:rPr>
              <a:t>Stock watch: </a:t>
            </a:r>
            <a:r>
              <a:rPr sz="1420" b="0" i="0">
                <a:solidFill>
                  <a:srgbClr val="0072CE"/>
                </a:solidFill>
                <a:latin typeface="DM Sans"/>
              </a:rPr>
              <a:t>in the first weeks, monitor available vaccine against NBS bookings and close un-booked slots</a:t>
            </a:r>
            <a:r>
              <a:rPr lang="en-GB" sz="1420" b="0" i="0">
                <a:solidFill>
                  <a:srgbClr val="0072CE"/>
                </a:solidFill>
                <a:latin typeface="DM Sans"/>
              </a:rPr>
              <a:t> to ensure you do not have more bookings than vaccine available.</a:t>
            </a:r>
            <a:endParaRPr sz="1420" b="0" i="0">
              <a:solidFill>
                <a:srgbClr val="0072CE"/>
              </a:solidFill>
              <a:latin typeface="DM Sans"/>
            </a:endParaRPr>
          </a:p>
        </p:txBody>
      </p:sp>
      <p:cxnSp>
        <p:nvCxnSpPr>
          <p:cNvPr id="14" name="Connector 13">
            <a:extLst>
              <a:ext uri="{C183D7F6-B498-43B3-948B-1728B52AA6E4}">
                <adec:decorative xmlns:adec="http://schemas.microsoft.com/office/drawing/2017/decorative" val="1"/>
              </a:ext>
            </a:extLst>
          </p:cNvPr>
          <p:cNvCxnSpPr/>
          <p:nvPr/>
        </p:nvCxnSpPr>
        <p:spPr>
          <a:xfrm>
            <a:off x="6858000" y="1645920"/>
            <a:ext cx="0" cy="3858768"/>
          </a:xfrm>
          <a:prstGeom prst="line">
            <a:avLst/>
          </a:prstGeom>
          <a:ln w="11430">
            <a:solidFill>
              <a:srgbClr val="0072CE"/>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114032" y="1627632"/>
            <a:ext cx="4160520" cy="402336"/>
          </a:xfrm>
          <a:prstGeom prst="rect">
            <a:avLst/>
          </a:prstGeom>
          <a:noFill/>
        </p:spPr>
        <p:txBody>
          <a:bodyPr wrap="square" lIns="18288" tIns="18288" rIns="18288" bIns="18288" anchor="t">
            <a:noAutofit/>
          </a:bodyPr>
          <a:lstStyle/>
          <a:p>
            <a:pPr algn="l">
              <a:spcAft>
                <a:spcPts val="0"/>
              </a:spcAft>
            </a:pPr>
            <a:r>
              <a:rPr sz="1739" b="1" i="0">
                <a:solidFill>
                  <a:schemeClr val="accent2"/>
                </a:solidFill>
                <a:latin typeface="DM Sans"/>
              </a:rPr>
              <a:t>MYA update &amp; second-dose booking</a:t>
            </a:r>
          </a:p>
        </p:txBody>
      </p:sp>
      <p:sp>
        <p:nvSpPr>
          <p:cNvPr id="16" name="TextBox 15"/>
          <p:cNvSpPr txBox="1"/>
          <p:nvPr/>
        </p:nvSpPr>
        <p:spPr>
          <a:xfrm>
            <a:off x="7114032" y="2103120"/>
            <a:ext cx="3913632" cy="530352"/>
          </a:xfrm>
          <a:prstGeom prst="rect">
            <a:avLst/>
          </a:prstGeom>
          <a:noFill/>
        </p:spPr>
        <p:txBody>
          <a:bodyPr wrap="square" lIns="18288" tIns="18288" rIns="18288" bIns="18288" anchor="t">
            <a:noAutofit/>
          </a:bodyPr>
          <a:lstStyle/>
          <a:p>
            <a:pPr algn="l">
              <a:spcAft>
                <a:spcPts val="0"/>
              </a:spcAft>
            </a:pPr>
            <a:r>
              <a:rPr sz="1440" b="1" i="0">
                <a:solidFill>
                  <a:srgbClr val="0072CE"/>
                </a:solidFill>
                <a:latin typeface="DM Sans"/>
              </a:rPr>
              <a:t>Do not post appointments </a:t>
            </a:r>
            <a:r>
              <a:rPr sz="1440" b="0" i="0">
                <a:solidFill>
                  <a:srgbClr val="0072CE"/>
                </a:solidFill>
                <a:latin typeface="DM Sans"/>
              </a:rPr>
              <a:t>for 1</a:t>
            </a:r>
            <a:r>
              <a:rPr lang="en-GB" sz="1440" b="0" i="0" baseline="30000">
                <a:solidFill>
                  <a:srgbClr val="0072CE"/>
                </a:solidFill>
                <a:latin typeface="DM Sans"/>
              </a:rPr>
              <a:t>st</a:t>
            </a:r>
            <a:r>
              <a:rPr lang="en-GB" sz="1440" b="0" i="0">
                <a:solidFill>
                  <a:srgbClr val="0072CE"/>
                </a:solidFill>
                <a:latin typeface="DM Sans"/>
              </a:rPr>
              <a:t> </a:t>
            </a:r>
            <a:r>
              <a:rPr sz="1440" b="0" i="0">
                <a:solidFill>
                  <a:srgbClr val="0072CE"/>
                </a:solidFill>
                <a:latin typeface="DM Sans"/>
              </a:rPr>
              <a:t>September 2026 to 3</a:t>
            </a:r>
            <a:r>
              <a:rPr lang="en-GB" sz="1440">
                <a:solidFill>
                  <a:srgbClr val="0072CE"/>
                </a:solidFill>
                <a:latin typeface="DM Sans"/>
              </a:rPr>
              <a:t>1</a:t>
            </a:r>
            <a:r>
              <a:rPr lang="en-GB" sz="1440" baseline="30000">
                <a:solidFill>
                  <a:srgbClr val="0072CE"/>
                </a:solidFill>
                <a:latin typeface="DM Sans"/>
              </a:rPr>
              <a:t>st</a:t>
            </a:r>
            <a:r>
              <a:rPr sz="1440" b="0" i="0">
                <a:solidFill>
                  <a:srgbClr val="0072CE"/>
                </a:solidFill>
                <a:latin typeface="DM Sans"/>
              </a:rPr>
              <a:t> January 2027 </a:t>
            </a:r>
            <a:r>
              <a:rPr sz="1440" b="1" i="0">
                <a:solidFill>
                  <a:srgbClr val="0072CE"/>
                </a:solidFill>
                <a:latin typeface="DM Sans"/>
              </a:rPr>
              <a:t>until after </a:t>
            </a:r>
            <a:r>
              <a:rPr sz="1440" b="0" i="0">
                <a:solidFill>
                  <a:srgbClr val="0072CE"/>
                </a:solidFill>
                <a:latin typeface="DM Sans"/>
              </a:rPr>
              <a:t>the platform update</a:t>
            </a:r>
            <a:r>
              <a:rPr lang="en-GB" sz="1440" b="0" i="0">
                <a:solidFill>
                  <a:srgbClr val="0072CE"/>
                </a:solidFill>
                <a:latin typeface="DM Sans"/>
              </a:rPr>
              <a:t> on </a:t>
            </a:r>
            <a:r>
              <a:rPr lang="en-GB" sz="1440" b="1" i="0">
                <a:solidFill>
                  <a:srgbClr val="0072CE"/>
                </a:solidFill>
                <a:latin typeface="DM Sans"/>
              </a:rPr>
              <a:t>6</a:t>
            </a:r>
            <a:r>
              <a:rPr lang="en-GB" sz="1440" b="1" i="0" baseline="30000">
                <a:solidFill>
                  <a:srgbClr val="0072CE"/>
                </a:solidFill>
                <a:latin typeface="DM Sans"/>
              </a:rPr>
              <a:t>th</a:t>
            </a:r>
            <a:r>
              <a:rPr lang="en-GB" sz="1440" b="1" i="0">
                <a:solidFill>
                  <a:srgbClr val="0072CE"/>
                </a:solidFill>
                <a:latin typeface="DM Sans"/>
              </a:rPr>
              <a:t> August</a:t>
            </a:r>
            <a:endParaRPr sz="1440" b="1" i="0">
              <a:solidFill>
                <a:srgbClr val="0072CE"/>
              </a:solidFill>
              <a:latin typeface="DM Sans"/>
            </a:endParaRPr>
          </a:p>
        </p:txBody>
      </p:sp>
      <p:cxnSp>
        <p:nvCxnSpPr>
          <p:cNvPr id="17" name="Connector 16">
            <a:extLst>
              <a:ext uri="{C183D7F6-B498-43B3-948B-1728B52AA6E4}">
                <adec:decorative xmlns:adec="http://schemas.microsoft.com/office/drawing/2017/decorative" val="1"/>
              </a:ext>
            </a:extLst>
          </p:cNvPr>
          <p:cNvCxnSpPr/>
          <p:nvPr/>
        </p:nvCxnSpPr>
        <p:spPr>
          <a:xfrm>
            <a:off x="7360920" y="3246120"/>
            <a:ext cx="3264408" cy="0"/>
          </a:xfrm>
          <a:prstGeom prst="line">
            <a:avLst/>
          </a:prstGeom>
          <a:ln w="16510">
            <a:solidFill>
              <a:srgbClr val="0072CE"/>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114032" y="2999232"/>
            <a:ext cx="493776" cy="493776"/>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6</a:t>
            </a:r>
            <a:r>
              <a:rPr lang="en-GB" sz="1600" b="1" baseline="30000" err="1">
                <a:solidFill>
                  <a:srgbClr val="FFFFFF"/>
                </a:solidFill>
                <a:latin typeface="DM Sans"/>
              </a:rPr>
              <a:t>th</a:t>
            </a:r>
            <a:r>
              <a:rPr lang="en-GB" sz="1600" b="1">
                <a:solidFill>
                  <a:srgbClr val="FFFFFF"/>
                </a:solidFill>
                <a:latin typeface="DM Sans"/>
              </a:rPr>
              <a:t> </a:t>
            </a:r>
            <a:endParaRPr sz="1600" b="1">
              <a:solidFill>
                <a:srgbClr val="FFFFFF"/>
              </a:solidFill>
              <a:latin typeface="DM Sans"/>
            </a:endParaRPr>
          </a:p>
        </p:txBody>
      </p:sp>
      <p:sp>
        <p:nvSpPr>
          <p:cNvPr id="19" name="TextBox 18"/>
          <p:cNvSpPr txBox="1"/>
          <p:nvPr/>
        </p:nvSpPr>
        <p:spPr>
          <a:xfrm>
            <a:off x="6858000" y="3602736"/>
            <a:ext cx="1051560" cy="256032"/>
          </a:xfrm>
          <a:prstGeom prst="rect">
            <a:avLst/>
          </a:prstGeom>
          <a:noFill/>
        </p:spPr>
        <p:txBody>
          <a:bodyPr wrap="square" lIns="18288" tIns="18288" rIns="18288" bIns="18288" anchor="t">
            <a:noAutofit/>
          </a:bodyPr>
          <a:lstStyle/>
          <a:p>
            <a:pPr algn="ctr">
              <a:spcAft>
                <a:spcPts val="0"/>
              </a:spcAft>
            </a:pPr>
            <a:r>
              <a:rPr sz="1480" b="1" i="0">
                <a:solidFill>
                  <a:srgbClr val="0072CE"/>
                </a:solidFill>
                <a:latin typeface="DM Sans"/>
              </a:rPr>
              <a:t>6</a:t>
            </a:r>
            <a:r>
              <a:rPr lang="en-GB" sz="1480" b="1" i="0" baseline="30000" err="1">
                <a:solidFill>
                  <a:srgbClr val="0072CE"/>
                </a:solidFill>
                <a:latin typeface="DM Sans"/>
              </a:rPr>
              <a:t>th</a:t>
            </a:r>
            <a:r>
              <a:rPr sz="1480" b="1" i="0">
                <a:solidFill>
                  <a:srgbClr val="0072CE"/>
                </a:solidFill>
                <a:latin typeface="DM Sans"/>
              </a:rPr>
              <a:t> Aug</a:t>
            </a:r>
          </a:p>
        </p:txBody>
      </p:sp>
      <p:sp>
        <p:nvSpPr>
          <p:cNvPr id="20" name="TextBox 19"/>
          <p:cNvSpPr txBox="1"/>
          <p:nvPr/>
        </p:nvSpPr>
        <p:spPr>
          <a:xfrm>
            <a:off x="6912862" y="3886200"/>
            <a:ext cx="1152145" cy="420624"/>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MYA platform updates</a:t>
            </a:r>
          </a:p>
        </p:txBody>
      </p:sp>
      <p:sp>
        <p:nvSpPr>
          <p:cNvPr id="21" name="Rectangle 20"/>
          <p:cNvSpPr/>
          <p:nvPr/>
        </p:nvSpPr>
        <p:spPr>
          <a:xfrm>
            <a:off x="8549640" y="2999232"/>
            <a:ext cx="493776" cy="493776"/>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7</a:t>
            </a:r>
            <a:r>
              <a:rPr lang="en-GB" sz="1600" b="1" baseline="30000" err="1">
                <a:solidFill>
                  <a:srgbClr val="FFFFFF"/>
                </a:solidFill>
                <a:latin typeface="DM Sans"/>
              </a:rPr>
              <a:t>th</a:t>
            </a:r>
            <a:r>
              <a:rPr lang="en-GB" sz="1600" b="1">
                <a:solidFill>
                  <a:srgbClr val="FFFFFF"/>
                </a:solidFill>
                <a:latin typeface="DM Sans"/>
              </a:rPr>
              <a:t> </a:t>
            </a:r>
            <a:endParaRPr sz="1600" b="1">
              <a:solidFill>
                <a:srgbClr val="FFFFFF"/>
              </a:solidFill>
              <a:latin typeface="DM Sans"/>
            </a:endParaRPr>
          </a:p>
        </p:txBody>
      </p:sp>
      <p:sp>
        <p:nvSpPr>
          <p:cNvPr id="22" name="TextBox 21"/>
          <p:cNvSpPr txBox="1"/>
          <p:nvPr/>
        </p:nvSpPr>
        <p:spPr>
          <a:xfrm>
            <a:off x="8275320" y="3602736"/>
            <a:ext cx="1051560" cy="256032"/>
          </a:xfrm>
          <a:prstGeom prst="rect">
            <a:avLst/>
          </a:prstGeom>
          <a:noFill/>
        </p:spPr>
        <p:txBody>
          <a:bodyPr wrap="square" lIns="18288" tIns="18288" rIns="18288" bIns="18288" anchor="t">
            <a:noAutofit/>
          </a:bodyPr>
          <a:lstStyle/>
          <a:p>
            <a:pPr algn="ctr">
              <a:spcAft>
                <a:spcPts val="0"/>
              </a:spcAft>
            </a:pPr>
            <a:r>
              <a:rPr sz="1480" b="1" i="0">
                <a:solidFill>
                  <a:srgbClr val="CB00BA"/>
                </a:solidFill>
                <a:latin typeface="DM Sans"/>
              </a:rPr>
              <a:t>7</a:t>
            </a:r>
            <a:r>
              <a:rPr lang="en-GB" sz="1480" b="1" i="0" baseline="30000" err="1">
                <a:solidFill>
                  <a:srgbClr val="CB00BA"/>
                </a:solidFill>
                <a:latin typeface="DM Sans"/>
              </a:rPr>
              <a:t>th</a:t>
            </a:r>
            <a:r>
              <a:rPr lang="en-GB" sz="1480" b="1" i="0">
                <a:solidFill>
                  <a:srgbClr val="CB00BA"/>
                </a:solidFill>
                <a:latin typeface="DM Sans"/>
              </a:rPr>
              <a:t> </a:t>
            </a:r>
            <a:r>
              <a:rPr sz="1480" b="1" i="0">
                <a:solidFill>
                  <a:srgbClr val="CB00BA"/>
                </a:solidFill>
                <a:latin typeface="DM Sans"/>
              </a:rPr>
              <a:t>Aug</a:t>
            </a:r>
          </a:p>
        </p:txBody>
      </p:sp>
      <p:sp>
        <p:nvSpPr>
          <p:cNvPr id="23" name="TextBox 22"/>
          <p:cNvSpPr txBox="1"/>
          <p:nvPr/>
        </p:nvSpPr>
        <p:spPr>
          <a:xfrm>
            <a:off x="8101583" y="3886200"/>
            <a:ext cx="1353312" cy="420624"/>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Resume posting Sept–Jan slots</a:t>
            </a:r>
          </a:p>
        </p:txBody>
      </p:sp>
      <p:sp>
        <p:nvSpPr>
          <p:cNvPr id="24" name="Rectangle 23"/>
          <p:cNvSpPr/>
          <p:nvPr/>
        </p:nvSpPr>
        <p:spPr>
          <a:xfrm>
            <a:off x="9985248" y="2999232"/>
            <a:ext cx="493776" cy="493776"/>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spcAft>
                <a:spcPts val="0"/>
              </a:spcAft>
            </a:pPr>
            <a:r>
              <a:rPr sz="1600" b="1">
                <a:solidFill>
                  <a:srgbClr val="FFFFFF"/>
                </a:solidFill>
                <a:latin typeface="DM Sans"/>
              </a:rPr>
              <a:t>2</a:t>
            </a:r>
            <a:r>
              <a:rPr lang="en-GB" sz="1600" b="1" baseline="30000" err="1">
                <a:solidFill>
                  <a:srgbClr val="FFFFFF"/>
                </a:solidFill>
                <a:latin typeface="DM Sans"/>
              </a:rPr>
              <a:t>nd</a:t>
            </a:r>
            <a:endParaRPr sz="1600" b="1">
              <a:solidFill>
                <a:srgbClr val="FFFFFF"/>
              </a:solidFill>
              <a:latin typeface="DM Sans"/>
            </a:endParaRPr>
          </a:p>
        </p:txBody>
      </p:sp>
      <p:sp>
        <p:nvSpPr>
          <p:cNvPr id="25" name="TextBox 24"/>
          <p:cNvSpPr txBox="1"/>
          <p:nvPr/>
        </p:nvSpPr>
        <p:spPr>
          <a:xfrm>
            <a:off x="9710928" y="3602736"/>
            <a:ext cx="1115568" cy="256032"/>
          </a:xfrm>
          <a:prstGeom prst="rect">
            <a:avLst/>
          </a:prstGeom>
          <a:noFill/>
        </p:spPr>
        <p:txBody>
          <a:bodyPr wrap="square" lIns="18288" tIns="18288" rIns="18288" bIns="18288" anchor="t">
            <a:noAutofit/>
          </a:bodyPr>
          <a:lstStyle/>
          <a:p>
            <a:pPr algn="ctr">
              <a:spcAft>
                <a:spcPts val="0"/>
              </a:spcAft>
            </a:pPr>
            <a:r>
              <a:rPr sz="1480" b="1" i="0">
                <a:solidFill>
                  <a:srgbClr val="FF6D3A"/>
                </a:solidFill>
                <a:latin typeface="DM Sans"/>
              </a:rPr>
              <a:t>2</a:t>
            </a:r>
            <a:r>
              <a:rPr lang="en-GB" sz="1480" b="1" i="0" baseline="30000" err="1">
                <a:solidFill>
                  <a:srgbClr val="FF6D3A"/>
                </a:solidFill>
                <a:latin typeface="DM Sans"/>
              </a:rPr>
              <a:t>nd</a:t>
            </a:r>
            <a:r>
              <a:rPr lang="en-GB" sz="1480" b="1" i="0">
                <a:solidFill>
                  <a:srgbClr val="FF6D3A"/>
                </a:solidFill>
                <a:latin typeface="DM Sans"/>
              </a:rPr>
              <a:t> </a:t>
            </a:r>
            <a:r>
              <a:rPr sz="1480" b="1" i="0">
                <a:solidFill>
                  <a:srgbClr val="FF6D3A"/>
                </a:solidFill>
                <a:latin typeface="DM Sans"/>
              </a:rPr>
              <a:t>dose</a:t>
            </a:r>
          </a:p>
        </p:txBody>
      </p:sp>
      <p:sp>
        <p:nvSpPr>
          <p:cNvPr id="26" name="TextBox 25"/>
          <p:cNvSpPr txBox="1"/>
          <p:nvPr/>
        </p:nvSpPr>
        <p:spPr>
          <a:xfrm>
            <a:off x="9454896" y="3886200"/>
            <a:ext cx="1664208" cy="420624"/>
          </a:xfrm>
          <a:prstGeom prst="rect">
            <a:avLst/>
          </a:prstGeom>
          <a:noFill/>
        </p:spPr>
        <p:txBody>
          <a:bodyPr wrap="square" lIns="18288" tIns="18288" rIns="18288" bIns="18288" anchor="t">
            <a:noAutofit/>
          </a:bodyPr>
          <a:lstStyle/>
          <a:p>
            <a:pPr algn="ctr">
              <a:spcAft>
                <a:spcPts val="0"/>
              </a:spcAft>
            </a:pPr>
            <a:r>
              <a:rPr sz="1400" b="0" i="0">
                <a:solidFill>
                  <a:srgbClr val="0072CE"/>
                </a:solidFill>
                <a:latin typeface="DM Sans"/>
              </a:rPr>
              <a:t>Encourage booking after first dose</a:t>
            </a:r>
          </a:p>
        </p:txBody>
      </p:sp>
      <p:sp>
        <p:nvSpPr>
          <p:cNvPr id="27" name="TextBox 26"/>
          <p:cNvSpPr txBox="1"/>
          <p:nvPr/>
        </p:nvSpPr>
        <p:spPr>
          <a:xfrm>
            <a:off x="7114032" y="4681728"/>
            <a:ext cx="3977639" cy="713232"/>
          </a:xfrm>
          <a:prstGeom prst="rect">
            <a:avLst/>
          </a:prstGeom>
          <a:noFill/>
        </p:spPr>
        <p:txBody>
          <a:bodyPr wrap="square" lIns="18288" tIns="18288" rIns="18288" bIns="18288" anchor="t">
            <a:noAutofit/>
          </a:bodyPr>
          <a:lstStyle/>
          <a:p>
            <a:pPr algn="l">
              <a:spcAft>
                <a:spcPts val="0"/>
              </a:spcAft>
            </a:pPr>
            <a:r>
              <a:rPr sz="1400" b="1" i="0">
                <a:solidFill>
                  <a:srgbClr val="CB00BA"/>
                </a:solidFill>
                <a:latin typeface="DM Sans"/>
              </a:rPr>
              <a:t>Operational implication: </a:t>
            </a:r>
            <a:r>
              <a:rPr sz="1400" b="0" i="0">
                <a:solidFill>
                  <a:srgbClr val="0072CE"/>
                </a:solidFill>
                <a:latin typeface="DM Sans"/>
              </a:rPr>
              <a:t>patients vaccinated in early August may need to wait until September slots are added from 7 August before booking their second appointment.</a:t>
            </a:r>
          </a:p>
        </p:txBody>
      </p:sp>
      <p:cxnSp>
        <p:nvCxnSpPr>
          <p:cNvPr id="28" name="Connector 27">
            <a:extLst>
              <a:ext uri="{C183D7F6-B498-43B3-948B-1728B52AA6E4}">
                <adec:decorative xmlns:adec="http://schemas.microsoft.com/office/drawing/2017/decorative" val="1"/>
              </a:ext>
            </a:extLst>
          </p:cNvPr>
          <p:cNvCxnSpPr/>
          <p:nvPr/>
        </p:nvCxnSpPr>
        <p:spPr>
          <a:xfrm>
            <a:off x="1682496" y="6044184"/>
            <a:ext cx="9089136" cy="0"/>
          </a:xfrm>
          <a:prstGeom prst="line">
            <a:avLst/>
          </a:prstGeom>
          <a:ln w="13970">
            <a:solidFill>
              <a:srgbClr val="CB00BA"/>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82496" y="6099048"/>
            <a:ext cx="9098280" cy="384048"/>
          </a:xfrm>
          <a:prstGeom prst="rect">
            <a:avLst/>
          </a:prstGeom>
          <a:noFill/>
        </p:spPr>
        <p:txBody>
          <a:bodyPr wrap="square" lIns="18288" tIns="18288" rIns="18288" bIns="18288" anchor="t">
            <a:noAutofit/>
          </a:bodyPr>
          <a:lstStyle/>
          <a:p>
            <a:pPr algn="l">
              <a:spcAft>
                <a:spcPts val="0"/>
              </a:spcAft>
            </a:pPr>
            <a:r>
              <a:rPr sz="1480" b="1" i="0">
                <a:solidFill>
                  <a:srgbClr val="0072CE"/>
                </a:solidFill>
                <a:latin typeface="DM Sans"/>
              </a:rPr>
              <a:t>Need support? </a:t>
            </a:r>
            <a:r>
              <a:rPr sz="1480" b="0" i="0">
                <a:solidFill>
                  <a:srgbClr val="0072CE"/>
                </a:solidFill>
                <a:latin typeface="DM Sans"/>
              </a:rPr>
              <a:t>Contact NHS GM at </a:t>
            </a:r>
            <a:r>
              <a:rPr sz="1480" b="1" i="0">
                <a:solidFill>
                  <a:srgbClr val="FF6D3A"/>
                </a:solidFill>
                <a:latin typeface="DM Sans"/>
              </a:rPr>
              <a:t>england.gm.massvaccpmo@nhs.net</a:t>
            </a:r>
          </a:p>
        </p:txBody>
      </p:sp>
    </p:spTree>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22960" y="438912"/>
            <a:ext cx="4663440" cy="658368"/>
          </a:xfrm>
          <a:prstGeom prst="rect">
            <a:avLst/>
          </a:prstGeom>
          <a:noFill/>
        </p:spPr>
        <p:txBody>
          <a:bodyPr wrap="square" lIns="18288" tIns="18288" rIns="18288" bIns="18288" anchor="t">
            <a:noAutofit/>
          </a:bodyPr>
          <a:lstStyle/>
          <a:p>
            <a:pPr algn="l"/>
            <a:r>
              <a:rPr sz="3800" b="1" dirty="0">
                <a:solidFill>
                  <a:srgbClr val="0072CE"/>
                </a:solidFill>
                <a:latin typeface="Mokoko Medium" panose="02060603020203020204" pitchFamily="18" charset="77"/>
                <a:cs typeface="Mokoko Medium" panose="02060603020203020204" pitchFamily="18" charset="77"/>
              </a:rPr>
              <a:t>What is RAVS?</a:t>
            </a:r>
          </a:p>
        </p:txBody>
      </p:sp>
      <p:sp>
        <p:nvSpPr>
          <p:cNvPr id="16" name="TextBox 15"/>
          <p:cNvSpPr txBox="1"/>
          <p:nvPr/>
        </p:nvSpPr>
        <p:spPr>
          <a:xfrm>
            <a:off x="850392" y="1097280"/>
            <a:ext cx="3931920" cy="310896"/>
          </a:xfrm>
          <a:prstGeom prst="rect">
            <a:avLst/>
          </a:prstGeom>
          <a:noFill/>
        </p:spPr>
        <p:txBody>
          <a:bodyPr wrap="square" lIns="18288" tIns="18288" rIns="18288" bIns="18288" anchor="t">
            <a:noAutofit/>
          </a:bodyPr>
          <a:lstStyle/>
          <a:p>
            <a:pPr algn="l"/>
            <a:r>
              <a:rPr sz="1800" b="1" dirty="0">
                <a:solidFill>
                  <a:srgbClr val="FF6A30"/>
                </a:solidFill>
                <a:latin typeface="DM Sans"/>
              </a:rPr>
              <a:t>Record a Vaccination Service</a:t>
            </a:r>
          </a:p>
        </p:txBody>
      </p:sp>
      <p:sp>
        <p:nvSpPr>
          <p:cNvPr id="17" name="Rectangle 16"/>
          <p:cNvSpPr/>
          <p:nvPr/>
        </p:nvSpPr>
        <p:spPr>
          <a:xfrm>
            <a:off x="822960" y="1554480"/>
            <a:ext cx="3931920" cy="3200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4754880" y="1554480"/>
            <a:ext cx="960120" cy="32004"/>
          </a:xfrm>
          <a:prstGeom prst="rect">
            <a:avLst/>
          </a:prstGeom>
          <a:solidFill>
            <a:srgbClr val="FF6A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5715000" y="1554480"/>
            <a:ext cx="594360" cy="32004"/>
          </a:xfrm>
          <a:prstGeom prst="rect">
            <a:avLst/>
          </a:prstGeom>
          <a:solidFill>
            <a:srgbClr val="48C9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50392" y="1856231"/>
            <a:ext cx="5806440" cy="1078992"/>
          </a:xfrm>
          <a:prstGeom prst="rect">
            <a:avLst/>
          </a:prstGeom>
          <a:noFill/>
        </p:spPr>
        <p:txBody>
          <a:bodyPr wrap="square" lIns="18288" tIns="18288" rIns="18288" bIns="18288" anchor="t">
            <a:noAutofit/>
          </a:bodyPr>
          <a:lstStyle/>
          <a:p>
            <a:pPr algn="l"/>
            <a:r>
              <a:rPr sz="1800" b="0" dirty="0">
                <a:latin typeface="DM Sans"/>
              </a:rPr>
              <a:t>RAVS is the NHS England national vaccination recording system, developed to replace older point-of-care systems for many vaccination programmes.</a:t>
            </a:r>
          </a:p>
        </p:txBody>
      </p:sp>
      <p:sp>
        <p:nvSpPr>
          <p:cNvPr id="21" name="TextBox 20"/>
          <p:cNvSpPr txBox="1"/>
          <p:nvPr/>
        </p:nvSpPr>
        <p:spPr>
          <a:xfrm>
            <a:off x="850392" y="3182112"/>
            <a:ext cx="1920240" cy="274320"/>
          </a:xfrm>
          <a:prstGeom prst="rect">
            <a:avLst/>
          </a:prstGeom>
          <a:noFill/>
        </p:spPr>
        <p:txBody>
          <a:bodyPr wrap="square" lIns="18288" tIns="18288" rIns="18288" bIns="18288" anchor="t">
            <a:noAutofit/>
          </a:bodyPr>
          <a:lstStyle/>
          <a:p>
            <a:pPr algn="l"/>
            <a:r>
              <a:rPr sz="1500" b="1">
                <a:solidFill>
                  <a:srgbClr val="FF6A30"/>
                </a:solidFill>
                <a:latin typeface="DM Sans"/>
              </a:rPr>
              <a:t>MenB service</a:t>
            </a:r>
          </a:p>
        </p:txBody>
      </p:sp>
      <p:sp>
        <p:nvSpPr>
          <p:cNvPr id="22" name="TextBox 21"/>
          <p:cNvSpPr txBox="1"/>
          <p:nvPr/>
        </p:nvSpPr>
        <p:spPr>
          <a:xfrm>
            <a:off x="850392" y="3529584"/>
            <a:ext cx="5806440" cy="749808"/>
          </a:xfrm>
          <a:prstGeom prst="rect">
            <a:avLst/>
          </a:prstGeom>
          <a:noFill/>
        </p:spPr>
        <p:txBody>
          <a:bodyPr wrap="square" lIns="18288" tIns="18288" rIns="18288" bIns="18288" anchor="t">
            <a:noAutofit/>
          </a:bodyPr>
          <a:lstStyle/>
          <a:p>
            <a:pPr algn="l"/>
            <a:r>
              <a:rPr sz="2400" b="1" dirty="0">
                <a:solidFill>
                  <a:srgbClr val="0072CE"/>
                </a:solidFill>
                <a:latin typeface="DM Sans"/>
              </a:rPr>
              <a:t>The only recording platform available for the MenB Service</a:t>
            </a:r>
          </a:p>
        </p:txBody>
      </p:sp>
      <p:sp>
        <p:nvSpPr>
          <p:cNvPr id="23" name="Rectangle 22"/>
          <p:cNvSpPr/>
          <p:nvPr/>
        </p:nvSpPr>
        <p:spPr>
          <a:xfrm>
            <a:off x="825859" y="4612701"/>
            <a:ext cx="5989320" cy="1399925"/>
          </a:xfrm>
          <a:prstGeom prst="rect">
            <a:avLst/>
          </a:prstGeom>
          <a:solidFill>
            <a:srgbClr val="FFF1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24" name="Rectangle 23"/>
          <p:cNvSpPr/>
          <p:nvPr/>
        </p:nvSpPr>
        <p:spPr>
          <a:xfrm>
            <a:off x="850392" y="4599432"/>
            <a:ext cx="45719" cy="1399924"/>
          </a:xfrm>
          <a:prstGeom prst="rect">
            <a:avLst/>
          </a:prstGeom>
          <a:solidFill>
            <a:srgbClr val="FF6A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1078992" y="4754880"/>
            <a:ext cx="2423160" cy="256032"/>
          </a:xfrm>
          <a:prstGeom prst="rect">
            <a:avLst/>
          </a:prstGeom>
          <a:noFill/>
        </p:spPr>
        <p:txBody>
          <a:bodyPr wrap="square" lIns="18288" tIns="18288" rIns="18288" bIns="18288" anchor="t">
            <a:noAutofit/>
          </a:bodyPr>
          <a:lstStyle/>
          <a:p>
            <a:pPr algn="l"/>
            <a:r>
              <a:rPr sz="1600" b="1">
                <a:solidFill>
                  <a:srgbClr val="FF6A30"/>
                </a:solidFill>
                <a:latin typeface="DM Sans"/>
              </a:rPr>
              <a:t>Important limitation</a:t>
            </a:r>
          </a:p>
        </p:txBody>
      </p:sp>
      <p:sp>
        <p:nvSpPr>
          <p:cNvPr id="26" name="TextBox 25"/>
          <p:cNvSpPr txBox="1"/>
          <p:nvPr/>
        </p:nvSpPr>
        <p:spPr>
          <a:xfrm>
            <a:off x="1078992" y="5102352"/>
            <a:ext cx="5303520" cy="475488"/>
          </a:xfrm>
          <a:prstGeom prst="rect">
            <a:avLst/>
          </a:prstGeom>
          <a:noFill/>
        </p:spPr>
        <p:txBody>
          <a:bodyPr wrap="square" lIns="18288" tIns="18288" rIns="18288" bIns="18288" anchor="t">
            <a:noAutofit/>
          </a:bodyPr>
          <a:lstStyle/>
          <a:p>
            <a:pPr algn="l"/>
            <a:r>
              <a:rPr sz="1500" b="0" dirty="0">
                <a:latin typeface="DM Sans"/>
              </a:rPr>
              <a:t>RAVS does not provide a risk assessment or patient consultation pathway in the same way as platforms such as PharmOutcomes.</a:t>
            </a:r>
          </a:p>
        </p:txBody>
      </p:sp>
      <p:sp>
        <p:nvSpPr>
          <p:cNvPr id="27" name="TextBox 26"/>
          <p:cNvSpPr txBox="1"/>
          <p:nvPr/>
        </p:nvSpPr>
        <p:spPr>
          <a:xfrm>
            <a:off x="7818120" y="1097280"/>
            <a:ext cx="3337560" cy="384048"/>
          </a:xfrm>
          <a:prstGeom prst="rect">
            <a:avLst/>
          </a:prstGeom>
          <a:noFill/>
        </p:spPr>
        <p:txBody>
          <a:bodyPr wrap="square" lIns="18288" tIns="18288" rIns="18288" bIns="18288" anchor="t">
            <a:noAutofit/>
          </a:bodyPr>
          <a:lstStyle/>
          <a:p>
            <a:pPr algn="l"/>
            <a:r>
              <a:rPr sz="1400" b="1">
                <a:solidFill>
                  <a:srgbClr val="FF6A30"/>
                </a:solidFill>
                <a:latin typeface="DM Sans"/>
              </a:rPr>
              <a:t>WHEN ADMINISTERING A VACCINE</a:t>
            </a:r>
          </a:p>
        </p:txBody>
      </p:sp>
      <p:sp>
        <p:nvSpPr>
          <p:cNvPr id="28" name="TextBox 27"/>
          <p:cNvSpPr txBox="1"/>
          <p:nvPr/>
        </p:nvSpPr>
        <p:spPr>
          <a:xfrm>
            <a:off x="7818120" y="1664208"/>
            <a:ext cx="3383280" cy="804672"/>
          </a:xfrm>
          <a:prstGeom prst="rect">
            <a:avLst/>
          </a:prstGeom>
          <a:noFill/>
        </p:spPr>
        <p:txBody>
          <a:bodyPr wrap="square" lIns="18288" tIns="18288" rIns="18288" bIns="18288" anchor="t">
            <a:noAutofit/>
          </a:bodyPr>
          <a:lstStyle/>
          <a:p>
            <a:pPr algn="l"/>
            <a:r>
              <a:rPr sz="2400" b="1">
                <a:solidFill>
                  <a:srgbClr val="0072CE"/>
                </a:solidFill>
                <a:latin typeface="DM Sans"/>
              </a:rPr>
              <a:t>Recording checklist</a:t>
            </a:r>
          </a:p>
        </p:txBody>
      </p:sp>
      <p:sp>
        <p:nvSpPr>
          <p:cNvPr id="29" name="TextBox 28"/>
          <p:cNvSpPr txBox="1"/>
          <p:nvPr/>
        </p:nvSpPr>
        <p:spPr>
          <a:xfrm>
            <a:off x="7845552" y="2542032"/>
            <a:ext cx="3154680" cy="475488"/>
          </a:xfrm>
          <a:prstGeom prst="rect">
            <a:avLst/>
          </a:prstGeom>
          <a:noFill/>
        </p:spPr>
        <p:txBody>
          <a:bodyPr wrap="square" lIns="18288" tIns="18288" rIns="18288" bIns="18288" anchor="t">
            <a:noAutofit/>
          </a:bodyPr>
          <a:lstStyle/>
          <a:p>
            <a:pPr algn="l"/>
            <a:r>
              <a:rPr sz="1500" b="0">
                <a:latin typeface="DM Sans"/>
              </a:rPr>
              <a:t>Pharmacists use RAVS to capture the core vaccination record.</a:t>
            </a:r>
          </a:p>
        </p:txBody>
      </p:sp>
      <p:sp>
        <p:nvSpPr>
          <p:cNvPr id="30" name="Rectangle 29"/>
          <p:cNvSpPr/>
          <p:nvPr/>
        </p:nvSpPr>
        <p:spPr>
          <a:xfrm>
            <a:off x="7891272" y="3291840"/>
            <a:ext cx="384048" cy="38404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TextBox 30"/>
          <p:cNvSpPr txBox="1"/>
          <p:nvPr/>
        </p:nvSpPr>
        <p:spPr>
          <a:xfrm>
            <a:off x="7891272" y="3310128"/>
            <a:ext cx="384048" cy="237744"/>
          </a:xfrm>
          <a:prstGeom prst="rect">
            <a:avLst/>
          </a:prstGeom>
          <a:noFill/>
        </p:spPr>
        <p:txBody>
          <a:bodyPr wrap="square" lIns="18288" tIns="18288" rIns="18288" bIns="18288" anchor="t">
            <a:noAutofit/>
          </a:bodyPr>
          <a:lstStyle/>
          <a:p>
            <a:pPr algn="ctr"/>
            <a:r>
              <a:rPr sz="1500" b="1">
                <a:solidFill>
                  <a:srgbClr val="FFFFFF"/>
                </a:solidFill>
                <a:latin typeface="DM Sans"/>
              </a:rPr>
              <a:t>1</a:t>
            </a:r>
          </a:p>
        </p:txBody>
      </p:sp>
      <p:sp>
        <p:nvSpPr>
          <p:cNvPr id="32" name="TextBox 31"/>
          <p:cNvSpPr txBox="1"/>
          <p:nvPr/>
        </p:nvSpPr>
        <p:spPr>
          <a:xfrm>
            <a:off x="8449056" y="3273552"/>
            <a:ext cx="2697480" cy="384048"/>
          </a:xfrm>
          <a:prstGeom prst="rect">
            <a:avLst/>
          </a:prstGeom>
          <a:noFill/>
        </p:spPr>
        <p:txBody>
          <a:bodyPr wrap="square" lIns="18288" tIns="18288" rIns="18288" bIns="18288" anchor="t">
            <a:noAutofit/>
          </a:bodyPr>
          <a:lstStyle/>
          <a:p>
            <a:pPr algn="l"/>
            <a:r>
              <a:rPr sz="1600" b="1">
                <a:latin typeface="DM Sans"/>
              </a:rPr>
              <a:t>Identify the patient</a:t>
            </a:r>
          </a:p>
        </p:txBody>
      </p:sp>
      <p:sp>
        <p:nvSpPr>
          <p:cNvPr id="33" name="TextBox 32"/>
          <p:cNvSpPr txBox="1"/>
          <p:nvPr/>
        </p:nvSpPr>
        <p:spPr>
          <a:xfrm>
            <a:off x="8449056" y="3703320"/>
            <a:ext cx="2743200" cy="530352"/>
          </a:xfrm>
          <a:prstGeom prst="rect">
            <a:avLst/>
          </a:prstGeom>
          <a:noFill/>
        </p:spPr>
        <p:txBody>
          <a:bodyPr wrap="square" lIns="18288" tIns="18288" rIns="18288" bIns="18288" anchor="t">
            <a:noAutofit/>
          </a:bodyPr>
          <a:lstStyle/>
          <a:p>
            <a:pPr algn="l"/>
            <a:r>
              <a:rPr sz="1400" b="0" dirty="0">
                <a:latin typeface="DM Sans"/>
              </a:rPr>
              <a:t>Using NHS number or demographics.</a:t>
            </a:r>
          </a:p>
        </p:txBody>
      </p:sp>
      <p:sp>
        <p:nvSpPr>
          <p:cNvPr id="34" name="Rectangle 33"/>
          <p:cNvSpPr/>
          <p:nvPr/>
        </p:nvSpPr>
        <p:spPr>
          <a:xfrm>
            <a:off x="7891272" y="4370832"/>
            <a:ext cx="384048" cy="384048"/>
          </a:xfrm>
          <a:prstGeom prst="rect">
            <a:avLst/>
          </a:prstGeom>
          <a:solidFill>
            <a:srgbClr val="48C9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7891272" y="4389120"/>
            <a:ext cx="384048" cy="237744"/>
          </a:xfrm>
          <a:prstGeom prst="rect">
            <a:avLst/>
          </a:prstGeom>
          <a:noFill/>
        </p:spPr>
        <p:txBody>
          <a:bodyPr wrap="square" lIns="18288" tIns="18288" rIns="18288" bIns="18288" anchor="t">
            <a:noAutofit/>
          </a:bodyPr>
          <a:lstStyle/>
          <a:p>
            <a:pPr algn="ctr"/>
            <a:r>
              <a:rPr sz="1500" b="1">
                <a:solidFill>
                  <a:srgbClr val="FFFFFF"/>
                </a:solidFill>
                <a:latin typeface="DM Sans"/>
              </a:rPr>
              <a:t>2</a:t>
            </a:r>
          </a:p>
        </p:txBody>
      </p:sp>
      <p:sp>
        <p:nvSpPr>
          <p:cNvPr id="36" name="TextBox 35"/>
          <p:cNvSpPr txBox="1"/>
          <p:nvPr/>
        </p:nvSpPr>
        <p:spPr>
          <a:xfrm>
            <a:off x="8449056" y="4352544"/>
            <a:ext cx="2697480" cy="384048"/>
          </a:xfrm>
          <a:prstGeom prst="rect">
            <a:avLst/>
          </a:prstGeom>
          <a:noFill/>
        </p:spPr>
        <p:txBody>
          <a:bodyPr wrap="square" lIns="18288" tIns="18288" rIns="18288" bIns="18288" anchor="t">
            <a:noAutofit/>
          </a:bodyPr>
          <a:lstStyle/>
          <a:p>
            <a:pPr algn="l"/>
            <a:r>
              <a:rPr sz="1600" b="1" dirty="0">
                <a:latin typeface="DM Sans"/>
              </a:rPr>
              <a:t>Record vaccination details</a:t>
            </a:r>
          </a:p>
        </p:txBody>
      </p:sp>
      <p:sp>
        <p:nvSpPr>
          <p:cNvPr id="37" name="TextBox 36"/>
          <p:cNvSpPr txBox="1"/>
          <p:nvPr/>
        </p:nvSpPr>
        <p:spPr>
          <a:xfrm>
            <a:off x="8449056" y="4782312"/>
            <a:ext cx="2743200" cy="530352"/>
          </a:xfrm>
          <a:prstGeom prst="rect">
            <a:avLst/>
          </a:prstGeom>
          <a:noFill/>
        </p:spPr>
        <p:txBody>
          <a:bodyPr wrap="square" lIns="18288" tIns="18288" rIns="18288" bIns="18288" anchor="t">
            <a:noAutofit/>
          </a:bodyPr>
          <a:lstStyle/>
          <a:p>
            <a:pPr algn="l"/>
            <a:r>
              <a:rPr sz="1400" b="0" dirty="0">
                <a:latin typeface="DM Sans"/>
              </a:rPr>
              <a:t>Vaccine, batch number, site, vaccinator and consent.</a:t>
            </a:r>
          </a:p>
        </p:txBody>
      </p:sp>
      <p:sp>
        <p:nvSpPr>
          <p:cNvPr id="38" name="Rectangle 37"/>
          <p:cNvSpPr/>
          <p:nvPr/>
        </p:nvSpPr>
        <p:spPr>
          <a:xfrm>
            <a:off x="7818120" y="5486400"/>
            <a:ext cx="3474720" cy="16459"/>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113610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D2762-9A2F-C29D-74D5-BD867A77B91B}"/>
            </a:ext>
          </a:extLst>
        </p:cNvPr>
        <p:cNvGrpSpPr/>
        <p:nvPr/>
      </p:nvGrpSpPr>
      <p:grpSpPr>
        <a:xfrm>
          <a:off x="0" y="0"/>
          <a:ext cx="0" cy="0"/>
          <a:chOff x="0" y="0"/>
          <a:chExt cx="0" cy="0"/>
        </a:xfrm>
      </p:grpSpPr>
      <p:sp>
        <p:nvSpPr>
          <p:cNvPr id="4" name="TextBox 3"/>
          <p:cNvSpPr txBox="1"/>
          <p:nvPr/>
        </p:nvSpPr>
        <p:spPr>
          <a:xfrm>
            <a:off x="457199" y="498348"/>
            <a:ext cx="10835640" cy="502920"/>
          </a:xfrm>
          <a:prstGeom prst="rect">
            <a:avLst/>
          </a:prstGeom>
          <a:noFill/>
        </p:spPr>
        <p:txBody>
          <a:bodyPr wrap="square" lIns="0" tIns="0" rIns="0" bIns="0" anchor="t">
            <a:noAutofit/>
          </a:bodyPr>
          <a:lstStyle/>
          <a:p>
            <a:pPr algn="l"/>
            <a:r>
              <a:rPr sz="2800" b="1" i="0">
                <a:solidFill>
                  <a:srgbClr val="0072CE"/>
                </a:solidFill>
                <a:latin typeface="Mokoko Medium" panose="02060603020203020204" pitchFamily="18" charset="77"/>
                <a:cs typeface="Mokoko Medium" panose="02060603020203020204" pitchFamily="18" charset="77"/>
              </a:rPr>
              <a:t>Planning your Men B Service</a:t>
            </a:r>
          </a:p>
        </p:txBody>
      </p:sp>
      <p:sp>
        <p:nvSpPr>
          <p:cNvPr id="6" name="TextBox 5"/>
          <p:cNvSpPr txBox="1"/>
          <p:nvPr/>
        </p:nvSpPr>
        <p:spPr>
          <a:xfrm>
            <a:off x="658368" y="1078992"/>
            <a:ext cx="2560320" cy="228600"/>
          </a:xfrm>
          <a:prstGeom prst="rect">
            <a:avLst/>
          </a:prstGeom>
          <a:noFill/>
        </p:spPr>
        <p:txBody>
          <a:bodyPr wrap="square" lIns="0" tIns="0" rIns="0" bIns="0" anchor="t">
            <a:noAutofit/>
          </a:bodyPr>
          <a:lstStyle/>
          <a:p>
            <a:pPr algn="l"/>
            <a:r>
              <a:rPr sz="1400" b="1" i="0">
                <a:solidFill>
                  <a:srgbClr val="FF6D3A"/>
                </a:solidFill>
                <a:latin typeface="DM Sans"/>
              </a:rPr>
              <a:t>AIM TO</a:t>
            </a:r>
          </a:p>
        </p:txBody>
      </p:sp>
      <p:sp>
        <p:nvSpPr>
          <p:cNvPr id="7" name="Rectangle 6"/>
          <p:cNvSpPr/>
          <p:nvPr/>
        </p:nvSpPr>
        <p:spPr>
          <a:xfrm>
            <a:off x="658368" y="1335024"/>
            <a:ext cx="658368" cy="32004"/>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8" name="Rectangle 7"/>
          <p:cNvSpPr/>
          <p:nvPr/>
        </p:nvSpPr>
        <p:spPr>
          <a:xfrm>
            <a:off x="1051560" y="1938528"/>
            <a:ext cx="9372600" cy="50292"/>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9" name="Rectangle 8"/>
          <p:cNvSpPr/>
          <p:nvPr/>
        </p:nvSpPr>
        <p:spPr>
          <a:xfrm>
            <a:off x="868680" y="1673352"/>
            <a:ext cx="530352" cy="530352"/>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0" name="TextBox 9"/>
          <p:cNvSpPr txBox="1"/>
          <p:nvPr/>
        </p:nvSpPr>
        <p:spPr>
          <a:xfrm>
            <a:off x="868680" y="1803654"/>
            <a:ext cx="530352" cy="274320"/>
          </a:xfrm>
          <a:prstGeom prst="rect">
            <a:avLst/>
          </a:prstGeom>
          <a:noFill/>
        </p:spPr>
        <p:txBody>
          <a:bodyPr wrap="square" lIns="0" tIns="0" rIns="0" bIns="0" anchor="t">
            <a:noAutofit/>
          </a:bodyPr>
          <a:lstStyle/>
          <a:p>
            <a:pPr algn="ctr"/>
            <a:r>
              <a:rPr sz="1700" b="1" i="0">
                <a:solidFill>
                  <a:srgbClr val="FFFFFF"/>
                </a:solidFill>
                <a:latin typeface="DM Sans"/>
              </a:rPr>
              <a:t>1</a:t>
            </a:r>
          </a:p>
        </p:txBody>
      </p:sp>
      <p:sp>
        <p:nvSpPr>
          <p:cNvPr id="11" name="TextBox 10"/>
          <p:cNvSpPr txBox="1"/>
          <p:nvPr/>
        </p:nvSpPr>
        <p:spPr>
          <a:xfrm>
            <a:off x="685800" y="2331720"/>
            <a:ext cx="2377440" cy="384048"/>
          </a:xfrm>
          <a:prstGeom prst="rect">
            <a:avLst/>
          </a:prstGeom>
          <a:noFill/>
        </p:spPr>
        <p:txBody>
          <a:bodyPr wrap="square" lIns="0" tIns="0" rIns="0" bIns="0" anchor="t">
            <a:noAutofit/>
          </a:bodyPr>
          <a:lstStyle/>
          <a:p>
            <a:pPr algn="ctr"/>
            <a:r>
              <a:rPr sz="1550" b="1" i="0">
                <a:solidFill>
                  <a:srgbClr val="0072CE"/>
                </a:solidFill>
                <a:latin typeface="DM Sans"/>
              </a:rPr>
              <a:t>Start of service</a:t>
            </a:r>
          </a:p>
        </p:txBody>
      </p:sp>
      <p:sp>
        <p:nvSpPr>
          <p:cNvPr id="12" name="TextBox 11"/>
          <p:cNvSpPr txBox="1"/>
          <p:nvPr/>
        </p:nvSpPr>
        <p:spPr>
          <a:xfrm>
            <a:off x="457199" y="2770632"/>
            <a:ext cx="2834640" cy="749808"/>
          </a:xfrm>
          <a:prstGeom prst="rect">
            <a:avLst/>
          </a:prstGeom>
          <a:noFill/>
        </p:spPr>
        <p:txBody>
          <a:bodyPr wrap="square" lIns="0" tIns="0" rIns="0" bIns="0" anchor="t">
            <a:noAutofit/>
          </a:bodyPr>
          <a:lstStyle/>
          <a:p>
            <a:pPr algn="ctr"/>
            <a:r>
              <a:rPr lang="en-GB" sz="1400" b="0" i="0">
                <a:solidFill>
                  <a:srgbClr val="0072CE"/>
                </a:solidFill>
                <a:latin typeface="DM Sans"/>
              </a:rPr>
              <a:t>Offer the first dose as soon as possible after the service starts</a:t>
            </a:r>
          </a:p>
        </p:txBody>
      </p:sp>
      <p:sp>
        <p:nvSpPr>
          <p:cNvPr id="13" name="Rectangle 12"/>
          <p:cNvSpPr/>
          <p:nvPr/>
        </p:nvSpPr>
        <p:spPr>
          <a:xfrm>
            <a:off x="4160520" y="1673352"/>
            <a:ext cx="530352" cy="530352"/>
          </a:xfrm>
          <a:prstGeom prst="rect">
            <a:avLst/>
          </a:prstGeom>
          <a:solidFill>
            <a:srgbClr val="C084FF"/>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4" name="TextBox 13"/>
          <p:cNvSpPr txBox="1"/>
          <p:nvPr/>
        </p:nvSpPr>
        <p:spPr>
          <a:xfrm>
            <a:off x="4160520" y="1805940"/>
            <a:ext cx="530352" cy="274320"/>
          </a:xfrm>
          <a:prstGeom prst="rect">
            <a:avLst/>
          </a:prstGeom>
          <a:solidFill>
            <a:srgbClr val="C084FF"/>
          </a:solidFill>
        </p:spPr>
        <p:txBody>
          <a:bodyPr wrap="square" lIns="0" tIns="0" rIns="0" bIns="0" anchor="t">
            <a:noAutofit/>
          </a:bodyPr>
          <a:lstStyle/>
          <a:p>
            <a:pPr algn="ctr"/>
            <a:r>
              <a:rPr sz="1700" b="1" i="0">
                <a:solidFill>
                  <a:srgbClr val="FFFFFF"/>
                </a:solidFill>
                <a:latin typeface="DM Sans"/>
              </a:rPr>
              <a:t>2</a:t>
            </a:r>
          </a:p>
        </p:txBody>
      </p:sp>
      <p:sp>
        <p:nvSpPr>
          <p:cNvPr id="15" name="TextBox 14"/>
          <p:cNvSpPr txBox="1"/>
          <p:nvPr/>
        </p:nvSpPr>
        <p:spPr>
          <a:xfrm>
            <a:off x="3977639" y="2331720"/>
            <a:ext cx="2377440" cy="384048"/>
          </a:xfrm>
          <a:prstGeom prst="rect">
            <a:avLst/>
          </a:prstGeom>
          <a:noFill/>
        </p:spPr>
        <p:txBody>
          <a:bodyPr wrap="square" lIns="0" tIns="0" rIns="0" bIns="0" anchor="t">
            <a:noAutofit/>
          </a:bodyPr>
          <a:lstStyle/>
          <a:p>
            <a:pPr algn="ctr"/>
            <a:r>
              <a:rPr sz="1550" b="1" i="0">
                <a:solidFill>
                  <a:srgbClr val="0072CE"/>
                </a:solidFill>
                <a:latin typeface="DM Sans"/>
              </a:rPr>
              <a:t>At least 28 days later</a:t>
            </a:r>
          </a:p>
        </p:txBody>
      </p:sp>
      <p:sp>
        <p:nvSpPr>
          <p:cNvPr id="16" name="TextBox 15"/>
          <p:cNvSpPr txBox="1"/>
          <p:nvPr/>
        </p:nvSpPr>
        <p:spPr>
          <a:xfrm>
            <a:off x="3749039" y="2770632"/>
            <a:ext cx="2834640" cy="749808"/>
          </a:xfrm>
          <a:prstGeom prst="rect">
            <a:avLst/>
          </a:prstGeom>
          <a:noFill/>
        </p:spPr>
        <p:txBody>
          <a:bodyPr wrap="square" lIns="0" tIns="0" rIns="0" bIns="0" anchor="t">
            <a:noAutofit/>
          </a:bodyPr>
          <a:lstStyle/>
          <a:p>
            <a:pPr algn="ctr"/>
            <a:r>
              <a:rPr lang="en-GB" sz="1400" b="0" i="0">
                <a:solidFill>
                  <a:srgbClr val="0072CE"/>
                </a:solidFill>
                <a:latin typeface="DM Sans"/>
              </a:rPr>
              <a:t>Administer the second dose at least 28 days later</a:t>
            </a:r>
          </a:p>
        </p:txBody>
      </p:sp>
      <p:sp>
        <p:nvSpPr>
          <p:cNvPr id="17" name="Rectangle 16"/>
          <p:cNvSpPr/>
          <p:nvPr/>
        </p:nvSpPr>
        <p:spPr>
          <a:xfrm>
            <a:off x="7360920" y="1673352"/>
            <a:ext cx="530352" cy="530352"/>
          </a:xfrm>
          <a:prstGeom prst="rect">
            <a:avLst/>
          </a:prstGeom>
          <a:solidFill>
            <a:srgbClr val="CB00BA"/>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18" name="TextBox 17"/>
          <p:cNvSpPr txBox="1"/>
          <p:nvPr/>
        </p:nvSpPr>
        <p:spPr>
          <a:xfrm>
            <a:off x="7360920" y="1803654"/>
            <a:ext cx="530352" cy="274320"/>
          </a:xfrm>
          <a:prstGeom prst="rect">
            <a:avLst/>
          </a:prstGeom>
          <a:noFill/>
        </p:spPr>
        <p:txBody>
          <a:bodyPr wrap="square" lIns="0" tIns="0" rIns="0" bIns="0" anchor="t">
            <a:noAutofit/>
          </a:bodyPr>
          <a:lstStyle/>
          <a:p>
            <a:pPr algn="ctr"/>
            <a:r>
              <a:rPr sz="1700" b="1" i="0">
                <a:solidFill>
                  <a:srgbClr val="FFFFFF"/>
                </a:solidFill>
                <a:latin typeface="DM Sans"/>
              </a:rPr>
              <a:t>3</a:t>
            </a:r>
          </a:p>
        </p:txBody>
      </p:sp>
      <p:sp>
        <p:nvSpPr>
          <p:cNvPr id="19" name="TextBox 18"/>
          <p:cNvSpPr txBox="1"/>
          <p:nvPr/>
        </p:nvSpPr>
        <p:spPr>
          <a:xfrm>
            <a:off x="7178040" y="2331720"/>
            <a:ext cx="2377440" cy="384048"/>
          </a:xfrm>
          <a:prstGeom prst="rect">
            <a:avLst/>
          </a:prstGeom>
          <a:noFill/>
        </p:spPr>
        <p:txBody>
          <a:bodyPr wrap="square" lIns="0" tIns="0" rIns="0" bIns="0" anchor="t">
            <a:noAutofit/>
          </a:bodyPr>
          <a:lstStyle/>
          <a:p>
            <a:pPr algn="ctr"/>
            <a:r>
              <a:rPr sz="1550" b="1" i="0">
                <a:solidFill>
                  <a:srgbClr val="0072CE"/>
                </a:solidFill>
                <a:latin typeface="DM Sans"/>
              </a:rPr>
              <a:t>Before 2026/27 academic year</a:t>
            </a:r>
          </a:p>
        </p:txBody>
      </p:sp>
      <p:sp>
        <p:nvSpPr>
          <p:cNvPr id="20" name="TextBox 19"/>
          <p:cNvSpPr txBox="1"/>
          <p:nvPr/>
        </p:nvSpPr>
        <p:spPr>
          <a:xfrm>
            <a:off x="6949440" y="2770632"/>
            <a:ext cx="2834640" cy="749808"/>
          </a:xfrm>
          <a:prstGeom prst="rect">
            <a:avLst/>
          </a:prstGeom>
          <a:noFill/>
        </p:spPr>
        <p:txBody>
          <a:bodyPr wrap="square" lIns="0" tIns="0" rIns="0" bIns="0" anchor="t">
            <a:noAutofit/>
          </a:bodyPr>
          <a:lstStyle/>
          <a:p>
            <a:pPr algn="ctr"/>
            <a:r>
              <a:rPr lang="en-GB" sz="1400" b="0" i="0">
                <a:solidFill>
                  <a:srgbClr val="0072CE"/>
                </a:solidFill>
                <a:latin typeface="DM Sans"/>
              </a:rPr>
              <a:t>Wherever possible, complete both doses before the start of the academic year</a:t>
            </a:r>
          </a:p>
        </p:txBody>
      </p:sp>
      <p:sp>
        <p:nvSpPr>
          <p:cNvPr id="21" name="TextBox 20"/>
          <p:cNvSpPr txBox="1"/>
          <p:nvPr/>
        </p:nvSpPr>
        <p:spPr>
          <a:xfrm>
            <a:off x="658368" y="4087368"/>
            <a:ext cx="2560320" cy="228600"/>
          </a:xfrm>
          <a:prstGeom prst="rect">
            <a:avLst/>
          </a:prstGeom>
          <a:noFill/>
        </p:spPr>
        <p:txBody>
          <a:bodyPr wrap="square" lIns="0" tIns="0" rIns="0" bIns="0" anchor="t">
            <a:noAutofit/>
          </a:bodyPr>
          <a:lstStyle/>
          <a:p>
            <a:pPr algn="l"/>
            <a:r>
              <a:rPr sz="1400" b="1" i="0">
                <a:solidFill>
                  <a:srgbClr val="0072CE"/>
                </a:solidFill>
                <a:latin typeface="DM Sans"/>
              </a:rPr>
              <a:t>REMEMBER</a:t>
            </a:r>
          </a:p>
        </p:txBody>
      </p:sp>
      <p:sp>
        <p:nvSpPr>
          <p:cNvPr id="22" name="Rectangle 21"/>
          <p:cNvSpPr/>
          <p:nvPr/>
        </p:nvSpPr>
        <p:spPr>
          <a:xfrm>
            <a:off x="658368" y="4343400"/>
            <a:ext cx="658368" cy="3200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23" name="TextBox 22"/>
          <p:cNvSpPr txBox="1"/>
          <p:nvPr/>
        </p:nvSpPr>
        <p:spPr>
          <a:xfrm>
            <a:off x="658368" y="4489704"/>
            <a:ext cx="4572000" cy="411480"/>
          </a:xfrm>
          <a:prstGeom prst="rect">
            <a:avLst/>
          </a:prstGeom>
          <a:noFill/>
        </p:spPr>
        <p:txBody>
          <a:bodyPr wrap="square" lIns="0" tIns="0" rIns="0" bIns="0" anchor="t">
            <a:noAutofit/>
          </a:bodyPr>
          <a:lstStyle/>
          <a:p>
            <a:pPr algn="l"/>
            <a:r>
              <a:rPr sz="2400" b="1" i="0">
                <a:solidFill>
                  <a:srgbClr val="FF6D3A"/>
                </a:solidFill>
                <a:latin typeface="DM Sans"/>
              </a:rPr>
              <a:t>31 December 2026</a:t>
            </a:r>
          </a:p>
        </p:txBody>
      </p:sp>
      <p:sp>
        <p:nvSpPr>
          <p:cNvPr id="24" name="TextBox 23"/>
          <p:cNvSpPr txBox="1"/>
          <p:nvPr/>
        </p:nvSpPr>
        <p:spPr>
          <a:xfrm>
            <a:off x="694944" y="4956048"/>
            <a:ext cx="4160520" cy="384048"/>
          </a:xfrm>
          <a:prstGeom prst="rect">
            <a:avLst/>
          </a:prstGeom>
          <a:noFill/>
        </p:spPr>
        <p:txBody>
          <a:bodyPr wrap="square" lIns="0" tIns="0" rIns="0" bIns="0" anchor="t">
            <a:noAutofit/>
          </a:bodyPr>
          <a:lstStyle/>
          <a:p>
            <a:pPr algn="l"/>
            <a:r>
              <a:rPr sz="1520" b="1" i="0">
                <a:solidFill>
                  <a:srgbClr val="0072CE"/>
                </a:solidFill>
                <a:latin typeface="DM Sans"/>
              </a:rPr>
              <a:t>The first dose must be given by this date</a:t>
            </a:r>
          </a:p>
        </p:txBody>
      </p:sp>
      <p:sp>
        <p:nvSpPr>
          <p:cNvPr id="25" name="TextBox 24"/>
          <p:cNvSpPr txBox="1"/>
          <p:nvPr/>
        </p:nvSpPr>
        <p:spPr>
          <a:xfrm>
            <a:off x="4828032" y="4279392"/>
            <a:ext cx="5943600" cy="1060704"/>
          </a:xfrm>
          <a:prstGeom prst="rect">
            <a:avLst/>
          </a:prstGeom>
          <a:noFill/>
        </p:spPr>
        <p:txBody>
          <a:bodyPr wrap="square" lIns="18288" tIns="18288" rIns="18288" bIns="18288" anchor="t">
            <a:noAutofit/>
          </a:bodyPr>
          <a:lstStyle/>
          <a:p>
            <a:pPr marL="422910" indent="-285750">
              <a:buClr>
                <a:schemeClr val="accent1"/>
              </a:buClr>
              <a:buFont typeface="Wingdings" pitchFamily="2" charset="2"/>
              <a:buChar char="§"/>
            </a:pPr>
            <a:r>
              <a:rPr sz="1500" b="0" i="0">
                <a:solidFill>
                  <a:srgbClr val="0072CE"/>
                </a:solidFill>
                <a:latin typeface="DM Sans"/>
              </a:rPr>
              <a:t>This allows sufficient time for the second dose to be completed before the service end date</a:t>
            </a:r>
          </a:p>
          <a:p>
            <a:pPr marL="422910" indent="-285750">
              <a:buClr>
                <a:schemeClr val="accent1"/>
              </a:buClr>
              <a:buFont typeface="Wingdings" pitchFamily="2" charset="2"/>
              <a:buChar char="§"/>
            </a:pPr>
            <a:r>
              <a:rPr sz="1500" b="0" i="0">
                <a:solidFill>
                  <a:srgbClr val="0072CE"/>
                </a:solidFill>
                <a:latin typeface="DM Sans"/>
              </a:rPr>
              <a:t>Plan clinics around </a:t>
            </a:r>
            <a:r>
              <a:rPr sz="1500" b="1" i="0">
                <a:solidFill>
                  <a:srgbClr val="0072CE"/>
                </a:solidFill>
                <a:latin typeface="DM Sans"/>
              </a:rPr>
              <a:t>vaccine supply</a:t>
            </a:r>
            <a:r>
              <a:rPr sz="1500" b="0" i="0">
                <a:solidFill>
                  <a:srgbClr val="0072CE"/>
                </a:solidFill>
                <a:latin typeface="DM Sans"/>
              </a:rPr>
              <a:t> and expected demand</a:t>
            </a:r>
          </a:p>
        </p:txBody>
      </p:sp>
      <p:sp>
        <p:nvSpPr>
          <p:cNvPr id="26" name="Rectangle 25"/>
          <p:cNvSpPr/>
          <p:nvPr/>
        </p:nvSpPr>
        <p:spPr>
          <a:xfrm>
            <a:off x="658368" y="5605272"/>
            <a:ext cx="10012680" cy="43891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a:p>
        </p:txBody>
      </p:sp>
      <p:sp>
        <p:nvSpPr>
          <p:cNvPr id="27" name="TextBox 26"/>
          <p:cNvSpPr txBox="1"/>
          <p:nvPr/>
        </p:nvSpPr>
        <p:spPr>
          <a:xfrm>
            <a:off x="822959" y="5669280"/>
            <a:ext cx="9683496" cy="347472"/>
          </a:xfrm>
          <a:prstGeom prst="rect">
            <a:avLst/>
          </a:prstGeom>
          <a:noFill/>
        </p:spPr>
        <p:txBody>
          <a:bodyPr wrap="square" lIns="0" tIns="0" rIns="0" bIns="0" anchor="t">
            <a:noAutofit/>
          </a:bodyPr>
          <a:lstStyle/>
          <a:p>
            <a:pPr algn="ctr"/>
            <a:r>
              <a:rPr sz="1550" b="1" i="0">
                <a:solidFill>
                  <a:srgbClr val="FFFFFF"/>
                </a:solidFill>
                <a:latin typeface="DM Sans"/>
              </a:rPr>
              <a:t>Build clinic capacity around both dose timing and expected demand.</a:t>
            </a:r>
          </a:p>
        </p:txBody>
      </p:sp>
    </p:spTree>
    <p:extLst>
      <p:ext uri="{BB962C8B-B14F-4D97-AF65-F5344CB8AC3E}">
        <p14:creationId xmlns:p14="http://schemas.microsoft.com/office/powerpoint/2010/main" val="3517560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892-3D4E-8D2A-E06D-E36906C724CA}"/>
              </a:ext>
            </a:extLst>
          </p:cNvPr>
          <p:cNvSpPr>
            <a:spLocks noGrp="1"/>
          </p:cNvSpPr>
          <p:nvPr>
            <p:ph type="title"/>
          </p:nvPr>
        </p:nvSpPr>
        <p:spPr>
          <a:xfrm>
            <a:off x="658368" y="329184"/>
            <a:ext cx="10607040" cy="566928"/>
          </a:xfrm>
        </p:spPr>
        <p:txBody>
          <a:bodyPr wrap="square" lIns="0" tIns="0" rIns="0" bIns="0"/>
          <a:lstStyle/>
          <a:p>
            <a:pPr algn="l"/>
            <a:r>
              <a:rPr lang="en-GB" sz="3200" b="1" dirty="0">
                <a:solidFill>
                  <a:srgbClr val="0072CE"/>
                </a:solidFill>
                <a:latin typeface="Mokoko Medium" panose="02060603020203020204" pitchFamily="18" charset="77"/>
                <a:cs typeface="Mokoko Medium" panose="02060603020203020204" pitchFamily="18" charset="77"/>
              </a:rPr>
              <a:t>Off-site MenB clinics: key takeaways</a:t>
            </a:r>
          </a:p>
        </p:txBody>
      </p:sp>
      <p:sp>
        <p:nvSpPr>
          <p:cNvPr id="4" name="Slide Number Placeholder 3">
            <a:extLst>
              <a:ext uri="{FF2B5EF4-FFF2-40B4-BE49-F238E27FC236}">
                <a16:creationId xmlns:a16="http://schemas.microsoft.com/office/drawing/2014/main" id="{38F828A2-A37D-B1E0-8A2C-556F1FD18B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C1DFF-60A0-0E45-8672-CB76E4BE2A7B}" type="slidenum">
              <a:rPr kumimoji="0" lang="en-US" sz="1200" b="0" i="0" u="none" strike="noStrike" kern="1200" cap="none" spc="0" normalizeH="0" baseline="0" noProof="0" smtClean="0">
                <a:ln>
                  <a:noFill/>
                </a:ln>
                <a:solidFill>
                  <a:srgbClr val="0072CE"/>
                </a:solidFill>
                <a:effectLst/>
                <a:uLnTx/>
                <a:uFillTx/>
                <a:latin typeface="DM Sans"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72CE"/>
              </a:solidFill>
              <a:effectLst/>
              <a:uLnTx/>
              <a:uFillTx/>
              <a:latin typeface="DM Sans" pitchFamily="2" charset="0"/>
              <a:ea typeface="+mn-ea"/>
              <a:cs typeface="Arial" panose="020B0604020202020204" pitchFamily="34" charset="0"/>
            </a:endParaRPr>
          </a:p>
        </p:txBody>
      </p:sp>
      <p:sp>
        <p:nvSpPr>
          <p:cNvPr id="9" name="TextBox 8"/>
          <p:cNvSpPr txBox="1"/>
          <p:nvPr/>
        </p:nvSpPr>
        <p:spPr>
          <a:xfrm>
            <a:off x="658368" y="1197864"/>
            <a:ext cx="9966960" cy="384048"/>
          </a:xfrm>
          <a:prstGeom prst="rect">
            <a:avLst/>
          </a:prstGeom>
          <a:noFill/>
        </p:spPr>
        <p:txBody>
          <a:bodyPr wrap="square" lIns="0" tIns="0" rIns="0" bIns="0" anchor="t">
            <a:spAutoFit/>
          </a:bodyPr>
          <a:lstStyle/>
          <a:p>
            <a:pPr algn="l">
              <a:spcAft>
                <a:spcPts val="0"/>
              </a:spcAft>
            </a:pPr>
            <a:r>
              <a:rPr sz="1550" b="0" i="0">
                <a:solidFill>
                  <a:srgbClr val="0072CE"/>
                </a:solidFill>
                <a:latin typeface="DM Sans"/>
              </a:rPr>
              <a:t>For training: what must be confirmed before delivering vaccinations away from the pharmacy.</a:t>
            </a:r>
          </a:p>
        </p:txBody>
      </p:sp>
      <p:cxnSp>
        <p:nvCxnSpPr>
          <p:cNvPr id="10" name="Connector 9"/>
          <p:cNvCxnSpPr/>
          <p:nvPr/>
        </p:nvCxnSpPr>
        <p:spPr>
          <a:xfrm>
            <a:off x="960120" y="2057400"/>
            <a:ext cx="0" cy="2679192"/>
          </a:xfrm>
          <a:prstGeom prst="line">
            <a:avLst/>
          </a:prstGeom>
          <a:ln w="25400">
            <a:solidFill>
              <a:srgbClr val="D9ECFA"/>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31520" y="1874519"/>
            <a:ext cx="457200" cy="457200"/>
          </a:xfrm>
          <a:prstGeom prst="rect">
            <a:avLst/>
          </a:prstGeom>
          <a:solidFill>
            <a:srgbClr val="CB00B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50" b="1">
                <a:solidFill>
                  <a:srgbClr val="FFFFFF"/>
                </a:solidFill>
                <a:latin typeface="DM Sans"/>
              </a:rPr>
              <a:t>1</a:t>
            </a:r>
          </a:p>
        </p:txBody>
      </p:sp>
      <p:sp>
        <p:nvSpPr>
          <p:cNvPr id="12" name="Rectangle 11"/>
          <p:cNvSpPr/>
          <p:nvPr/>
        </p:nvSpPr>
        <p:spPr>
          <a:xfrm>
            <a:off x="1335024" y="1901952"/>
            <a:ext cx="50292" cy="658368"/>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1536192" y="1828800"/>
            <a:ext cx="5833872" cy="274320"/>
          </a:xfrm>
          <a:prstGeom prst="rect">
            <a:avLst/>
          </a:prstGeom>
          <a:noFill/>
        </p:spPr>
        <p:txBody>
          <a:bodyPr wrap="square" lIns="0" tIns="0" rIns="0" bIns="0" anchor="t">
            <a:spAutoFit/>
          </a:bodyPr>
          <a:lstStyle/>
          <a:p>
            <a:pPr algn="l">
              <a:spcAft>
                <a:spcPts val="0"/>
              </a:spcAft>
            </a:pPr>
            <a:r>
              <a:rPr sz="1800" b="1" i="0">
                <a:solidFill>
                  <a:srgbClr val="0072CE"/>
                </a:solidFill>
                <a:latin typeface="DM Sans"/>
              </a:rPr>
              <a:t>Get approval before planning the clinic</a:t>
            </a:r>
          </a:p>
        </p:txBody>
      </p:sp>
      <p:sp>
        <p:nvSpPr>
          <p:cNvPr id="14" name="TextBox 13"/>
          <p:cNvSpPr txBox="1"/>
          <p:nvPr/>
        </p:nvSpPr>
        <p:spPr>
          <a:xfrm>
            <a:off x="1536192" y="2176272"/>
            <a:ext cx="5989320" cy="530352"/>
          </a:xfrm>
          <a:prstGeom prst="rect">
            <a:avLst/>
          </a:prstGeom>
          <a:noFill/>
        </p:spPr>
        <p:txBody>
          <a:bodyPr wrap="square" lIns="0" tIns="0" rIns="0" bIns="0" anchor="t">
            <a:spAutoFit/>
          </a:bodyPr>
          <a:lstStyle/>
          <a:p>
            <a:pPr algn="l">
              <a:spcAft>
                <a:spcPts val="0"/>
              </a:spcAft>
            </a:pPr>
            <a:r>
              <a:rPr sz="1470" b="0" i="0">
                <a:solidFill>
                  <a:srgbClr val="0072CE"/>
                </a:solidFill>
                <a:latin typeface="DM Sans"/>
              </a:rPr>
              <a:t>Written approval from the NHS England Regional Vaccinations Team is required before any off-site vaccinations are provided.</a:t>
            </a:r>
          </a:p>
        </p:txBody>
      </p:sp>
      <p:sp>
        <p:nvSpPr>
          <p:cNvPr id="15" name="Rectangle 14"/>
          <p:cNvSpPr/>
          <p:nvPr/>
        </p:nvSpPr>
        <p:spPr>
          <a:xfrm>
            <a:off x="731520" y="2953512"/>
            <a:ext cx="457200" cy="457200"/>
          </a:xfrm>
          <a:prstGeom prst="rect">
            <a:avLst/>
          </a:prstGeom>
          <a:solidFill>
            <a:srgbClr val="48D1B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50" b="1">
                <a:solidFill>
                  <a:srgbClr val="FFFFFF"/>
                </a:solidFill>
                <a:latin typeface="DM Sans"/>
              </a:rPr>
              <a:t>2</a:t>
            </a:r>
          </a:p>
        </p:txBody>
      </p:sp>
      <p:sp>
        <p:nvSpPr>
          <p:cNvPr id="16" name="Rectangle 15"/>
          <p:cNvSpPr/>
          <p:nvPr/>
        </p:nvSpPr>
        <p:spPr>
          <a:xfrm>
            <a:off x="1335024" y="2980944"/>
            <a:ext cx="50292" cy="658368"/>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536192" y="2907792"/>
            <a:ext cx="5833872" cy="274320"/>
          </a:xfrm>
          <a:prstGeom prst="rect">
            <a:avLst/>
          </a:prstGeom>
          <a:noFill/>
        </p:spPr>
        <p:txBody>
          <a:bodyPr wrap="square" lIns="0" tIns="0" rIns="0" bIns="0" anchor="t">
            <a:spAutoFit/>
          </a:bodyPr>
          <a:lstStyle/>
          <a:p>
            <a:pPr algn="l">
              <a:spcAft>
                <a:spcPts val="0"/>
              </a:spcAft>
            </a:pPr>
            <a:r>
              <a:rPr sz="1800" b="1" i="0">
                <a:solidFill>
                  <a:srgbClr val="0072CE"/>
                </a:solidFill>
                <a:latin typeface="DM Sans"/>
              </a:rPr>
              <a:t>Use only approved, suitable venues</a:t>
            </a:r>
          </a:p>
        </p:txBody>
      </p:sp>
      <p:sp>
        <p:nvSpPr>
          <p:cNvPr id="18" name="TextBox 17"/>
          <p:cNvSpPr txBox="1"/>
          <p:nvPr/>
        </p:nvSpPr>
        <p:spPr>
          <a:xfrm>
            <a:off x="1536192" y="3255264"/>
            <a:ext cx="5989320" cy="530352"/>
          </a:xfrm>
          <a:prstGeom prst="rect">
            <a:avLst/>
          </a:prstGeom>
          <a:noFill/>
        </p:spPr>
        <p:txBody>
          <a:bodyPr wrap="square" lIns="0" tIns="0" rIns="0" bIns="0" anchor="t">
            <a:spAutoFit/>
          </a:bodyPr>
          <a:lstStyle/>
          <a:p>
            <a:pPr algn="l">
              <a:spcAft>
                <a:spcPts val="0"/>
              </a:spcAft>
            </a:pPr>
            <a:r>
              <a:rPr sz="1470" b="0" i="0">
                <a:solidFill>
                  <a:srgbClr val="0072CE"/>
                </a:solidFill>
                <a:latin typeface="DM Sans"/>
              </a:rPr>
              <a:t>Campuses, colleges, community centres or other venues must support privacy, confidentiality, dignity and a safe clinical environment.</a:t>
            </a:r>
          </a:p>
        </p:txBody>
      </p:sp>
      <p:sp>
        <p:nvSpPr>
          <p:cNvPr id="19" name="Rectangle 18"/>
          <p:cNvSpPr/>
          <p:nvPr/>
        </p:nvSpPr>
        <p:spPr>
          <a:xfrm>
            <a:off x="731520" y="4096511"/>
            <a:ext cx="457200" cy="457200"/>
          </a:xfrm>
          <a:prstGeom prst="rect">
            <a:avLst/>
          </a:prstGeom>
          <a:solidFill>
            <a:srgbClr val="FF6D3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50" b="1">
                <a:solidFill>
                  <a:srgbClr val="FFFFFF"/>
                </a:solidFill>
                <a:latin typeface="DM Sans"/>
              </a:rPr>
              <a:t>3</a:t>
            </a:r>
          </a:p>
        </p:txBody>
      </p:sp>
      <p:sp>
        <p:nvSpPr>
          <p:cNvPr id="20" name="Rectangle 19"/>
          <p:cNvSpPr/>
          <p:nvPr/>
        </p:nvSpPr>
        <p:spPr>
          <a:xfrm>
            <a:off x="1335024" y="4123944"/>
            <a:ext cx="50292" cy="658368"/>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1536192" y="4050791"/>
            <a:ext cx="5833872" cy="274320"/>
          </a:xfrm>
          <a:prstGeom prst="rect">
            <a:avLst/>
          </a:prstGeom>
          <a:noFill/>
        </p:spPr>
        <p:txBody>
          <a:bodyPr wrap="square" lIns="0" tIns="0" rIns="0" bIns="0" anchor="t">
            <a:spAutoFit/>
          </a:bodyPr>
          <a:lstStyle/>
          <a:p>
            <a:pPr algn="l">
              <a:spcAft>
                <a:spcPts val="0"/>
              </a:spcAft>
            </a:pPr>
            <a:r>
              <a:rPr sz="1800" b="1" i="0">
                <a:solidFill>
                  <a:srgbClr val="0072CE"/>
                </a:solidFill>
                <a:latin typeface="DM Sans"/>
              </a:rPr>
              <a:t>Name the on-site clinical lead</a:t>
            </a:r>
          </a:p>
        </p:txBody>
      </p:sp>
      <p:sp>
        <p:nvSpPr>
          <p:cNvPr id="22" name="TextBox 21"/>
          <p:cNvSpPr txBox="1"/>
          <p:nvPr/>
        </p:nvSpPr>
        <p:spPr>
          <a:xfrm>
            <a:off x="1536192" y="4398264"/>
            <a:ext cx="5989320" cy="530352"/>
          </a:xfrm>
          <a:prstGeom prst="rect">
            <a:avLst/>
          </a:prstGeom>
          <a:noFill/>
        </p:spPr>
        <p:txBody>
          <a:bodyPr wrap="square" lIns="0" tIns="0" rIns="0" bIns="0" anchor="t">
            <a:spAutoFit/>
          </a:bodyPr>
          <a:lstStyle/>
          <a:p>
            <a:pPr algn="l">
              <a:spcAft>
                <a:spcPts val="0"/>
              </a:spcAft>
            </a:pPr>
            <a:r>
              <a:rPr sz="1470" b="0" i="0">
                <a:solidFill>
                  <a:srgbClr val="0072CE"/>
                </a:solidFill>
                <a:latin typeface="DM Sans"/>
              </a:rPr>
              <a:t>A pharmacist or pharmacy technician must be on site, responsible for delivery, specification compliance and clinical oversight throughout the session.</a:t>
            </a:r>
          </a:p>
        </p:txBody>
      </p:sp>
      <p:sp>
        <p:nvSpPr>
          <p:cNvPr id="23" name="Rectangle 22"/>
          <p:cNvSpPr/>
          <p:nvPr/>
        </p:nvSpPr>
        <p:spPr>
          <a:xfrm>
            <a:off x="7955279" y="1856231"/>
            <a:ext cx="54864" cy="2779776"/>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8183879" y="1874519"/>
            <a:ext cx="2423160" cy="292608"/>
          </a:xfrm>
          <a:prstGeom prst="rect">
            <a:avLst/>
          </a:prstGeom>
          <a:noFill/>
        </p:spPr>
        <p:txBody>
          <a:bodyPr wrap="square" lIns="0" tIns="0" rIns="0" bIns="0" anchor="t">
            <a:spAutoFit/>
          </a:bodyPr>
          <a:lstStyle/>
          <a:p>
            <a:pPr algn="l">
              <a:spcAft>
                <a:spcPts val="0"/>
              </a:spcAft>
            </a:pPr>
            <a:r>
              <a:rPr sz="1600" b="1" i="0">
                <a:solidFill>
                  <a:srgbClr val="CB00BA"/>
                </a:solidFill>
                <a:latin typeface="DM Sans"/>
              </a:rPr>
              <a:t>Training message</a:t>
            </a:r>
          </a:p>
        </p:txBody>
      </p:sp>
      <p:sp>
        <p:nvSpPr>
          <p:cNvPr id="25" name="TextBox 24"/>
          <p:cNvSpPr txBox="1"/>
          <p:nvPr/>
        </p:nvSpPr>
        <p:spPr>
          <a:xfrm>
            <a:off x="8183879" y="2350008"/>
            <a:ext cx="2606040" cy="1508760"/>
          </a:xfrm>
          <a:prstGeom prst="rect">
            <a:avLst/>
          </a:prstGeom>
          <a:noFill/>
        </p:spPr>
        <p:txBody>
          <a:bodyPr wrap="square" lIns="0" tIns="0" rIns="0" bIns="0" anchor="t">
            <a:spAutoFit/>
          </a:bodyPr>
          <a:lstStyle/>
          <a:p>
            <a:r>
              <a:rPr sz="2700" b="1">
                <a:solidFill>
                  <a:srgbClr val="0072CE"/>
                </a:solidFill>
                <a:latin typeface="DM Sans"/>
              </a:rPr>
              <a:t>No approval, no clinic.</a:t>
            </a:r>
          </a:p>
          <a:p>
            <a:pPr algn="l">
              <a:spcAft>
                <a:spcPts val="0"/>
              </a:spcAft>
            </a:pPr>
            <a:r>
              <a:rPr sz="1500">
                <a:solidFill>
                  <a:srgbClr val="0072CE"/>
                </a:solidFill>
                <a:latin typeface="DM Sans"/>
              </a:rPr>
              <a:t>The venue and clinical lead must be confirmed before patients are booked.</a:t>
            </a:r>
          </a:p>
        </p:txBody>
      </p:sp>
      <p:sp>
        <p:nvSpPr>
          <p:cNvPr id="26" name="Rectangle 25"/>
          <p:cNvSpPr/>
          <p:nvPr/>
        </p:nvSpPr>
        <p:spPr>
          <a:xfrm>
            <a:off x="8183879" y="4279392"/>
            <a:ext cx="2487168" cy="41148"/>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8183879" y="4443984"/>
            <a:ext cx="2487168" cy="384048"/>
          </a:xfrm>
          <a:prstGeom prst="rect">
            <a:avLst/>
          </a:prstGeom>
          <a:noFill/>
        </p:spPr>
        <p:txBody>
          <a:bodyPr wrap="square" lIns="0" tIns="0" rIns="0" bIns="0" anchor="t">
            <a:spAutoFit/>
          </a:bodyPr>
          <a:lstStyle/>
          <a:p>
            <a:pPr algn="l">
              <a:spcAft>
                <a:spcPts val="0"/>
              </a:spcAft>
            </a:pPr>
            <a:r>
              <a:rPr sz="1450" b="1" i="0">
                <a:solidFill>
                  <a:srgbClr val="0072CE"/>
                </a:solidFill>
                <a:latin typeface="DM Sans"/>
              </a:rPr>
              <a:t>Think: approval, venue, oversight.</a:t>
            </a:r>
          </a:p>
        </p:txBody>
      </p:sp>
      <p:sp>
        <p:nvSpPr>
          <p:cNvPr id="28" name="Rectangle 27"/>
          <p:cNvSpPr/>
          <p:nvPr/>
        </p:nvSpPr>
        <p:spPr>
          <a:xfrm>
            <a:off x="658368" y="5696712"/>
            <a:ext cx="10378440" cy="36576"/>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7309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6992-C450-C74B-687C-49B66859FC65}"/>
              </a:ext>
            </a:extLst>
          </p:cNvPr>
          <p:cNvSpPr>
            <a:spLocks noGrp="1"/>
          </p:cNvSpPr>
          <p:nvPr>
            <p:ph type="title"/>
          </p:nvPr>
        </p:nvSpPr>
        <p:spPr/>
        <p:txBody>
          <a:bodyPr>
            <a:noAutofit/>
          </a:bodyPr>
          <a:lstStyle/>
          <a:p>
            <a:r>
              <a:rPr lang="en-US" sz="3600"/>
              <a:t>Pharmacy vaccination service strategy</a:t>
            </a:r>
          </a:p>
        </p:txBody>
      </p:sp>
      <p:sp>
        <p:nvSpPr>
          <p:cNvPr id="3" name="Content Placeholder 2">
            <a:extLst>
              <a:ext uri="{FF2B5EF4-FFF2-40B4-BE49-F238E27FC236}">
                <a16:creationId xmlns:a16="http://schemas.microsoft.com/office/drawing/2014/main" id="{BAC69FD6-A976-2AD4-CC47-6D3FD233BB93}"/>
              </a:ext>
            </a:extLst>
          </p:cNvPr>
          <p:cNvSpPr>
            <a:spLocks noGrp="1"/>
          </p:cNvSpPr>
          <p:nvPr>
            <p:ph idx="1"/>
          </p:nvPr>
        </p:nvSpPr>
        <p:spPr>
          <a:xfrm>
            <a:off x="1632940" y="5240994"/>
            <a:ext cx="8625326" cy="864407"/>
          </a:xfrm>
          <a:solidFill>
            <a:schemeClr val="accent1"/>
          </a:solidFill>
        </p:spPr>
        <p:txBody>
          <a:bodyPr anchor="ctr"/>
          <a:lstStyle/>
          <a:p>
            <a:pPr marL="0" indent="0" algn="ctr">
              <a:lnSpc>
                <a:spcPct val="90000"/>
              </a:lnSpc>
              <a:buClrTx/>
              <a:buSzTx/>
              <a:buNone/>
            </a:pPr>
            <a:r>
              <a:rPr lang="en-GB" altLang="en-US" sz="1633" b="1">
                <a:solidFill>
                  <a:schemeClr val="bg2"/>
                </a:solidFill>
                <a:latin typeface="DM Sans" pitchFamily="2" charset="77"/>
                <a:cs typeface="+mn-cs"/>
              </a:rPr>
              <a:t>Increased footfall, increased loyalty, increased patient protection, increased role as healthcare provider,  increased income = increased profit</a:t>
            </a:r>
            <a:endParaRPr lang="en-GB" sz="1633" b="1">
              <a:solidFill>
                <a:schemeClr val="bg2"/>
              </a:solidFill>
              <a:latin typeface="DM Sans" pitchFamily="2" charset="77"/>
              <a:cs typeface="+mn-cs"/>
            </a:endParaRPr>
          </a:p>
        </p:txBody>
      </p:sp>
      <p:grpSp>
        <p:nvGrpSpPr>
          <p:cNvPr id="4" name="Group 3">
            <a:extLst>
              <a:ext uri="{FF2B5EF4-FFF2-40B4-BE49-F238E27FC236}">
                <a16:creationId xmlns:a16="http://schemas.microsoft.com/office/drawing/2014/main" id="{1291D0B1-18DB-1D0E-C6DD-9D08976F0B30}"/>
              </a:ext>
            </a:extLst>
          </p:cNvPr>
          <p:cNvGrpSpPr>
            <a:grpSpLocks/>
          </p:cNvGrpSpPr>
          <p:nvPr/>
        </p:nvGrpSpPr>
        <p:grpSpPr bwMode="auto">
          <a:xfrm>
            <a:off x="1632940" y="1501859"/>
            <a:ext cx="2699717" cy="3507891"/>
            <a:chOff x="744272" y="3222507"/>
            <a:chExt cx="2976319" cy="3867053"/>
          </a:xfrm>
        </p:grpSpPr>
        <p:sp>
          <p:nvSpPr>
            <p:cNvPr id="5" name="Text Placeholder 2">
              <a:extLst>
                <a:ext uri="{FF2B5EF4-FFF2-40B4-BE49-F238E27FC236}">
                  <a16:creationId xmlns:a16="http://schemas.microsoft.com/office/drawing/2014/main" id="{9381A41B-B60F-3A33-09E5-07622F215183}"/>
                </a:ext>
              </a:extLst>
            </p:cNvPr>
            <p:cNvSpPr txBox="1">
              <a:spLocks/>
            </p:cNvSpPr>
            <p:nvPr/>
          </p:nvSpPr>
          <p:spPr>
            <a:xfrm>
              <a:off x="744272" y="3222507"/>
              <a:ext cx="2976317" cy="565068"/>
            </a:xfrm>
            <a:prstGeom prst="rect">
              <a:avLst/>
            </a:prstGeom>
            <a:solidFill>
              <a:srgbClr val="0072CE"/>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bg2"/>
                  </a:solidFill>
                  <a:effectLst/>
                  <a:uLnTx/>
                  <a:uFillTx/>
                  <a:latin typeface="DM Sans" pitchFamily="2" charset="77"/>
                </a:rPr>
                <a:t>AWARENESS</a:t>
              </a:r>
            </a:p>
          </p:txBody>
        </p:sp>
        <p:sp>
          <p:nvSpPr>
            <p:cNvPr id="6" name="Text Placeholder 3">
              <a:extLst>
                <a:ext uri="{FF2B5EF4-FFF2-40B4-BE49-F238E27FC236}">
                  <a16:creationId xmlns:a16="http://schemas.microsoft.com/office/drawing/2014/main" id="{892FADC4-3C43-BD3D-121D-DA063141FA48}"/>
                </a:ext>
              </a:extLst>
            </p:cNvPr>
            <p:cNvSpPr txBox="1">
              <a:spLocks noChangeArrowheads="1"/>
            </p:cNvSpPr>
            <p:nvPr/>
          </p:nvSpPr>
          <p:spPr bwMode="auto">
            <a:xfrm>
              <a:off x="744272" y="3845686"/>
              <a:ext cx="2976319" cy="3243874"/>
            </a:xfrm>
            <a:prstGeom prst="rect">
              <a:avLst/>
            </a:prstGeom>
            <a:noFill/>
            <a:ln w="19050">
              <a:solidFill>
                <a:schemeClr val="accent2"/>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Increase awareness of</a:t>
              </a:r>
              <a:br>
                <a:rPr kumimoji="0" lang="en-GB" altLang="en-US" sz="1600" u="none" strike="noStrike" kern="1200" cap="none" spc="0" normalizeH="0" baseline="0" noProof="0">
                  <a:ln>
                    <a:noFill/>
                  </a:ln>
                  <a:effectLst/>
                  <a:uLnTx/>
                  <a:uFillTx/>
                  <a:latin typeface="DM Sans" pitchFamily="2" charset="77"/>
                </a:rPr>
              </a:br>
              <a:r>
                <a:rPr kumimoji="0" lang="en-GB" altLang="en-US" sz="1600" u="none" strike="noStrike" kern="1200" cap="none" spc="0" normalizeH="0" baseline="0" noProof="0">
                  <a:ln>
                    <a:noFill/>
                  </a:ln>
                  <a:effectLst/>
                  <a:uLnTx/>
                  <a:uFillTx/>
                  <a:latin typeface="DM Sans" pitchFamily="2" charset="77"/>
                </a:rPr>
                <a:t>health risks </a:t>
              </a:r>
            </a:p>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Encourage patients to seek professional advice before travelling</a:t>
              </a:r>
            </a:p>
          </p:txBody>
        </p:sp>
      </p:grpSp>
      <p:grpSp>
        <p:nvGrpSpPr>
          <p:cNvPr id="7" name="Group 6">
            <a:extLst>
              <a:ext uri="{FF2B5EF4-FFF2-40B4-BE49-F238E27FC236}">
                <a16:creationId xmlns:a16="http://schemas.microsoft.com/office/drawing/2014/main" id="{22320A75-6459-75F6-1DEB-DBB50A6761F6}"/>
              </a:ext>
            </a:extLst>
          </p:cNvPr>
          <p:cNvGrpSpPr>
            <a:grpSpLocks/>
          </p:cNvGrpSpPr>
          <p:nvPr/>
        </p:nvGrpSpPr>
        <p:grpSpPr bwMode="auto">
          <a:xfrm>
            <a:off x="4597544" y="1498700"/>
            <a:ext cx="2702596" cy="3511050"/>
            <a:chOff x="3848954" y="3250185"/>
            <a:chExt cx="2981079" cy="3871103"/>
          </a:xfrm>
        </p:grpSpPr>
        <p:sp>
          <p:nvSpPr>
            <p:cNvPr id="8" name="Text Placeholder 4">
              <a:extLst>
                <a:ext uri="{FF2B5EF4-FFF2-40B4-BE49-F238E27FC236}">
                  <a16:creationId xmlns:a16="http://schemas.microsoft.com/office/drawing/2014/main" id="{749F515D-5781-E1F4-E5CE-3A69914463D0}"/>
                </a:ext>
              </a:extLst>
            </p:cNvPr>
            <p:cNvSpPr txBox="1">
              <a:spLocks/>
            </p:cNvSpPr>
            <p:nvPr/>
          </p:nvSpPr>
          <p:spPr>
            <a:xfrm>
              <a:off x="3848954" y="3250185"/>
              <a:ext cx="2976315" cy="565151"/>
            </a:xfrm>
            <a:prstGeom prst="rect">
              <a:avLst/>
            </a:prstGeom>
            <a:solidFill>
              <a:schemeClr val="tx1"/>
            </a:solidFill>
            <a:ln w="19050">
              <a:noFill/>
              <a:miter lim="800000"/>
              <a:headEnd/>
              <a:tailEnd/>
            </a:ln>
          </p:spPr>
          <p:txBody>
            <a:bodyPr lIns="163258" tIns="97955" rIns="163258" bIns="97955" anchor="ctr"/>
            <a:lstStyle>
              <a:defPPr>
                <a:defRPr lang="en-US"/>
              </a:defPPr>
              <a:lvl1pPr marR="0" lvl="0" indent="0" algn="ctr" defTabSz="829361" fontAlgn="auto">
                <a:spcBef>
                  <a:spcPts val="907"/>
                </a:spcBef>
                <a:spcAft>
                  <a:spcPts val="0"/>
                </a:spcAft>
                <a:buClrTx/>
                <a:buSzTx/>
                <a:buFontTx/>
                <a:buNone/>
                <a:tabLst/>
                <a:defRPr kumimoji="0" sz="1600" u="none" strike="noStrike" cap="none" spc="0" normalizeH="0" baseline="0">
                  <a:ln>
                    <a:noFill/>
                  </a:ln>
                  <a:effectLst/>
                  <a:uLnTx/>
                  <a:uFillTx/>
                  <a:latin typeface="DM Sans" pitchFamily="2" charset="77"/>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b="1">
                  <a:solidFill>
                    <a:schemeClr val="bg2"/>
                  </a:solidFill>
                </a:rPr>
                <a:t>ACCESS</a:t>
              </a:r>
            </a:p>
          </p:txBody>
        </p:sp>
        <p:sp>
          <p:nvSpPr>
            <p:cNvPr id="9" name="Text Placeholder 5">
              <a:extLst>
                <a:ext uri="{FF2B5EF4-FFF2-40B4-BE49-F238E27FC236}">
                  <a16:creationId xmlns:a16="http://schemas.microsoft.com/office/drawing/2014/main" id="{7A682B2A-A90C-77F6-FCFE-028B23A78BAC}"/>
                </a:ext>
              </a:extLst>
            </p:cNvPr>
            <p:cNvSpPr txBox="1">
              <a:spLocks noChangeArrowheads="1"/>
            </p:cNvSpPr>
            <p:nvPr/>
          </p:nvSpPr>
          <p:spPr bwMode="auto">
            <a:xfrm>
              <a:off x="3848954" y="3876939"/>
              <a:ext cx="2981079" cy="3244349"/>
            </a:xfrm>
            <a:prstGeom prst="rect">
              <a:avLst/>
            </a:prstGeom>
            <a:noFill/>
            <a:ln w="19050">
              <a:solidFill>
                <a:schemeClr val="accent2"/>
              </a:solidFill>
              <a:miter lim="800000"/>
              <a:headEnd/>
              <a:tailEnd/>
            </a:ln>
          </p:spPr>
          <p:txBody>
            <a:bodyPr lIns="163258" tIns="97955" rIns="163258" bIns="97955" anchor="ctr"/>
            <a:lstStyle>
              <a:defPPr>
                <a:defRPr lang="en-US"/>
              </a:defPPr>
              <a:lvl1pPr marR="0" lvl="0" indent="0" algn="ctr" defTabSz="829361" fontAlgn="auto">
                <a:spcBef>
                  <a:spcPts val="907"/>
                </a:spcBef>
                <a:spcAft>
                  <a:spcPts val="0"/>
                </a:spcAft>
                <a:buClrTx/>
                <a:buSzTx/>
                <a:buFontTx/>
                <a:buNone/>
                <a:tabLst/>
                <a:defRPr kumimoji="0" sz="1600" u="none" strike="noStrike" cap="none" spc="0" normalizeH="0" baseline="0">
                  <a:ln>
                    <a:noFill/>
                  </a:ln>
                  <a:effectLst/>
                  <a:uLnTx/>
                  <a:uFillTx/>
                  <a:latin typeface="DM Sans" pitchFamily="2" charset="77"/>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a:t>Improve accessibility and convenience by providing high-quality, clinically robust vaccination services at conveniently located clinics with extended opening hours</a:t>
              </a:r>
              <a:endParaRPr lang="en-GB" altLang="en-US"/>
            </a:p>
          </p:txBody>
        </p:sp>
      </p:grpSp>
      <p:grpSp>
        <p:nvGrpSpPr>
          <p:cNvPr id="10" name="Group 9">
            <a:extLst>
              <a:ext uri="{FF2B5EF4-FFF2-40B4-BE49-F238E27FC236}">
                <a16:creationId xmlns:a16="http://schemas.microsoft.com/office/drawing/2014/main" id="{BAE4FED6-3687-250F-1B57-466A56CEAD8E}"/>
              </a:ext>
            </a:extLst>
          </p:cNvPr>
          <p:cNvGrpSpPr>
            <a:grpSpLocks/>
          </p:cNvGrpSpPr>
          <p:nvPr/>
        </p:nvGrpSpPr>
        <p:grpSpPr bwMode="auto">
          <a:xfrm>
            <a:off x="7555669" y="1492075"/>
            <a:ext cx="2702596" cy="3521469"/>
            <a:chOff x="6951382" y="3229242"/>
            <a:chExt cx="2981079" cy="2867946"/>
          </a:xfrm>
        </p:grpSpPr>
        <p:sp>
          <p:nvSpPr>
            <p:cNvPr id="11" name="Text Placeholder 6">
              <a:extLst>
                <a:ext uri="{FF2B5EF4-FFF2-40B4-BE49-F238E27FC236}">
                  <a16:creationId xmlns:a16="http://schemas.microsoft.com/office/drawing/2014/main" id="{F69FFC0B-4F77-23D1-92DF-3346C170A95C}"/>
                </a:ext>
              </a:extLst>
            </p:cNvPr>
            <p:cNvSpPr txBox="1">
              <a:spLocks/>
            </p:cNvSpPr>
            <p:nvPr/>
          </p:nvSpPr>
          <p:spPr>
            <a:xfrm>
              <a:off x="6956144" y="3229242"/>
              <a:ext cx="2976317" cy="417459"/>
            </a:xfrm>
            <a:prstGeom prst="rect">
              <a:avLst/>
            </a:prstGeom>
            <a:solidFill>
              <a:schemeClr val="tx1"/>
            </a:solidFill>
            <a:ln w="19050">
              <a:noFill/>
              <a:miter lim="800000"/>
              <a:headEnd/>
              <a:tailEnd/>
            </a:ln>
          </p:spPr>
          <p:txBody>
            <a:bodyPr lIns="163258" tIns="97955" rIns="163258" bIns="97955" anchor="ctr"/>
            <a:lstStyle>
              <a:defPPr>
                <a:defRPr lang="en-US"/>
              </a:defPPr>
              <a:lvl1pPr marR="0" lvl="0" indent="0" algn="ctr" defTabSz="829361" fontAlgn="auto">
                <a:spcBef>
                  <a:spcPts val="907"/>
                </a:spcBef>
                <a:spcAft>
                  <a:spcPts val="0"/>
                </a:spcAft>
                <a:buClrTx/>
                <a:buSzTx/>
                <a:buFontTx/>
                <a:buNone/>
                <a:tabLst/>
                <a:defRPr kumimoji="0" sz="1600" u="none" strike="noStrike" cap="none" spc="0" normalizeH="0" baseline="0">
                  <a:ln>
                    <a:noFill/>
                  </a:ln>
                  <a:effectLst/>
                  <a:uLnTx/>
                  <a:uFillTx/>
                  <a:latin typeface="DM Sans" pitchFamily="2" charset="77"/>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b="1">
                  <a:solidFill>
                    <a:schemeClr val="bg2"/>
                  </a:solidFill>
                </a:rPr>
                <a:t>ADVICE</a:t>
              </a:r>
            </a:p>
          </p:txBody>
        </p:sp>
        <p:sp>
          <p:nvSpPr>
            <p:cNvPr id="12" name="Text Placeholder 7">
              <a:extLst>
                <a:ext uri="{FF2B5EF4-FFF2-40B4-BE49-F238E27FC236}">
                  <a16:creationId xmlns:a16="http://schemas.microsoft.com/office/drawing/2014/main" id="{B04F2FD5-CF99-DB63-1D58-D25F38043BC2}"/>
                </a:ext>
              </a:extLst>
            </p:cNvPr>
            <p:cNvSpPr txBox="1">
              <a:spLocks noChangeArrowheads="1"/>
            </p:cNvSpPr>
            <p:nvPr/>
          </p:nvSpPr>
          <p:spPr bwMode="auto">
            <a:xfrm>
              <a:off x="6951382" y="3689381"/>
              <a:ext cx="2981079" cy="2407807"/>
            </a:xfrm>
            <a:prstGeom prst="rect">
              <a:avLst/>
            </a:prstGeom>
            <a:noFill/>
            <a:ln w="19050">
              <a:solidFill>
                <a:schemeClr val="accent2"/>
              </a:solidFill>
              <a:miter lim="800000"/>
              <a:headEnd/>
              <a:tailEnd/>
            </a:ln>
          </p:spPr>
          <p:txBody>
            <a:bodyPr lIns="163258" tIns="97955" rIns="163258" bIns="97955" anchor="ctr"/>
            <a:lstStyle>
              <a:defPPr>
                <a:defRPr lang="en-US"/>
              </a:defPPr>
              <a:lvl1pPr marR="0" lvl="0" indent="0" algn="ctr" defTabSz="829361" fontAlgn="auto">
                <a:spcBef>
                  <a:spcPts val="907"/>
                </a:spcBef>
                <a:spcAft>
                  <a:spcPts val="0"/>
                </a:spcAft>
                <a:buClrTx/>
                <a:buSzTx/>
                <a:buFontTx/>
                <a:buNone/>
                <a:tabLst/>
                <a:defRPr kumimoji="0" sz="1600" u="none" strike="noStrike" cap="none" spc="0" normalizeH="0" baseline="0">
                  <a:ln>
                    <a:noFill/>
                  </a:ln>
                  <a:effectLst/>
                  <a:uLnTx/>
                  <a:uFillTx/>
                  <a:latin typeface="DM Sans" pitchFamily="2" charset="77"/>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r>
                <a:rPr lang="en-GB"/>
                <a:t>Ensure healthcare professionals effectively communicate the benefits of vaccination and health advice to increase patient uptake and protection</a:t>
              </a:r>
              <a:endParaRPr lang="en-GB" altLang="en-US"/>
            </a:p>
          </p:txBody>
        </p:sp>
      </p:grpSp>
    </p:spTree>
    <p:extLst>
      <p:ext uri="{BB962C8B-B14F-4D97-AF65-F5344CB8AC3E}">
        <p14:creationId xmlns:p14="http://schemas.microsoft.com/office/powerpoint/2010/main" val="3879243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329184"/>
            <a:ext cx="10607040" cy="566928"/>
          </a:xfrm>
        </p:spPr>
        <p:txBody>
          <a:bodyPr wrap="square" lIns="0" tIns="0" rIns="0" bIns="0"/>
          <a:lstStyle/>
          <a:p>
            <a:pPr algn="l"/>
            <a:r>
              <a:rPr sz="3200" b="1" dirty="0">
                <a:solidFill>
                  <a:srgbClr val="0072CE"/>
                </a:solidFill>
                <a:latin typeface="Mokoko Medium" panose="02060603020203020204" pitchFamily="18" charset="77"/>
                <a:cs typeface="Mokoko Medium" panose="02060603020203020204" pitchFamily="18" charset="77"/>
              </a:rPr>
              <a:t>Off-site clinic readiness checklist</a:t>
            </a:r>
          </a:p>
        </p:txBody>
      </p:sp>
      <p:sp>
        <p:nvSpPr>
          <p:cNvPr id="7" name="TextBox 6"/>
          <p:cNvSpPr txBox="1"/>
          <p:nvPr/>
        </p:nvSpPr>
        <p:spPr>
          <a:xfrm>
            <a:off x="658368" y="1197864"/>
            <a:ext cx="10058400" cy="384048"/>
          </a:xfrm>
          <a:prstGeom prst="rect">
            <a:avLst/>
          </a:prstGeom>
          <a:noFill/>
        </p:spPr>
        <p:txBody>
          <a:bodyPr wrap="square" lIns="0" tIns="0" rIns="0" bIns="0" anchor="t">
            <a:spAutoFit/>
          </a:bodyPr>
          <a:lstStyle/>
          <a:p>
            <a:pPr algn="l">
              <a:spcAft>
                <a:spcPts val="0"/>
              </a:spcAft>
            </a:pPr>
            <a:r>
              <a:rPr sz="1550" b="0" i="0">
                <a:solidFill>
                  <a:srgbClr val="0072CE"/>
                </a:solidFill>
                <a:latin typeface="DM Sans"/>
              </a:rPr>
              <a:t>Use this as the practical “before you leave the pharmacy” checklist for every off-site session.</a:t>
            </a:r>
          </a:p>
        </p:txBody>
      </p:sp>
      <p:sp>
        <p:nvSpPr>
          <p:cNvPr id="8" name="Rectangle 7"/>
          <p:cNvSpPr/>
          <p:nvPr/>
        </p:nvSpPr>
        <p:spPr>
          <a:xfrm>
            <a:off x="786384" y="1901951"/>
            <a:ext cx="45720" cy="786384"/>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950976" y="1874519"/>
            <a:ext cx="4544568" cy="256032"/>
          </a:xfrm>
          <a:prstGeom prst="rect">
            <a:avLst/>
          </a:prstGeom>
          <a:noFill/>
        </p:spPr>
        <p:txBody>
          <a:bodyPr wrap="square" lIns="0" tIns="0" rIns="0" bIns="0" anchor="t">
            <a:spAutoFit/>
          </a:bodyPr>
          <a:lstStyle/>
          <a:p>
            <a:pPr algn="l">
              <a:spcAft>
                <a:spcPts val="0"/>
              </a:spcAft>
            </a:pPr>
            <a:r>
              <a:rPr sz="1700" b="1" i="0">
                <a:solidFill>
                  <a:srgbClr val="CB00BA"/>
                </a:solidFill>
                <a:latin typeface="DM Sans"/>
              </a:rPr>
              <a:t>People and supervision</a:t>
            </a:r>
          </a:p>
        </p:txBody>
      </p:sp>
      <p:sp>
        <p:nvSpPr>
          <p:cNvPr id="10" name="TextBox 9"/>
          <p:cNvSpPr txBox="1"/>
          <p:nvPr/>
        </p:nvSpPr>
        <p:spPr>
          <a:xfrm>
            <a:off x="950976" y="2203703"/>
            <a:ext cx="4544568" cy="658368"/>
          </a:xfrm>
          <a:prstGeom prst="rect">
            <a:avLst/>
          </a:prstGeom>
          <a:noFill/>
        </p:spPr>
        <p:txBody>
          <a:bodyPr wrap="square" lIns="0" tIns="0" rIns="0" bIns="0" anchor="t">
            <a:spAutoFit/>
          </a:bodyPr>
          <a:lstStyle/>
          <a:p>
            <a:pPr algn="l">
              <a:spcAft>
                <a:spcPts val="100"/>
              </a:spcAft>
            </a:pPr>
            <a:r>
              <a:rPr sz="1420" dirty="0">
                <a:solidFill>
                  <a:srgbClr val="0072CE"/>
                </a:solidFill>
                <a:latin typeface="DM Sans"/>
              </a:rPr>
              <a:t>Clinical lead on site throughout the session.</a:t>
            </a:r>
          </a:p>
          <a:p>
            <a:pPr algn="l">
              <a:spcAft>
                <a:spcPts val="100"/>
              </a:spcAft>
            </a:pPr>
            <a:r>
              <a:rPr sz="1420" dirty="0">
                <a:solidFill>
                  <a:srgbClr val="0072CE"/>
                </a:solidFill>
                <a:latin typeface="DM Sans"/>
              </a:rPr>
              <a:t>Support staff considered for emergencies, admin and chaperoning.</a:t>
            </a:r>
          </a:p>
          <a:p>
            <a:pPr algn="l">
              <a:spcAft>
                <a:spcPts val="100"/>
              </a:spcAft>
            </a:pPr>
            <a:r>
              <a:rPr sz="1420" dirty="0">
                <a:solidFill>
                  <a:srgbClr val="0072CE"/>
                </a:solidFill>
                <a:latin typeface="DM Sans"/>
              </a:rPr>
              <a:t>Indemnity covers the activity, all staff involved and the venue.</a:t>
            </a:r>
          </a:p>
        </p:txBody>
      </p:sp>
      <p:sp>
        <p:nvSpPr>
          <p:cNvPr id="11" name="Rectangle 10"/>
          <p:cNvSpPr/>
          <p:nvPr/>
        </p:nvSpPr>
        <p:spPr>
          <a:xfrm>
            <a:off x="5989320" y="1901951"/>
            <a:ext cx="45720" cy="786384"/>
          </a:xfrm>
          <a:prstGeom prst="rect">
            <a:avLst/>
          </a:prstGeom>
          <a:solidFill>
            <a:srgbClr val="48D1BA"/>
          </a:solidFill>
          <a:ln>
            <a:solidFill>
              <a:srgbClr val="48D1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153912" y="1874519"/>
            <a:ext cx="4727448" cy="256032"/>
          </a:xfrm>
          <a:prstGeom prst="rect">
            <a:avLst/>
          </a:prstGeom>
          <a:noFill/>
        </p:spPr>
        <p:txBody>
          <a:bodyPr wrap="square" lIns="0" tIns="0" rIns="0" bIns="0" anchor="t">
            <a:spAutoFit/>
          </a:bodyPr>
          <a:lstStyle/>
          <a:p>
            <a:pPr algn="l">
              <a:spcAft>
                <a:spcPts val="0"/>
              </a:spcAft>
            </a:pPr>
            <a:r>
              <a:rPr sz="1700" b="1" i="0">
                <a:solidFill>
                  <a:srgbClr val="48D1BA"/>
                </a:solidFill>
                <a:latin typeface="DM Sans"/>
              </a:rPr>
              <a:t>Cold chain and vaccine security</a:t>
            </a:r>
          </a:p>
        </p:txBody>
      </p:sp>
      <p:sp>
        <p:nvSpPr>
          <p:cNvPr id="13" name="TextBox 12"/>
          <p:cNvSpPr txBox="1"/>
          <p:nvPr/>
        </p:nvSpPr>
        <p:spPr>
          <a:xfrm>
            <a:off x="6153912" y="2203703"/>
            <a:ext cx="4727448" cy="658368"/>
          </a:xfrm>
          <a:prstGeom prst="rect">
            <a:avLst/>
          </a:prstGeom>
          <a:noFill/>
        </p:spPr>
        <p:txBody>
          <a:bodyPr wrap="square" lIns="0" tIns="0" rIns="0" bIns="0" anchor="t">
            <a:spAutoFit/>
          </a:bodyPr>
          <a:lstStyle/>
          <a:p>
            <a:pPr algn="l">
              <a:spcAft>
                <a:spcPts val="100"/>
              </a:spcAft>
            </a:pPr>
            <a:r>
              <a:rPr sz="1420">
                <a:solidFill>
                  <a:srgbClr val="0072CE"/>
                </a:solidFill>
                <a:latin typeface="DM Sans"/>
              </a:rPr>
              <a:t>Transport in a validated cool box at 2–8°C.</a:t>
            </a:r>
          </a:p>
          <a:p>
            <a:pPr algn="l">
              <a:spcAft>
                <a:spcPts val="100"/>
              </a:spcAft>
            </a:pPr>
            <a:r>
              <a:rPr sz="1420">
                <a:solidFill>
                  <a:srgbClr val="0072CE"/>
                </a:solidFill>
                <a:latin typeface="DM Sans"/>
              </a:rPr>
              <a:t>Keep vaccines in original packaging and insulated from ice packs.</a:t>
            </a:r>
          </a:p>
          <a:p>
            <a:pPr algn="l">
              <a:spcAft>
                <a:spcPts val="100"/>
              </a:spcAft>
            </a:pPr>
            <a:r>
              <a:rPr sz="1420">
                <a:solidFill>
                  <a:srgbClr val="0072CE"/>
                </a:solidFill>
                <a:latin typeface="DM Sans"/>
              </a:rPr>
              <a:t>Monitor and document temperatures throughout transport.</a:t>
            </a:r>
          </a:p>
        </p:txBody>
      </p:sp>
      <p:sp>
        <p:nvSpPr>
          <p:cNvPr id="14" name="Rectangle 13"/>
          <p:cNvSpPr/>
          <p:nvPr/>
        </p:nvSpPr>
        <p:spPr>
          <a:xfrm>
            <a:off x="786384" y="3447288"/>
            <a:ext cx="45720" cy="786384"/>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50976" y="3419856"/>
            <a:ext cx="4544568" cy="256032"/>
          </a:xfrm>
          <a:prstGeom prst="rect">
            <a:avLst/>
          </a:prstGeom>
          <a:noFill/>
        </p:spPr>
        <p:txBody>
          <a:bodyPr wrap="square" lIns="0" tIns="0" rIns="0" bIns="0" anchor="t">
            <a:spAutoFit/>
          </a:bodyPr>
          <a:lstStyle/>
          <a:p>
            <a:pPr algn="l">
              <a:spcAft>
                <a:spcPts val="0"/>
              </a:spcAft>
            </a:pPr>
            <a:r>
              <a:rPr sz="1700" b="1" i="0">
                <a:solidFill>
                  <a:srgbClr val="FF6D3A"/>
                </a:solidFill>
                <a:latin typeface="DM Sans"/>
              </a:rPr>
              <a:t>Waste and clinical standards</a:t>
            </a:r>
          </a:p>
        </p:txBody>
      </p:sp>
      <p:sp>
        <p:nvSpPr>
          <p:cNvPr id="16" name="TextBox 15"/>
          <p:cNvSpPr txBox="1"/>
          <p:nvPr/>
        </p:nvSpPr>
        <p:spPr>
          <a:xfrm>
            <a:off x="950976" y="3749040"/>
            <a:ext cx="4544568" cy="658368"/>
          </a:xfrm>
          <a:prstGeom prst="rect">
            <a:avLst/>
          </a:prstGeom>
          <a:noFill/>
        </p:spPr>
        <p:txBody>
          <a:bodyPr wrap="square" lIns="0" tIns="0" rIns="0" bIns="0" anchor="t">
            <a:spAutoFit/>
          </a:bodyPr>
          <a:lstStyle/>
          <a:p>
            <a:pPr algn="l">
              <a:spcAft>
                <a:spcPts val="100"/>
              </a:spcAft>
            </a:pPr>
            <a:r>
              <a:rPr sz="1420">
                <a:solidFill>
                  <a:srgbClr val="0072CE"/>
                </a:solidFill>
                <a:latin typeface="DM Sans"/>
              </a:rPr>
              <a:t>Dispose safely of sharps, PPE and clinical waste.</a:t>
            </a:r>
          </a:p>
          <a:p>
            <a:pPr algn="l">
              <a:spcAft>
                <a:spcPts val="100"/>
              </a:spcAft>
            </a:pPr>
            <a:r>
              <a:rPr sz="1420">
                <a:solidFill>
                  <a:srgbClr val="0072CE"/>
                </a:solidFill>
                <a:latin typeface="DM Sans"/>
              </a:rPr>
              <a:t>Comply with waste transfer legislation if returning waste to pharmacy.</a:t>
            </a:r>
          </a:p>
          <a:p>
            <a:pPr algn="l">
              <a:spcAft>
                <a:spcPts val="100"/>
              </a:spcAft>
            </a:pPr>
            <a:r>
              <a:rPr sz="1420">
                <a:solidFill>
                  <a:srgbClr val="0072CE"/>
                </a:solidFill>
                <a:latin typeface="DM Sans"/>
              </a:rPr>
              <a:t>Continue to meet all GPhC professional standards.</a:t>
            </a:r>
          </a:p>
        </p:txBody>
      </p:sp>
      <p:sp>
        <p:nvSpPr>
          <p:cNvPr id="17" name="Rectangle 16"/>
          <p:cNvSpPr/>
          <p:nvPr/>
        </p:nvSpPr>
        <p:spPr>
          <a:xfrm>
            <a:off x="5989320" y="3447288"/>
            <a:ext cx="45720" cy="786384"/>
          </a:xfrm>
          <a:prstGeom prst="rect">
            <a:avLst/>
          </a:prstGeom>
          <a:solidFill>
            <a:srgbClr val="CB95FF"/>
          </a:solidFill>
          <a:ln>
            <a:solidFill>
              <a:srgbClr val="CB9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153912" y="3419856"/>
            <a:ext cx="4727448" cy="256032"/>
          </a:xfrm>
          <a:prstGeom prst="rect">
            <a:avLst/>
          </a:prstGeom>
          <a:noFill/>
        </p:spPr>
        <p:txBody>
          <a:bodyPr wrap="square" lIns="0" tIns="0" rIns="0" bIns="0" anchor="t">
            <a:spAutoFit/>
          </a:bodyPr>
          <a:lstStyle/>
          <a:p>
            <a:pPr algn="l">
              <a:spcAft>
                <a:spcPts val="0"/>
              </a:spcAft>
            </a:pPr>
            <a:r>
              <a:rPr sz="1700" b="1" i="0">
                <a:solidFill>
                  <a:srgbClr val="CB95FF"/>
                </a:solidFill>
                <a:latin typeface="DM Sans"/>
              </a:rPr>
              <a:t>Risk, records and contingency</a:t>
            </a:r>
          </a:p>
        </p:txBody>
      </p:sp>
      <p:sp>
        <p:nvSpPr>
          <p:cNvPr id="19" name="TextBox 18"/>
          <p:cNvSpPr txBox="1"/>
          <p:nvPr/>
        </p:nvSpPr>
        <p:spPr>
          <a:xfrm>
            <a:off x="6153912" y="3749040"/>
            <a:ext cx="4727448" cy="658368"/>
          </a:xfrm>
          <a:prstGeom prst="rect">
            <a:avLst/>
          </a:prstGeom>
          <a:noFill/>
        </p:spPr>
        <p:txBody>
          <a:bodyPr wrap="square" lIns="0" tIns="0" rIns="0" bIns="0" anchor="t">
            <a:spAutoFit/>
          </a:bodyPr>
          <a:lstStyle/>
          <a:p>
            <a:pPr algn="l">
              <a:spcAft>
                <a:spcPts val="100"/>
              </a:spcAft>
            </a:pPr>
            <a:r>
              <a:rPr sz="1420" dirty="0">
                <a:solidFill>
                  <a:srgbClr val="0072CE"/>
                </a:solidFill>
                <a:latin typeface="DM Sans"/>
              </a:rPr>
              <a:t>Complete a documented risk assessment before each clinic.</a:t>
            </a:r>
          </a:p>
          <a:p>
            <a:pPr algn="l">
              <a:spcAft>
                <a:spcPts val="100"/>
              </a:spcAft>
            </a:pPr>
            <a:r>
              <a:rPr sz="1420" dirty="0">
                <a:solidFill>
                  <a:srgbClr val="0072CE"/>
                </a:solidFill>
                <a:latin typeface="DM Sans"/>
              </a:rPr>
              <a:t>Confirm IPC, emergency procedures, patient safety and consent processes.</a:t>
            </a:r>
          </a:p>
          <a:p>
            <a:pPr algn="l">
              <a:spcAft>
                <a:spcPts val="100"/>
              </a:spcAft>
            </a:pPr>
            <a:r>
              <a:rPr sz="1420" dirty="0">
                <a:solidFill>
                  <a:srgbClr val="0072CE"/>
                </a:solidFill>
                <a:latin typeface="DM Sans"/>
              </a:rPr>
              <a:t>Plan for recording, data protection, accessibility and incident reporting.</a:t>
            </a:r>
          </a:p>
        </p:txBody>
      </p:sp>
      <p:sp>
        <p:nvSpPr>
          <p:cNvPr id="20" name="Rectangle 19"/>
          <p:cNvSpPr/>
          <p:nvPr/>
        </p:nvSpPr>
        <p:spPr>
          <a:xfrm>
            <a:off x="1682496" y="5358384"/>
            <a:ext cx="9034272" cy="36576"/>
          </a:xfrm>
          <a:prstGeom prst="rect">
            <a:avLst/>
          </a:prstGeom>
          <a:solidFill>
            <a:srgbClr val="CB00BA"/>
          </a:solidFill>
          <a:ln>
            <a:solidFill>
              <a:srgbClr val="CB00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1682496" y="5495544"/>
            <a:ext cx="9034272" cy="566928"/>
          </a:xfrm>
          <a:prstGeom prst="rect">
            <a:avLst/>
          </a:prstGeom>
          <a:noFill/>
        </p:spPr>
        <p:txBody>
          <a:bodyPr wrap="square" lIns="0" tIns="0" rIns="0" bIns="0" anchor="t">
            <a:spAutoFit/>
          </a:bodyPr>
          <a:lstStyle/>
          <a:p>
            <a:pPr algn="l"/>
            <a:r>
              <a:rPr sz="1500" b="1" dirty="0">
                <a:solidFill>
                  <a:srgbClr val="0072CE"/>
                </a:solidFill>
                <a:latin typeface="DM Sans"/>
              </a:rPr>
              <a:t>Final check: </a:t>
            </a:r>
            <a:r>
              <a:rPr sz="1500" dirty="0">
                <a:solidFill>
                  <a:srgbClr val="0072CE"/>
                </a:solidFill>
                <a:latin typeface="DM Sans"/>
              </a:rPr>
              <a:t>confirm patient flow, waiting area, accessibility, vaccine and record security, lone working, host communication and incident reporting before the session starts.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04672" y="438912"/>
            <a:ext cx="7223760" cy="658368"/>
          </a:xfrm>
          <a:prstGeom prst="rect">
            <a:avLst/>
          </a:prstGeom>
          <a:noFill/>
        </p:spPr>
        <p:txBody>
          <a:bodyPr wrap="square" lIns="18288" tIns="18288" rIns="18288" bIns="18288" anchor="t">
            <a:noAutofit/>
          </a:bodyPr>
          <a:lstStyle/>
          <a:p>
            <a:pPr algn="l"/>
            <a:r>
              <a:rPr sz="3800" b="1">
                <a:solidFill>
                  <a:srgbClr val="0072CE"/>
                </a:solidFill>
                <a:latin typeface="Mokoko Medium" panose="02060603020203020204" pitchFamily="18" charset="77"/>
                <a:cs typeface="Mokoko Medium" panose="02060603020203020204" pitchFamily="18" charset="77"/>
              </a:rPr>
              <a:t>Private Service — MenB</a:t>
            </a:r>
          </a:p>
        </p:txBody>
      </p:sp>
      <p:sp>
        <p:nvSpPr>
          <p:cNvPr id="16" name="TextBox 15"/>
          <p:cNvSpPr txBox="1"/>
          <p:nvPr/>
        </p:nvSpPr>
        <p:spPr>
          <a:xfrm>
            <a:off x="822960" y="1115568"/>
            <a:ext cx="6583680" cy="347472"/>
          </a:xfrm>
          <a:prstGeom prst="rect">
            <a:avLst/>
          </a:prstGeom>
          <a:noFill/>
        </p:spPr>
        <p:txBody>
          <a:bodyPr wrap="square" lIns="18288" tIns="18288" rIns="18288" bIns="18288" anchor="t">
            <a:noAutofit/>
          </a:bodyPr>
          <a:lstStyle/>
          <a:p>
            <a:pPr algn="l"/>
            <a:r>
              <a:rPr sz="1600" b="0">
                <a:solidFill>
                  <a:schemeClr val="accent2"/>
                </a:solidFill>
                <a:latin typeface="DM Sans" pitchFamily="2" charset="77"/>
              </a:rPr>
              <a:t>Private vaccination route supporting community protection outside NHS eligibility</a:t>
            </a:r>
            <a:r>
              <a:rPr sz="1600" b="0">
                <a:solidFill>
                  <a:schemeClr val="accent2"/>
                </a:solidFill>
                <a:latin typeface="Aptos"/>
              </a:rPr>
              <a:t>.</a:t>
            </a:r>
          </a:p>
        </p:txBody>
      </p:sp>
      <p:sp>
        <p:nvSpPr>
          <p:cNvPr id="17" name="Rectangle 16"/>
          <p:cNvSpPr/>
          <p:nvPr/>
        </p:nvSpPr>
        <p:spPr>
          <a:xfrm>
            <a:off x="822960" y="1702065"/>
            <a:ext cx="3840480" cy="32004"/>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4663440" y="1702268"/>
            <a:ext cx="1005840" cy="32004"/>
          </a:xfrm>
          <a:prstGeom prst="rect">
            <a:avLst/>
          </a:prstGeom>
          <a:solidFill>
            <a:srgbClr val="FF6A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5669280" y="1702065"/>
            <a:ext cx="640080" cy="32004"/>
          </a:xfrm>
          <a:prstGeom prst="rect">
            <a:avLst/>
          </a:prstGeom>
          <a:solidFill>
            <a:srgbClr val="48C9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22960" y="1874519"/>
            <a:ext cx="4389120" cy="384048"/>
          </a:xfrm>
          <a:prstGeom prst="rect">
            <a:avLst/>
          </a:prstGeom>
          <a:noFill/>
        </p:spPr>
        <p:txBody>
          <a:bodyPr wrap="square" lIns="18288" tIns="18288" rIns="18288" bIns="18288" anchor="t">
            <a:noAutofit/>
          </a:bodyPr>
          <a:lstStyle/>
          <a:p>
            <a:pPr algn="l"/>
            <a:r>
              <a:rPr sz="2200" b="1">
                <a:latin typeface="DM Sans" pitchFamily="2" charset="77"/>
              </a:rPr>
              <a:t>Service essentials</a:t>
            </a:r>
          </a:p>
        </p:txBody>
      </p:sp>
      <p:sp>
        <p:nvSpPr>
          <p:cNvPr id="21" name="Rectangle 20"/>
          <p:cNvSpPr/>
          <p:nvPr/>
        </p:nvSpPr>
        <p:spPr>
          <a:xfrm>
            <a:off x="868680" y="2523744"/>
            <a:ext cx="91440" cy="91440"/>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1078992" y="2423160"/>
            <a:ext cx="5440680" cy="256032"/>
          </a:xfrm>
          <a:prstGeom prst="rect">
            <a:avLst/>
          </a:prstGeom>
          <a:noFill/>
        </p:spPr>
        <p:txBody>
          <a:bodyPr wrap="square" lIns="18288" tIns="18288" rIns="18288" bIns="18288" anchor="t">
            <a:noAutofit/>
          </a:bodyPr>
          <a:lstStyle/>
          <a:p>
            <a:pPr algn="l"/>
            <a:r>
              <a:rPr sz="1800" b="1">
                <a:latin typeface="DM Sans" pitchFamily="2" charset="77"/>
              </a:rPr>
              <a:t>Protects people outside NHS eligibility</a:t>
            </a:r>
          </a:p>
        </p:txBody>
      </p:sp>
      <p:sp>
        <p:nvSpPr>
          <p:cNvPr id="23" name="TextBox 22"/>
          <p:cNvSpPr txBox="1"/>
          <p:nvPr/>
        </p:nvSpPr>
        <p:spPr>
          <a:xfrm>
            <a:off x="1078992" y="2734056"/>
            <a:ext cx="5440680" cy="384048"/>
          </a:xfrm>
          <a:prstGeom prst="rect">
            <a:avLst/>
          </a:prstGeom>
          <a:noFill/>
        </p:spPr>
        <p:txBody>
          <a:bodyPr wrap="square" lIns="18288" tIns="18288" rIns="18288" bIns="18288" anchor="t">
            <a:noAutofit/>
          </a:bodyPr>
          <a:lstStyle/>
          <a:p>
            <a:pPr algn="l"/>
            <a:r>
              <a:rPr sz="1500" b="0">
                <a:latin typeface="DM Sans" pitchFamily="2" charset="77"/>
              </a:rPr>
              <a:t>Supports wider community protection through a private service offer.</a:t>
            </a:r>
          </a:p>
        </p:txBody>
      </p:sp>
      <p:sp>
        <p:nvSpPr>
          <p:cNvPr id="24" name="Rectangle 23"/>
          <p:cNvSpPr/>
          <p:nvPr/>
        </p:nvSpPr>
        <p:spPr>
          <a:xfrm>
            <a:off x="1078992" y="3182112"/>
            <a:ext cx="5074920" cy="10972"/>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868680" y="3374136"/>
            <a:ext cx="91440" cy="91440"/>
          </a:xfrm>
          <a:prstGeom prst="rect">
            <a:avLst/>
          </a:prstGeom>
          <a:solidFill>
            <a:srgbClr val="48C9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1078992" y="3273552"/>
            <a:ext cx="5440680" cy="256032"/>
          </a:xfrm>
          <a:prstGeom prst="rect">
            <a:avLst/>
          </a:prstGeom>
          <a:noFill/>
        </p:spPr>
        <p:txBody>
          <a:bodyPr wrap="square" lIns="18288" tIns="18288" rIns="18288" bIns="18288" anchor="t">
            <a:noAutofit/>
          </a:bodyPr>
          <a:lstStyle/>
          <a:p>
            <a:pPr algn="l"/>
            <a:r>
              <a:rPr sz="1800" b="1">
                <a:latin typeface="DM Sans" pitchFamily="2" charset="77"/>
              </a:rPr>
              <a:t>Private PGD required</a:t>
            </a:r>
          </a:p>
        </p:txBody>
      </p:sp>
      <p:sp>
        <p:nvSpPr>
          <p:cNvPr id="27" name="TextBox 26"/>
          <p:cNvSpPr txBox="1"/>
          <p:nvPr/>
        </p:nvSpPr>
        <p:spPr>
          <a:xfrm>
            <a:off x="1078992" y="3584448"/>
            <a:ext cx="5440680" cy="384048"/>
          </a:xfrm>
          <a:prstGeom prst="rect">
            <a:avLst/>
          </a:prstGeom>
          <a:noFill/>
        </p:spPr>
        <p:txBody>
          <a:bodyPr wrap="square" lIns="18288" tIns="18288" rIns="18288" bIns="18288" anchor="t">
            <a:noAutofit/>
          </a:bodyPr>
          <a:lstStyle/>
          <a:p>
            <a:pPr algn="l"/>
            <a:r>
              <a:rPr sz="1500" b="0">
                <a:latin typeface="DM Sans" pitchFamily="2" charset="77"/>
              </a:rPr>
              <a:t>Ensure the private PGD is in place before supply and administration.</a:t>
            </a:r>
          </a:p>
        </p:txBody>
      </p:sp>
      <p:sp>
        <p:nvSpPr>
          <p:cNvPr id="28" name="Rectangle 27"/>
          <p:cNvSpPr/>
          <p:nvPr/>
        </p:nvSpPr>
        <p:spPr>
          <a:xfrm>
            <a:off x="1078992" y="4032504"/>
            <a:ext cx="5074920" cy="10972"/>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ectangle 28"/>
          <p:cNvSpPr/>
          <p:nvPr/>
        </p:nvSpPr>
        <p:spPr>
          <a:xfrm>
            <a:off x="868680" y="4224528"/>
            <a:ext cx="91440" cy="91440"/>
          </a:xfrm>
          <a:prstGeom prst="rect">
            <a:avLst/>
          </a:prstGeom>
          <a:solidFill>
            <a:srgbClr val="FF6A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1078992" y="4123944"/>
            <a:ext cx="5440680" cy="256032"/>
          </a:xfrm>
          <a:prstGeom prst="rect">
            <a:avLst/>
          </a:prstGeom>
          <a:noFill/>
        </p:spPr>
        <p:txBody>
          <a:bodyPr wrap="square" lIns="18288" tIns="18288" rIns="18288" bIns="18288" anchor="t">
            <a:noAutofit/>
          </a:bodyPr>
          <a:lstStyle/>
          <a:p>
            <a:pPr algn="l"/>
            <a:r>
              <a:rPr sz="1800" b="1">
                <a:solidFill>
                  <a:srgbClr val="FF6A30"/>
                </a:solidFill>
                <a:latin typeface="DM Sans" pitchFamily="2" charset="77"/>
                <a:cs typeface="Mokoko Medium" panose="02060603020203020204" pitchFamily="18" charset="77"/>
              </a:rPr>
              <a:t>Do not use NHS vaccines</a:t>
            </a:r>
          </a:p>
        </p:txBody>
      </p:sp>
      <p:sp>
        <p:nvSpPr>
          <p:cNvPr id="31" name="TextBox 30"/>
          <p:cNvSpPr txBox="1"/>
          <p:nvPr/>
        </p:nvSpPr>
        <p:spPr>
          <a:xfrm>
            <a:off x="1078992" y="4434840"/>
            <a:ext cx="5440680" cy="384048"/>
          </a:xfrm>
          <a:prstGeom prst="rect">
            <a:avLst/>
          </a:prstGeom>
          <a:noFill/>
        </p:spPr>
        <p:txBody>
          <a:bodyPr wrap="square" lIns="18288" tIns="18288" rIns="18288" bIns="18288" anchor="t">
            <a:noAutofit/>
          </a:bodyPr>
          <a:lstStyle/>
          <a:p>
            <a:pPr algn="l"/>
            <a:r>
              <a:rPr sz="1500" b="0">
                <a:latin typeface="DM Sans" pitchFamily="2" charset="77"/>
              </a:rPr>
              <a:t>Keep private stock and NHS-funded stock clearly separated</a:t>
            </a:r>
            <a:r>
              <a:rPr sz="1500" b="0">
                <a:latin typeface="Aptos"/>
              </a:rPr>
              <a:t>.</a:t>
            </a:r>
          </a:p>
        </p:txBody>
      </p:sp>
      <p:sp>
        <p:nvSpPr>
          <p:cNvPr id="32" name="Rectangle 31"/>
          <p:cNvSpPr/>
          <p:nvPr/>
        </p:nvSpPr>
        <p:spPr>
          <a:xfrm>
            <a:off x="1078992" y="4882896"/>
            <a:ext cx="5074920" cy="10972"/>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Rectangle 32"/>
          <p:cNvSpPr/>
          <p:nvPr/>
        </p:nvSpPr>
        <p:spPr>
          <a:xfrm>
            <a:off x="868680" y="5074920"/>
            <a:ext cx="91440" cy="91440"/>
          </a:xfrm>
          <a:prstGeom prst="rect">
            <a:avLst/>
          </a:prstGeom>
          <a:solidFill>
            <a:srgbClr val="C60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1078992" y="4974336"/>
            <a:ext cx="5440680" cy="256032"/>
          </a:xfrm>
          <a:prstGeom prst="rect">
            <a:avLst/>
          </a:prstGeom>
          <a:noFill/>
        </p:spPr>
        <p:txBody>
          <a:bodyPr wrap="square" lIns="18288" tIns="18288" rIns="18288" bIns="18288" anchor="t">
            <a:noAutofit/>
          </a:bodyPr>
          <a:lstStyle/>
          <a:p>
            <a:pPr algn="l"/>
            <a:r>
              <a:rPr sz="1800" b="1">
                <a:latin typeface="DM Sans" pitchFamily="2" charset="77"/>
              </a:rPr>
              <a:t>Bexsero or </a:t>
            </a:r>
            <a:r>
              <a:rPr sz="1800" b="1" err="1">
                <a:latin typeface="DM Sans" pitchFamily="2" charset="77"/>
              </a:rPr>
              <a:t>Trumenba</a:t>
            </a:r>
            <a:r>
              <a:rPr sz="1800" b="1">
                <a:latin typeface="DM Sans" pitchFamily="2" charset="77"/>
              </a:rPr>
              <a:t> available</a:t>
            </a:r>
          </a:p>
        </p:txBody>
      </p:sp>
      <p:sp>
        <p:nvSpPr>
          <p:cNvPr id="35" name="TextBox 34"/>
          <p:cNvSpPr txBox="1"/>
          <p:nvPr/>
        </p:nvSpPr>
        <p:spPr>
          <a:xfrm>
            <a:off x="1078992" y="5285232"/>
            <a:ext cx="5440680" cy="384048"/>
          </a:xfrm>
          <a:prstGeom prst="rect">
            <a:avLst/>
          </a:prstGeom>
          <a:noFill/>
        </p:spPr>
        <p:txBody>
          <a:bodyPr wrap="square" lIns="18288" tIns="18288" rIns="18288" bIns="18288" anchor="t">
            <a:noAutofit/>
          </a:bodyPr>
          <a:lstStyle/>
          <a:p>
            <a:pPr algn="l"/>
            <a:r>
              <a:rPr sz="1500" b="0">
                <a:latin typeface="DM Sans" pitchFamily="2" charset="77"/>
              </a:rPr>
              <a:t>Choose the appropriate MenB vaccine according to service requirements.</a:t>
            </a:r>
          </a:p>
        </p:txBody>
      </p:sp>
      <p:sp>
        <p:nvSpPr>
          <p:cNvPr id="36" name="Rectangle 35"/>
          <p:cNvSpPr/>
          <p:nvPr/>
        </p:nvSpPr>
        <p:spPr>
          <a:xfrm>
            <a:off x="1078992" y="5733288"/>
            <a:ext cx="5074920" cy="10972"/>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7818120" y="1500897"/>
            <a:ext cx="2286000" cy="201168"/>
          </a:xfrm>
          <a:prstGeom prst="rect">
            <a:avLst/>
          </a:prstGeom>
          <a:noFill/>
        </p:spPr>
        <p:txBody>
          <a:bodyPr wrap="square" lIns="18288" tIns="18288" rIns="18288" bIns="18288" anchor="t">
            <a:noAutofit/>
          </a:bodyPr>
          <a:lstStyle/>
          <a:p>
            <a:pPr algn="l"/>
            <a:r>
              <a:rPr sz="1400" b="1">
                <a:solidFill>
                  <a:srgbClr val="FF6A30"/>
                </a:solidFill>
                <a:latin typeface="DM Sans" pitchFamily="2" charset="77"/>
              </a:rPr>
              <a:t>VACCINE OPTION</a:t>
            </a:r>
          </a:p>
        </p:txBody>
      </p:sp>
      <p:sp>
        <p:nvSpPr>
          <p:cNvPr id="38" name="TextBox 37"/>
          <p:cNvSpPr txBox="1"/>
          <p:nvPr/>
        </p:nvSpPr>
        <p:spPr>
          <a:xfrm>
            <a:off x="7818120" y="1789585"/>
            <a:ext cx="3337560" cy="530352"/>
          </a:xfrm>
          <a:prstGeom prst="rect">
            <a:avLst/>
          </a:prstGeom>
          <a:noFill/>
        </p:spPr>
        <p:txBody>
          <a:bodyPr wrap="square" lIns="18288" tIns="18288" rIns="18288" bIns="18288" anchor="t">
            <a:noAutofit/>
          </a:bodyPr>
          <a:lstStyle/>
          <a:p>
            <a:pPr algn="l"/>
            <a:r>
              <a:rPr sz="3100" b="1" err="1">
                <a:solidFill>
                  <a:srgbClr val="0072CE"/>
                </a:solidFill>
                <a:latin typeface="DM Sans" pitchFamily="2" charset="77"/>
              </a:rPr>
              <a:t>Trumenba</a:t>
            </a:r>
            <a:endParaRPr sz="3100" b="1">
              <a:solidFill>
                <a:srgbClr val="0072CE"/>
              </a:solidFill>
              <a:latin typeface="DM Sans" pitchFamily="2" charset="77"/>
            </a:endParaRPr>
          </a:p>
        </p:txBody>
      </p:sp>
      <p:sp>
        <p:nvSpPr>
          <p:cNvPr id="40" name="TextBox 39"/>
          <p:cNvSpPr txBox="1"/>
          <p:nvPr/>
        </p:nvSpPr>
        <p:spPr>
          <a:xfrm>
            <a:off x="7818120" y="2587752"/>
            <a:ext cx="685800" cy="713232"/>
          </a:xfrm>
          <a:prstGeom prst="rect">
            <a:avLst/>
          </a:prstGeom>
          <a:noFill/>
        </p:spPr>
        <p:txBody>
          <a:bodyPr wrap="square" lIns="18288" tIns="18288" rIns="18288" bIns="18288" anchor="t">
            <a:noAutofit/>
          </a:bodyPr>
          <a:lstStyle/>
          <a:p>
            <a:pPr algn="l"/>
            <a:r>
              <a:rPr sz="4400" b="1">
                <a:solidFill>
                  <a:srgbClr val="0072CE"/>
                </a:solidFill>
                <a:latin typeface="DM Sans" pitchFamily="2" charset="77"/>
              </a:rPr>
              <a:t>2</a:t>
            </a:r>
          </a:p>
        </p:txBody>
      </p:sp>
      <p:sp>
        <p:nvSpPr>
          <p:cNvPr id="41" name="TextBox 40"/>
          <p:cNvSpPr txBox="1"/>
          <p:nvPr/>
        </p:nvSpPr>
        <p:spPr>
          <a:xfrm>
            <a:off x="8430768" y="2651760"/>
            <a:ext cx="1325880" cy="731520"/>
          </a:xfrm>
          <a:prstGeom prst="rect">
            <a:avLst/>
          </a:prstGeom>
          <a:noFill/>
        </p:spPr>
        <p:txBody>
          <a:bodyPr wrap="square" lIns="18288" tIns="18288" rIns="18288" bIns="18288" anchor="t">
            <a:noAutofit/>
          </a:bodyPr>
          <a:lstStyle/>
          <a:p>
            <a:pPr algn="l"/>
            <a:r>
              <a:rPr sz="1400" b="1">
                <a:latin typeface="DM Sans" pitchFamily="2" charset="77"/>
              </a:rPr>
              <a:t>MenB
subgroups
covered</a:t>
            </a:r>
          </a:p>
        </p:txBody>
      </p:sp>
      <p:sp>
        <p:nvSpPr>
          <p:cNvPr id="42" name="TextBox 41"/>
          <p:cNvSpPr txBox="1"/>
          <p:nvPr/>
        </p:nvSpPr>
        <p:spPr>
          <a:xfrm>
            <a:off x="9802368" y="2587752"/>
            <a:ext cx="1170432" cy="713232"/>
          </a:xfrm>
          <a:prstGeom prst="rect">
            <a:avLst/>
          </a:prstGeom>
          <a:noFill/>
        </p:spPr>
        <p:txBody>
          <a:bodyPr wrap="square" lIns="18288" tIns="18288" rIns="18288" bIns="18288" anchor="t">
            <a:noAutofit/>
          </a:bodyPr>
          <a:lstStyle/>
          <a:p>
            <a:pPr algn="l"/>
            <a:r>
              <a:rPr sz="3800" b="1">
                <a:solidFill>
                  <a:srgbClr val="FF6A30"/>
                </a:solidFill>
                <a:latin typeface="DM Sans" pitchFamily="2" charset="77"/>
              </a:rPr>
              <a:t>10+</a:t>
            </a:r>
          </a:p>
        </p:txBody>
      </p:sp>
      <p:sp>
        <p:nvSpPr>
          <p:cNvPr id="43" name="TextBox 42"/>
          <p:cNvSpPr txBox="1"/>
          <p:nvPr/>
        </p:nvSpPr>
        <p:spPr>
          <a:xfrm>
            <a:off x="10808208" y="2679192"/>
            <a:ext cx="868680" cy="566928"/>
          </a:xfrm>
          <a:prstGeom prst="rect">
            <a:avLst/>
          </a:prstGeom>
          <a:noFill/>
        </p:spPr>
        <p:txBody>
          <a:bodyPr wrap="square" lIns="18288" tIns="18288" rIns="18288" bIns="18288" anchor="t">
            <a:noAutofit/>
          </a:bodyPr>
          <a:lstStyle/>
          <a:p>
            <a:pPr algn="l"/>
            <a:r>
              <a:rPr sz="1400" b="1">
                <a:latin typeface="DM Sans" pitchFamily="2" charset="77"/>
              </a:rPr>
              <a:t>years</a:t>
            </a:r>
            <a:r>
              <a:rPr sz="1400" b="1">
                <a:solidFill>
                  <a:srgbClr val="17324D"/>
                </a:solidFill>
                <a:latin typeface="DM Sans" pitchFamily="2" charset="77"/>
              </a:rPr>
              <a:t>
</a:t>
            </a:r>
            <a:r>
              <a:rPr sz="1400" b="1">
                <a:latin typeface="DM Sans" pitchFamily="2" charset="77"/>
              </a:rPr>
              <a:t>and above</a:t>
            </a:r>
          </a:p>
        </p:txBody>
      </p:sp>
      <p:sp>
        <p:nvSpPr>
          <p:cNvPr id="44" name="Rectangle 43"/>
          <p:cNvSpPr/>
          <p:nvPr/>
        </p:nvSpPr>
        <p:spPr>
          <a:xfrm>
            <a:off x="7818120" y="3584448"/>
            <a:ext cx="3520440" cy="16459"/>
          </a:xfrm>
          <a:prstGeom prst="rect">
            <a:avLst/>
          </a:prstGeom>
          <a:solidFill>
            <a:srgbClr val="CFE7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5" name="Rectangle 44"/>
          <p:cNvSpPr/>
          <p:nvPr/>
        </p:nvSpPr>
        <p:spPr>
          <a:xfrm>
            <a:off x="7818120" y="3913632"/>
            <a:ext cx="45719" cy="1252728"/>
          </a:xfrm>
          <a:prstGeom prst="rect">
            <a:avLst/>
          </a:prstGeom>
          <a:solidFill>
            <a:srgbClr val="48C9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8001000" y="3822191"/>
            <a:ext cx="2560320" cy="256032"/>
          </a:xfrm>
          <a:prstGeom prst="rect">
            <a:avLst/>
          </a:prstGeom>
          <a:noFill/>
        </p:spPr>
        <p:txBody>
          <a:bodyPr wrap="square" lIns="18288" tIns="18288" rIns="18288" bIns="18288" anchor="t">
            <a:noAutofit/>
          </a:bodyPr>
          <a:lstStyle/>
          <a:p>
            <a:pPr algn="l"/>
            <a:r>
              <a:rPr sz="1800" b="1">
                <a:latin typeface="DM Sans" pitchFamily="2" charset="77"/>
              </a:rPr>
              <a:t>Operational notes</a:t>
            </a:r>
          </a:p>
        </p:txBody>
      </p:sp>
      <p:sp>
        <p:nvSpPr>
          <p:cNvPr id="47" name="TextBox 46"/>
          <p:cNvSpPr txBox="1"/>
          <p:nvPr/>
        </p:nvSpPr>
        <p:spPr>
          <a:xfrm>
            <a:off x="8001000" y="4525123"/>
            <a:ext cx="2834640" cy="256032"/>
          </a:xfrm>
          <a:prstGeom prst="rect">
            <a:avLst/>
          </a:prstGeom>
          <a:noFill/>
        </p:spPr>
        <p:txBody>
          <a:bodyPr wrap="square" lIns="18288" tIns="18288" rIns="18288" bIns="18288" anchor="t">
            <a:noAutofit/>
          </a:bodyPr>
          <a:lstStyle/>
          <a:p>
            <a:pPr algn="l"/>
            <a:r>
              <a:rPr sz="1600" b="0">
                <a:latin typeface="DM Sans" pitchFamily="2" charset="77"/>
              </a:rPr>
              <a:t>Stock — Alliance</a:t>
            </a:r>
          </a:p>
        </p:txBody>
      </p:sp>
      <p:sp>
        <p:nvSpPr>
          <p:cNvPr id="48" name="TextBox 47"/>
          <p:cNvSpPr txBox="1"/>
          <p:nvPr/>
        </p:nvSpPr>
        <p:spPr>
          <a:xfrm>
            <a:off x="8028432" y="4885557"/>
            <a:ext cx="2834640" cy="256032"/>
          </a:xfrm>
          <a:prstGeom prst="rect">
            <a:avLst/>
          </a:prstGeom>
          <a:noFill/>
        </p:spPr>
        <p:txBody>
          <a:bodyPr wrap="square" lIns="18288" tIns="18288" rIns="18288" bIns="18288" anchor="t">
            <a:noAutofit/>
          </a:bodyPr>
          <a:lstStyle/>
          <a:p>
            <a:pPr algn="l"/>
            <a:r>
              <a:rPr sz="1600" b="0">
                <a:latin typeface="DM Sans" pitchFamily="2" charset="77"/>
              </a:rPr>
              <a:t>Rebate available</a:t>
            </a:r>
          </a:p>
        </p:txBody>
      </p:sp>
      <p:sp>
        <p:nvSpPr>
          <p:cNvPr id="2" name="TextBox 1">
            <a:extLst>
              <a:ext uri="{FF2B5EF4-FFF2-40B4-BE49-F238E27FC236}">
                <a16:creationId xmlns:a16="http://schemas.microsoft.com/office/drawing/2014/main" id="{CEE0BE8E-A243-12B6-0444-D2D64E816464}"/>
              </a:ext>
            </a:extLst>
          </p:cNvPr>
          <p:cNvSpPr txBox="1"/>
          <p:nvPr/>
        </p:nvSpPr>
        <p:spPr>
          <a:xfrm>
            <a:off x="8001000" y="4179224"/>
            <a:ext cx="2834640" cy="256032"/>
          </a:xfrm>
          <a:prstGeom prst="rect">
            <a:avLst/>
          </a:prstGeom>
          <a:noFill/>
        </p:spPr>
        <p:txBody>
          <a:bodyPr wrap="square" lIns="18288" tIns="18288" rIns="18288" bIns="18288" anchor="t">
            <a:noAutofit/>
          </a:bodyPr>
          <a:lstStyle/>
          <a:p>
            <a:pPr algn="l"/>
            <a:r>
              <a:rPr lang="en-GB" sz="1600" b="0">
                <a:latin typeface="DM Sans" pitchFamily="2" charset="77"/>
              </a:rPr>
              <a:t>Stock</a:t>
            </a:r>
            <a:r>
              <a:rPr sz="1600" b="0">
                <a:latin typeface="DM Sans" pitchFamily="2" charset="77"/>
              </a:rPr>
              <a:t> — </a:t>
            </a:r>
            <a:r>
              <a:rPr lang="en-GB" sz="1600">
                <a:latin typeface="DM Sans" pitchFamily="2" charset="77"/>
              </a:rPr>
              <a:t>Singles</a:t>
            </a:r>
            <a:endParaRPr sz="1600" b="0">
              <a:latin typeface="DM Sans" pitchFamily="2" charset="77"/>
            </a:endParaRPr>
          </a:p>
        </p:txBody>
      </p:sp>
    </p:spTree>
    <p:extLst>
      <p:ext uri="{BB962C8B-B14F-4D97-AF65-F5344CB8AC3E}">
        <p14:creationId xmlns:p14="http://schemas.microsoft.com/office/powerpoint/2010/main" val="3488763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A571-505B-EF45-654A-5BF4B8204D04}"/>
              </a:ext>
            </a:extLst>
          </p:cNvPr>
          <p:cNvSpPr>
            <a:spLocks noGrp="1"/>
          </p:cNvSpPr>
          <p:nvPr>
            <p:ph type="title"/>
          </p:nvPr>
        </p:nvSpPr>
        <p:spPr/>
        <p:txBody>
          <a:bodyPr/>
          <a:lstStyle/>
          <a:p>
            <a:r>
              <a:rPr lang="en-GB"/>
              <a:t>Funding</a:t>
            </a:r>
          </a:p>
        </p:txBody>
      </p:sp>
    </p:spTree>
    <p:extLst>
      <p:ext uri="{BB962C8B-B14F-4D97-AF65-F5344CB8AC3E}">
        <p14:creationId xmlns:p14="http://schemas.microsoft.com/office/powerpoint/2010/main" val="1179009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B508-D6A0-7ADC-F897-1E7C98381744}"/>
            </a:ext>
          </a:extLst>
        </p:cNvPr>
        <p:cNvGrpSpPr/>
        <p:nvPr/>
      </p:nvGrpSpPr>
      <p:grpSpPr>
        <a:xfrm>
          <a:off x="0" y="0"/>
          <a:ext cx="0" cy="0"/>
          <a:chOff x="0" y="0"/>
          <a:chExt cx="0" cy="0"/>
        </a:xfrm>
      </p:grpSpPr>
      <p:sp>
        <p:nvSpPr>
          <p:cNvPr id="4" name="TextBox 3"/>
          <p:cNvSpPr txBox="1"/>
          <p:nvPr/>
        </p:nvSpPr>
        <p:spPr>
          <a:xfrm>
            <a:off x="640080" y="566928"/>
            <a:ext cx="8138160" cy="502920"/>
          </a:xfrm>
          <a:prstGeom prst="rect">
            <a:avLst/>
          </a:prstGeom>
          <a:noFill/>
        </p:spPr>
        <p:txBody>
          <a:bodyPr wrap="square" lIns="0" tIns="0" rIns="0" bIns="0" anchor="t"/>
          <a:lstStyle/>
          <a:p>
            <a:r>
              <a:rPr sz="3000" b="1">
                <a:solidFill>
                  <a:srgbClr val="0072CE"/>
                </a:solidFill>
                <a:latin typeface="Mokoko Medium" panose="02060603020203020204" pitchFamily="18" charset="77"/>
                <a:cs typeface="Mokoko Medium" panose="02060603020203020204" pitchFamily="18" charset="77"/>
              </a:rPr>
              <a:t>Funding</a:t>
            </a:r>
          </a:p>
        </p:txBody>
      </p:sp>
      <p:sp>
        <p:nvSpPr>
          <p:cNvPr id="6" name="TextBox 5"/>
          <p:cNvSpPr txBox="1"/>
          <p:nvPr/>
        </p:nvSpPr>
        <p:spPr>
          <a:xfrm>
            <a:off x="713232" y="1554480"/>
            <a:ext cx="2468880" cy="320040"/>
          </a:xfrm>
          <a:prstGeom prst="rect">
            <a:avLst/>
          </a:prstGeom>
          <a:noFill/>
        </p:spPr>
        <p:txBody>
          <a:bodyPr wrap="square" lIns="0" tIns="0" rIns="0" bIns="0" anchor="t"/>
          <a:lstStyle/>
          <a:p>
            <a:r>
              <a:rPr sz="1500" b="0">
                <a:latin typeface="DM Sans"/>
              </a:rPr>
              <a:t>Per </a:t>
            </a:r>
            <a:r>
              <a:rPr sz="1500" b="0" err="1">
                <a:latin typeface="DM Sans"/>
              </a:rPr>
              <a:t>MenB</a:t>
            </a:r>
            <a:r>
              <a:rPr sz="1500" b="0">
                <a:latin typeface="DM Sans"/>
              </a:rPr>
              <a:t> vaccine administered</a:t>
            </a:r>
          </a:p>
        </p:txBody>
      </p:sp>
      <p:sp>
        <p:nvSpPr>
          <p:cNvPr id="7" name="TextBox 6"/>
          <p:cNvSpPr txBox="1"/>
          <p:nvPr/>
        </p:nvSpPr>
        <p:spPr>
          <a:xfrm>
            <a:off x="690372" y="2087078"/>
            <a:ext cx="2468880" cy="566928"/>
          </a:xfrm>
          <a:prstGeom prst="rect">
            <a:avLst/>
          </a:prstGeom>
          <a:noFill/>
        </p:spPr>
        <p:txBody>
          <a:bodyPr wrap="square" lIns="0" tIns="0" rIns="0" bIns="0" anchor="t"/>
          <a:lstStyle/>
          <a:p>
            <a:r>
              <a:rPr sz="3800" b="1">
                <a:solidFill>
                  <a:srgbClr val="0072CE"/>
                </a:solidFill>
                <a:latin typeface="DM Sans"/>
              </a:rPr>
              <a:t>£10.06</a:t>
            </a:r>
          </a:p>
        </p:txBody>
      </p:sp>
      <p:sp>
        <p:nvSpPr>
          <p:cNvPr id="8" name="TextBox 7"/>
          <p:cNvSpPr txBox="1"/>
          <p:nvPr/>
        </p:nvSpPr>
        <p:spPr>
          <a:xfrm>
            <a:off x="713232" y="2496312"/>
            <a:ext cx="2423160" cy="457200"/>
          </a:xfrm>
          <a:prstGeom prst="rect">
            <a:avLst/>
          </a:prstGeom>
          <a:noFill/>
        </p:spPr>
        <p:txBody>
          <a:bodyPr wrap="square" lIns="0" tIns="0" rIns="0" bIns="0" anchor="t"/>
          <a:lstStyle/>
          <a:p>
            <a:endParaRPr lang="en-GB" sz="1420" b="0">
              <a:latin typeface="DM Sans"/>
            </a:endParaRPr>
          </a:p>
          <a:p>
            <a:r>
              <a:rPr sz="1420" b="0">
                <a:latin typeface="DM Sans"/>
              </a:rPr>
              <a:t>Vaccine stock is centrally supplied; no separate reimbursement claim is required for vaccine costs</a:t>
            </a:r>
            <a:r>
              <a:rPr sz="1420" b="0">
                <a:solidFill>
                  <a:srgbClr val="003B5C"/>
                </a:solidFill>
                <a:latin typeface="DM Sans"/>
              </a:rPr>
              <a:t>.</a:t>
            </a:r>
          </a:p>
        </p:txBody>
      </p:sp>
      <p:graphicFrame>
        <p:nvGraphicFramePr>
          <p:cNvPr id="9" name="Table 8"/>
          <p:cNvGraphicFramePr>
            <a:graphicFrameLocks noGrp="1"/>
          </p:cNvGraphicFramePr>
          <p:nvPr/>
        </p:nvGraphicFramePr>
        <p:xfrm>
          <a:off x="3429000" y="1481328"/>
          <a:ext cx="4526280" cy="276225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tblGrid>
              <a:tr h="605790">
                <a:tc>
                  <a:txBody>
                    <a:bodyPr/>
                    <a:lstStyle/>
                    <a:p>
                      <a:r>
                        <a:rPr sz="1400" b="1">
                          <a:solidFill>
                            <a:srgbClr val="FFFFFF"/>
                          </a:solidFill>
                          <a:latin typeface="DM Sans"/>
                        </a:rPr>
                        <a:t>Payment</a:t>
                      </a:r>
                    </a:p>
                  </a:txBody>
                  <a:tcPr>
                    <a:solidFill>
                      <a:srgbClr val="0072CE"/>
                    </a:solidFill>
                  </a:tcPr>
                </a:tc>
                <a:tc>
                  <a:txBody>
                    <a:bodyPr/>
                    <a:lstStyle/>
                    <a:p>
                      <a:r>
                        <a:rPr sz="1400" b="1">
                          <a:solidFill>
                            <a:srgbClr val="FFFFFF"/>
                          </a:solidFill>
                          <a:latin typeface="DM Sans"/>
                        </a:rPr>
                        <a:t>Condition</a:t>
                      </a:r>
                    </a:p>
                  </a:txBody>
                  <a:tcPr>
                    <a:solidFill>
                      <a:srgbClr val="0072CE"/>
                    </a:solidFill>
                  </a:tcPr>
                </a:tc>
                <a:tc>
                  <a:txBody>
                    <a:bodyPr/>
                    <a:lstStyle/>
                    <a:p>
                      <a:r>
                        <a:rPr sz="1400" b="1">
                          <a:solidFill>
                            <a:srgbClr val="FFFFFF"/>
                          </a:solidFill>
                          <a:latin typeface="DM Sans"/>
                        </a:rPr>
                        <a:t>Amount</a:t>
                      </a:r>
                    </a:p>
                  </a:txBody>
                  <a:tcPr>
                    <a:solidFill>
                      <a:srgbClr val="0072CE"/>
                    </a:solidFill>
                  </a:tcPr>
                </a:tc>
                <a:extLst>
                  <a:ext uri="{0D108BD9-81ED-4DB2-BD59-A6C34878D82A}">
                    <a16:rowId xmlns:a16="http://schemas.microsoft.com/office/drawing/2014/main" val="10000"/>
                  </a:ext>
                </a:extLst>
              </a:tr>
              <a:tr h="605790">
                <a:tc>
                  <a:txBody>
                    <a:bodyPr/>
                    <a:lstStyle/>
                    <a:p>
                      <a:r>
                        <a:rPr sz="1400" b="1">
                          <a:solidFill>
                            <a:srgbClr val="0073CF"/>
                          </a:solidFill>
                          <a:latin typeface="DM Sans"/>
                        </a:rPr>
                        <a:t>Service set-up payment</a:t>
                      </a:r>
                    </a:p>
                  </a:txBody>
                  <a:tcPr>
                    <a:solidFill>
                      <a:srgbClr val="FFFFFF"/>
                    </a:solidFill>
                  </a:tcPr>
                </a:tc>
                <a:tc>
                  <a:txBody>
                    <a:bodyPr/>
                    <a:lstStyle/>
                    <a:p>
                      <a:r>
                        <a:rPr sz="1400" b="0">
                          <a:solidFill>
                            <a:srgbClr val="0073CF"/>
                          </a:solidFill>
                          <a:latin typeface="DM Sans"/>
                        </a:rPr>
                        <a:t>After first vaccination</a:t>
                      </a:r>
                    </a:p>
                  </a:txBody>
                  <a:tcPr>
                    <a:solidFill>
                      <a:srgbClr val="FFFFFF"/>
                    </a:solidFill>
                  </a:tcPr>
                </a:tc>
                <a:tc>
                  <a:txBody>
                    <a:bodyPr/>
                    <a:lstStyle/>
                    <a:p>
                      <a:pPr algn="r"/>
                      <a:r>
                        <a:rPr sz="1400" b="1">
                          <a:solidFill>
                            <a:srgbClr val="0072CE"/>
                          </a:solidFill>
                          <a:latin typeface="DM Sans"/>
                        </a:rPr>
                        <a:t>£300</a:t>
                      </a:r>
                    </a:p>
                  </a:txBody>
                  <a:tcPr>
                    <a:solidFill>
                      <a:srgbClr val="FFFFFF"/>
                    </a:solidFill>
                  </a:tcPr>
                </a:tc>
                <a:extLst>
                  <a:ext uri="{0D108BD9-81ED-4DB2-BD59-A6C34878D82A}">
                    <a16:rowId xmlns:a16="http://schemas.microsoft.com/office/drawing/2014/main" val="10001"/>
                  </a:ext>
                </a:extLst>
              </a:tr>
              <a:tr h="605790">
                <a:tc>
                  <a:txBody>
                    <a:bodyPr/>
                    <a:lstStyle/>
                    <a:p>
                      <a:r>
                        <a:rPr sz="1400" b="1">
                          <a:solidFill>
                            <a:srgbClr val="0073CF"/>
                          </a:solidFill>
                          <a:latin typeface="DM Sans"/>
                        </a:rPr>
                        <a:t>Activity payment</a:t>
                      </a:r>
                    </a:p>
                  </a:txBody>
                  <a:tcPr>
                    <a:solidFill>
                      <a:srgbClr val="F6F8FA"/>
                    </a:solidFill>
                  </a:tcPr>
                </a:tc>
                <a:tc>
                  <a:txBody>
                    <a:bodyPr/>
                    <a:lstStyle/>
                    <a:p>
                      <a:r>
                        <a:rPr sz="1400" b="0">
                          <a:solidFill>
                            <a:srgbClr val="0073CF"/>
                          </a:solidFill>
                          <a:latin typeface="DM Sans"/>
                        </a:rPr>
                        <a:t>100+ vaccinations by 31 March 2027</a:t>
                      </a:r>
                    </a:p>
                  </a:txBody>
                  <a:tcPr>
                    <a:solidFill>
                      <a:srgbClr val="F6F8FA"/>
                    </a:solidFill>
                  </a:tcPr>
                </a:tc>
                <a:tc>
                  <a:txBody>
                    <a:bodyPr/>
                    <a:lstStyle/>
                    <a:p>
                      <a:pPr algn="r"/>
                      <a:r>
                        <a:rPr sz="1400" b="1">
                          <a:solidFill>
                            <a:srgbClr val="0072CE"/>
                          </a:solidFill>
                          <a:latin typeface="DM Sans"/>
                        </a:rPr>
                        <a:t>£400</a:t>
                      </a:r>
                    </a:p>
                  </a:txBody>
                  <a:tcPr>
                    <a:solidFill>
                      <a:srgbClr val="F6F8FA"/>
                    </a:solidFill>
                  </a:tcPr>
                </a:tc>
                <a:extLst>
                  <a:ext uri="{0D108BD9-81ED-4DB2-BD59-A6C34878D82A}">
                    <a16:rowId xmlns:a16="http://schemas.microsoft.com/office/drawing/2014/main" val="10002"/>
                  </a:ext>
                </a:extLst>
              </a:tr>
              <a:tr h="605790">
                <a:tc>
                  <a:txBody>
                    <a:bodyPr/>
                    <a:lstStyle/>
                    <a:p>
                      <a:r>
                        <a:rPr lang="en-GB" sz="1400" b="1">
                          <a:solidFill>
                            <a:srgbClr val="0073CF"/>
                          </a:solidFill>
                          <a:latin typeface="DM Sans"/>
                        </a:rPr>
                        <a:t>Maximum additional funding available</a:t>
                      </a:r>
                    </a:p>
                  </a:txBody>
                  <a:tcPr>
                    <a:solidFill>
                      <a:srgbClr val="FFFFFF"/>
                    </a:solidFill>
                  </a:tcPr>
                </a:tc>
                <a:tc>
                  <a:txBody>
                    <a:bodyPr/>
                    <a:lstStyle/>
                    <a:p>
                      <a:endParaRPr/>
                    </a:p>
                  </a:txBody>
                  <a:tcPr>
                    <a:solidFill>
                      <a:srgbClr val="FFFFFF"/>
                    </a:solidFill>
                  </a:tcPr>
                </a:tc>
                <a:tc>
                  <a:txBody>
                    <a:bodyPr/>
                    <a:lstStyle/>
                    <a:p>
                      <a:pPr algn="r"/>
                      <a:r>
                        <a:rPr sz="1400" b="1">
                          <a:solidFill>
                            <a:srgbClr val="0072CE"/>
                          </a:solidFill>
                          <a:latin typeface="DM Sans"/>
                        </a:rPr>
                        <a:t>£700</a:t>
                      </a:r>
                    </a:p>
                  </a:txBody>
                  <a:tcPr>
                    <a:solidFill>
                      <a:srgbClr val="FFFFFF"/>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366760" y="1481328"/>
            <a:ext cx="2560320" cy="274320"/>
          </a:xfrm>
          <a:prstGeom prst="rect">
            <a:avLst/>
          </a:prstGeom>
          <a:noFill/>
        </p:spPr>
        <p:txBody>
          <a:bodyPr wrap="square" lIns="0" tIns="0" rIns="0" bIns="0" anchor="t"/>
          <a:lstStyle/>
          <a:p>
            <a:r>
              <a:rPr sz="1700" b="1">
                <a:solidFill>
                  <a:srgbClr val="FF6D3A"/>
                </a:solidFill>
                <a:latin typeface="DM Sans"/>
              </a:rPr>
              <a:t>Key points</a:t>
            </a:r>
          </a:p>
        </p:txBody>
      </p:sp>
      <p:sp>
        <p:nvSpPr>
          <p:cNvPr id="12" name="TextBox 11"/>
          <p:cNvSpPr txBox="1"/>
          <p:nvPr/>
        </p:nvSpPr>
        <p:spPr>
          <a:xfrm>
            <a:off x="8531352" y="1920240"/>
            <a:ext cx="2852927" cy="329184"/>
          </a:xfrm>
          <a:prstGeom prst="rect">
            <a:avLst/>
          </a:prstGeom>
          <a:noFill/>
        </p:spPr>
        <p:txBody>
          <a:bodyPr wrap="square" lIns="0" tIns="0" rIns="0" bIns="0" anchor="t"/>
          <a:lstStyle/>
          <a:p>
            <a:pPr marL="285750" indent="-285750">
              <a:buClr>
                <a:schemeClr val="accent1"/>
              </a:buClr>
              <a:buFont typeface="Wingdings" pitchFamily="2" charset="2"/>
              <a:buChar char="§"/>
            </a:pPr>
            <a:r>
              <a:rPr sz="1430" b="0">
                <a:latin typeface="DM Sans"/>
              </a:rPr>
              <a:t>Centrally supplied vaccine stock</a:t>
            </a:r>
          </a:p>
        </p:txBody>
      </p:sp>
      <p:sp>
        <p:nvSpPr>
          <p:cNvPr id="14" name="TextBox 13"/>
          <p:cNvSpPr txBox="1"/>
          <p:nvPr/>
        </p:nvSpPr>
        <p:spPr>
          <a:xfrm>
            <a:off x="8531352" y="2505456"/>
            <a:ext cx="2898648" cy="475488"/>
          </a:xfrm>
          <a:prstGeom prst="rect">
            <a:avLst/>
          </a:prstGeom>
          <a:noFill/>
        </p:spPr>
        <p:txBody>
          <a:bodyPr wrap="square" lIns="0" tIns="0" rIns="0" bIns="0" anchor="t"/>
          <a:lstStyle/>
          <a:p>
            <a:pPr marL="285750" indent="-285750">
              <a:buClr>
                <a:schemeClr val="accent1"/>
              </a:buClr>
              <a:buFont typeface="Wingdings" pitchFamily="2" charset="2"/>
              <a:buChar char="§"/>
            </a:pPr>
            <a:r>
              <a:rPr sz="1430">
                <a:latin typeface="DM Sans"/>
              </a:rPr>
              <a:t>No reimbursement claim for vaccine costs</a:t>
            </a:r>
          </a:p>
        </p:txBody>
      </p:sp>
      <p:sp>
        <p:nvSpPr>
          <p:cNvPr id="16" name="TextBox 15"/>
          <p:cNvSpPr txBox="1"/>
          <p:nvPr/>
        </p:nvSpPr>
        <p:spPr>
          <a:xfrm>
            <a:off x="8531352" y="3246120"/>
            <a:ext cx="2898648" cy="685800"/>
          </a:xfrm>
          <a:prstGeom prst="rect">
            <a:avLst/>
          </a:prstGeom>
          <a:noFill/>
        </p:spPr>
        <p:txBody>
          <a:bodyPr wrap="square" lIns="0" tIns="0" rIns="0" bIns="0" anchor="t"/>
          <a:lstStyle/>
          <a:p>
            <a:pPr marL="285750" indent="-285750">
              <a:buClr>
                <a:schemeClr val="accent1"/>
              </a:buClr>
              <a:buFont typeface="Wingdings" pitchFamily="2" charset="2"/>
              <a:buChar char="§"/>
            </a:pPr>
            <a:r>
              <a:rPr sz="1430">
                <a:latin typeface="DM Sans"/>
              </a:rPr>
              <a:t>Funding comes from the NHS vaccination budget, not the CPCF contract sum</a:t>
            </a:r>
          </a:p>
        </p:txBody>
      </p:sp>
      <p:sp>
        <p:nvSpPr>
          <p:cNvPr id="20" name="TextBox 19">
            <a:extLst>
              <a:ext uri="{FF2B5EF4-FFF2-40B4-BE49-F238E27FC236}">
                <a16:creationId xmlns:a16="http://schemas.microsoft.com/office/drawing/2014/main" id="{3BE4901D-D537-05C4-7CAE-D274BB7F27AD}"/>
              </a:ext>
            </a:extLst>
          </p:cNvPr>
          <p:cNvSpPr txBox="1"/>
          <p:nvPr/>
        </p:nvSpPr>
        <p:spPr>
          <a:xfrm>
            <a:off x="492370" y="4983481"/>
            <a:ext cx="11160368" cy="646331"/>
          </a:xfrm>
          <a:prstGeom prst="rect">
            <a:avLst/>
          </a:prstGeom>
          <a:solidFill>
            <a:schemeClr val="tx1"/>
          </a:solidFill>
        </p:spPr>
        <p:txBody>
          <a:bodyPr wrap="square" rtlCol="0">
            <a:spAutoFit/>
          </a:bodyPr>
          <a:lstStyle/>
          <a:p>
            <a:pPr algn="ctr">
              <a:buClr>
                <a:schemeClr val="accent1"/>
              </a:buClr>
            </a:pPr>
            <a:r>
              <a:rPr lang="en-GB" dirty="0">
                <a:solidFill>
                  <a:schemeClr val="bg2"/>
                </a:solidFill>
                <a:latin typeface="DM Sans"/>
              </a:rPr>
              <a:t>Providers are required to administer a minimum of 10 vaccines between 20th July and 30th September 2026 or the commissioner may suspend the supply of vaccine</a:t>
            </a:r>
          </a:p>
        </p:txBody>
      </p:sp>
    </p:spTree>
    <p:extLst>
      <p:ext uri="{BB962C8B-B14F-4D97-AF65-F5344CB8AC3E}">
        <p14:creationId xmlns:p14="http://schemas.microsoft.com/office/powerpoint/2010/main" val="3704795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1FBF-D172-AC6A-C8B7-308712C3B3BF}"/>
            </a:ext>
          </a:extLst>
        </p:cNvPr>
        <p:cNvGrpSpPr/>
        <p:nvPr/>
      </p:nvGrpSpPr>
      <p:grpSpPr>
        <a:xfrm>
          <a:off x="0" y="0"/>
          <a:ext cx="0" cy="0"/>
          <a:chOff x="0" y="0"/>
          <a:chExt cx="0" cy="0"/>
        </a:xfrm>
      </p:grpSpPr>
      <p:sp>
        <p:nvSpPr>
          <p:cNvPr id="4" name="TextBox 3"/>
          <p:cNvSpPr txBox="1"/>
          <p:nvPr/>
        </p:nvSpPr>
        <p:spPr>
          <a:xfrm>
            <a:off x="612648" y="822960"/>
            <a:ext cx="8138160" cy="502920"/>
          </a:xfrm>
          <a:prstGeom prst="rect">
            <a:avLst/>
          </a:prstGeom>
          <a:noFill/>
        </p:spPr>
        <p:txBody>
          <a:bodyPr wrap="square" lIns="0" tIns="0" rIns="0" bIns="0" anchor="t"/>
          <a:lstStyle/>
          <a:p>
            <a:r>
              <a:rPr sz="3000" b="1">
                <a:solidFill>
                  <a:srgbClr val="0072CE"/>
                </a:solidFill>
                <a:latin typeface="Mokoko Medium" panose="02060603020203020204" pitchFamily="18" charset="77"/>
                <a:cs typeface="Mokoko Medium" panose="02060603020203020204" pitchFamily="18" charset="77"/>
              </a:rPr>
              <a:t>Claiming payment</a:t>
            </a:r>
            <a:r>
              <a:rPr lang="en-GB" sz="3000" b="1">
                <a:solidFill>
                  <a:srgbClr val="0072CE"/>
                </a:solidFill>
                <a:latin typeface="Mokoko Medium" panose="02060603020203020204" pitchFamily="18" charset="77"/>
                <a:cs typeface="Mokoko Medium" panose="02060603020203020204" pitchFamily="18" charset="77"/>
              </a:rPr>
              <a:t> via MYS </a:t>
            </a:r>
            <a:endParaRPr sz="3000" b="1">
              <a:solidFill>
                <a:srgbClr val="0072CE"/>
              </a:solidFill>
              <a:latin typeface="Mokoko Medium" panose="02060603020203020204" pitchFamily="18" charset="77"/>
              <a:cs typeface="Mokoko Medium" panose="02060603020203020204" pitchFamily="18" charset="77"/>
            </a:endParaRPr>
          </a:p>
        </p:txBody>
      </p:sp>
      <p:sp>
        <p:nvSpPr>
          <p:cNvPr id="6" name="Rectangle 5"/>
          <p:cNvSpPr/>
          <p:nvPr/>
        </p:nvSpPr>
        <p:spPr>
          <a:xfrm>
            <a:off x="1225296" y="2880360"/>
            <a:ext cx="8961120" cy="4572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7" name="Rectangle 6"/>
          <p:cNvSpPr/>
          <p:nvPr/>
        </p:nvSpPr>
        <p:spPr>
          <a:xfrm>
            <a:off x="960120" y="2596896"/>
            <a:ext cx="566928" cy="56692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800" b="1">
                <a:solidFill>
                  <a:srgbClr val="FFFFFF"/>
                </a:solidFill>
                <a:latin typeface="DM Sans"/>
              </a:rPr>
              <a:t>1</a:t>
            </a:r>
          </a:p>
        </p:txBody>
      </p:sp>
      <p:sp>
        <p:nvSpPr>
          <p:cNvPr id="8" name="TextBox 7"/>
          <p:cNvSpPr txBox="1"/>
          <p:nvPr/>
        </p:nvSpPr>
        <p:spPr>
          <a:xfrm>
            <a:off x="612648" y="3383280"/>
            <a:ext cx="1280160" cy="256032"/>
          </a:xfrm>
          <a:prstGeom prst="rect">
            <a:avLst/>
          </a:prstGeom>
          <a:noFill/>
        </p:spPr>
        <p:txBody>
          <a:bodyPr wrap="square" lIns="0" tIns="0" rIns="0" bIns="0" anchor="t"/>
          <a:lstStyle/>
          <a:p>
            <a:pPr algn="ctr"/>
            <a:r>
              <a:rPr sz="1550" b="1">
                <a:solidFill>
                  <a:srgbClr val="0072CE"/>
                </a:solidFill>
                <a:latin typeface="DM Sans"/>
              </a:rPr>
              <a:t>Submit manually</a:t>
            </a:r>
          </a:p>
        </p:txBody>
      </p:sp>
      <p:sp>
        <p:nvSpPr>
          <p:cNvPr id="9" name="TextBox 8"/>
          <p:cNvSpPr txBox="1"/>
          <p:nvPr/>
        </p:nvSpPr>
        <p:spPr>
          <a:xfrm>
            <a:off x="150876" y="3892777"/>
            <a:ext cx="2148840" cy="640080"/>
          </a:xfrm>
          <a:prstGeom prst="rect">
            <a:avLst/>
          </a:prstGeom>
          <a:noFill/>
        </p:spPr>
        <p:txBody>
          <a:bodyPr wrap="square" lIns="0" tIns="0" rIns="0" bIns="0" anchor="t"/>
          <a:lstStyle/>
          <a:p>
            <a:pPr algn="ctr"/>
            <a:r>
              <a:rPr lang="en-GB" sz="1430" b="0">
                <a:solidFill>
                  <a:srgbClr val="FF6B3B"/>
                </a:solidFill>
                <a:latin typeface="DM Sans"/>
              </a:rPr>
              <a:t>via MYS</a:t>
            </a:r>
          </a:p>
        </p:txBody>
      </p:sp>
      <p:sp>
        <p:nvSpPr>
          <p:cNvPr id="10" name="Rectangle 9"/>
          <p:cNvSpPr/>
          <p:nvPr/>
        </p:nvSpPr>
        <p:spPr>
          <a:xfrm>
            <a:off x="3611880" y="2596896"/>
            <a:ext cx="566928" cy="56692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800" b="1">
                <a:solidFill>
                  <a:srgbClr val="FFFFFF"/>
                </a:solidFill>
                <a:latin typeface="DM Sans"/>
              </a:rPr>
              <a:t>2</a:t>
            </a:r>
          </a:p>
        </p:txBody>
      </p:sp>
      <p:sp>
        <p:nvSpPr>
          <p:cNvPr id="11" name="TextBox 10"/>
          <p:cNvSpPr txBox="1"/>
          <p:nvPr/>
        </p:nvSpPr>
        <p:spPr>
          <a:xfrm>
            <a:off x="3264408" y="3383280"/>
            <a:ext cx="1280160" cy="256032"/>
          </a:xfrm>
          <a:prstGeom prst="rect">
            <a:avLst/>
          </a:prstGeom>
          <a:noFill/>
        </p:spPr>
        <p:txBody>
          <a:bodyPr wrap="square" lIns="0" tIns="0" rIns="0" bIns="0" anchor="t"/>
          <a:lstStyle/>
          <a:p>
            <a:pPr algn="ctr"/>
            <a:r>
              <a:rPr sz="1550" b="1">
                <a:solidFill>
                  <a:srgbClr val="0072CE"/>
                </a:solidFill>
                <a:latin typeface="DM Sans"/>
              </a:rPr>
              <a:t>Deadline</a:t>
            </a:r>
          </a:p>
        </p:txBody>
      </p:sp>
      <p:sp>
        <p:nvSpPr>
          <p:cNvPr id="12" name="TextBox 11"/>
          <p:cNvSpPr txBox="1"/>
          <p:nvPr/>
        </p:nvSpPr>
        <p:spPr>
          <a:xfrm>
            <a:off x="2862071" y="3892777"/>
            <a:ext cx="2148840" cy="640080"/>
          </a:xfrm>
          <a:prstGeom prst="rect">
            <a:avLst/>
          </a:prstGeom>
          <a:noFill/>
        </p:spPr>
        <p:txBody>
          <a:bodyPr wrap="square" lIns="0" tIns="0" rIns="0" bIns="0" anchor="t"/>
          <a:lstStyle/>
          <a:p>
            <a:pPr algn="ctr"/>
            <a:r>
              <a:rPr sz="1430" b="0">
                <a:solidFill>
                  <a:srgbClr val="FF6B3B"/>
                </a:solidFill>
                <a:latin typeface="DM Sans"/>
              </a:rPr>
              <a:t>by the 5th of the following month</a:t>
            </a:r>
          </a:p>
        </p:txBody>
      </p:sp>
      <p:sp>
        <p:nvSpPr>
          <p:cNvPr id="13" name="Rectangle 12"/>
          <p:cNvSpPr/>
          <p:nvPr/>
        </p:nvSpPr>
        <p:spPr>
          <a:xfrm>
            <a:off x="6263640" y="2596896"/>
            <a:ext cx="566928" cy="56692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800" b="1">
                <a:solidFill>
                  <a:srgbClr val="FFFFFF"/>
                </a:solidFill>
                <a:latin typeface="DM Sans"/>
              </a:rPr>
              <a:t>3</a:t>
            </a:r>
          </a:p>
        </p:txBody>
      </p:sp>
      <p:sp>
        <p:nvSpPr>
          <p:cNvPr id="14" name="TextBox 13"/>
          <p:cNvSpPr txBox="1"/>
          <p:nvPr/>
        </p:nvSpPr>
        <p:spPr>
          <a:xfrm>
            <a:off x="5916168" y="3383280"/>
            <a:ext cx="1280160" cy="256032"/>
          </a:xfrm>
          <a:prstGeom prst="rect">
            <a:avLst/>
          </a:prstGeom>
          <a:noFill/>
        </p:spPr>
        <p:txBody>
          <a:bodyPr wrap="square" lIns="0" tIns="0" rIns="0" bIns="0" anchor="t"/>
          <a:lstStyle/>
          <a:p>
            <a:pPr algn="ctr"/>
            <a:r>
              <a:rPr sz="1550" b="1">
                <a:solidFill>
                  <a:srgbClr val="0072CE"/>
                </a:solidFill>
                <a:latin typeface="DM Sans"/>
              </a:rPr>
              <a:t>Claim window</a:t>
            </a:r>
          </a:p>
        </p:txBody>
      </p:sp>
      <p:sp>
        <p:nvSpPr>
          <p:cNvPr id="15" name="TextBox 14"/>
          <p:cNvSpPr txBox="1"/>
          <p:nvPr/>
        </p:nvSpPr>
        <p:spPr>
          <a:xfrm>
            <a:off x="5513831" y="3892777"/>
            <a:ext cx="2148840" cy="640080"/>
          </a:xfrm>
          <a:prstGeom prst="rect">
            <a:avLst/>
          </a:prstGeom>
          <a:noFill/>
        </p:spPr>
        <p:txBody>
          <a:bodyPr wrap="square" lIns="0" tIns="0" rIns="0" bIns="0" anchor="t"/>
          <a:lstStyle/>
          <a:p>
            <a:pPr algn="ctr"/>
            <a:r>
              <a:rPr sz="1430" b="0">
                <a:solidFill>
                  <a:srgbClr val="FF6B3B"/>
                </a:solidFill>
                <a:latin typeface="DM Sans"/>
              </a:rPr>
              <a:t>up to 3 months after the claim period</a:t>
            </a:r>
          </a:p>
        </p:txBody>
      </p:sp>
      <p:sp>
        <p:nvSpPr>
          <p:cNvPr id="16" name="Rectangle 15"/>
          <p:cNvSpPr/>
          <p:nvPr/>
        </p:nvSpPr>
        <p:spPr>
          <a:xfrm>
            <a:off x="8915400" y="2596896"/>
            <a:ext cx="566928" cy="566928"/>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800" b="1">
                <a:solidFill>
                  <a:srgbClr val="FFFFFF"/>
                </a:solidFill>
                <a:latin typeface="DM Sans"/>
              </a:rPr>
              <a:t>4</a:t>
            </a:r>
          </a:p>
        </p:txBody>
      </p:sp>
      <p:sp>
        <p:nvSpPr>
          <p:cNvPr id="17" name="TextBox 16"/>
          <p:cNvSpPr txBox="1"/>
          <p:nvPr/>
        </p:nvSpPr>
        <p:spPr>
          <a:xfrm>
            <a:off x="8567928" y="3383280"/>
            <a:ext cx="1280160" cy="256032"/>
          </a:xfrm>
          <a:prstGeom prst="rect">
            <a:avLst/>
          </a:prstGeom>
          <a:noFill/>
        </p:spPr>
        <p:txBody>
          <a:bodyPr wrap="square" lIns="0" tIns="0" rIns="0" bIns="0" anchor="t"/>
          <a:lstStyle/>
          <a:p>
            <a:pPr algn="ctr"/>
            <a:r>
              <a:rPr sz="1550" b="1">
                <a:solidFill>
                  <a:srgbClr val="FF6D3A"/>
                </a:solidFill>
                <a:latin typeface="DM Sans"/>
              </a:rPr>
              <a:t>Late claims</a:t>
            </a:r>
          </a:p>
        </p:txBody>
      </p:sp>
      <p:sp>
        <p:nvSpPr>
          <p:cNvPr id="18" name="TextBox 17"/>
          <p:cNvSpPr txBox="1"/>
          <p:nvPr/>
        </p:nvSpPr>
        <p:spPr>
          <a:xfrm>
            <a:off x="8165591" y="3894702"/>
            <a:ext cx="2148840" cy="640080"/>
          </a:xfrm>
          <a:prstGeom prst="rect">
            <a:avLst/>
          </a:prstGeom>
          <a:noFill/>
        </p:spPr>
        <p:txBody>
          <a:bodyPr wrap="square" lIns="0" tIns="0" rIns="0" bIns="0" anchor="t"/>
          <a:lstStyle/>
          <a:p>
            <a:pPr algn="ctr"/>
            <a:r>
              <a:rPr lang="en-GB" sz="1430" b="0">
                <a:solidFill>
                  <a:srgbClr val="CC00BA"/>
                </a:solidFill>
                <a:latin typeface="DM Sans"/>
              </a:rPr>
              <a:t>will not be paid</a:t>
            </a:r>
          </a:p>
        </p:txBody>
      </p:sp>
      <p:sp>
        <p:nvSpPr>
          <p:cNvPr id="19" name="Rectangle 18"/>
          <p:cNvSpPr/>
          <p:nvPr/>
        </p:nvSpPr>
        <p:spPr>
          <a:xfrm>
            <a:off x="1463040" y="4983480"/>
            <a:ext cx="8961120" cy="658368"/>
          </a:xfrm>
          <a:prstGeom prst="rect">
            <a:avLst/>
          </a:prstGeom>
          <a:solidFill>
            <a:srgbClr val="FFEFE9"/>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0" name="TextBox 19"/>
          <p:cNvSpPr txBox="1"/>
          <p:nvPr/>
        </p:nvSpPr>
        <p:spPr>
          <a:xfrm>
            <a:off x="1737360" y="5148072"/>
            <a:ext cx="8321040" cy="256032"/>
          </a:xfrm>
          <a:prstGeom prst="rect">
            <a:avLst/>
          </a:prstGeom>
          <a:noFill/>
        </p:spPr>
        <p:txBody>
          <a:bodyPr wrap="square" lIns="0" tIns="0" rIns="0" bIns="0" anchor="t"/>
          <a:lstStyle/>
          <a:p>
            <a:pPr algn="ctr"/>
            <a:r>
              <a:rPr sz="1700" b="1">
                <a:solidFill>
                  <a:srgbClr val="FF6D3A"/>
                </a:solidFill>
                <a:latin typeface="DM Sans"/>
              </a:rPr>
              <a:t>Submit on time: late claims will not be paid</a:t>
            </a:r>
          </a:p>
        </p:txBody>
      </p:sp>
    </p:spTree>
    <p:extLst>
      <p:ext uri="{BB962C8B-B14F-4D97-AF65-F5344CB8AC3E}">
        <p14:creationId xmlns:p14="http://schemas.microsoft.com/office/powerpoint/2010/main" val="2542706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55A5-FFBF-3227-ED2A-7750EE579EAB}"/>
              </a:ext>
            </a:extLst>
          </p:cNvPr>
          <p:cNvSpPr>
            <a:spLocks noGrp="1"/>
          </p:cNvSpPr>
          <p:nvPr>
            <p:ph type="title"/>
          </p:nvPr>
        </p:nvSpPr>
        <p:spPr/>
        <p:txBody>
          <a:bodyPr/>
          <a:lstStyle/>
          <a:p>
            <a:r>
              <a:rPr lang="en-GB"/>
              <a:t>Summary</a:t>
            </a:r>
          </a:p>
        </p:txBody>
      </p:sp>
    </p:spTree>
    <p:extLst>
      <p:ext uri="{BB962C8B-B14F-4D97-AF65-F5344CB8AC3E}">
        <p14:creationId xmlns:p14="http://schemas.microsoft.com/office/powerpoint/2010/main" val="54618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0588-F575-42AE-1F64-60803FEDC56B}"/>
              </a:ext>
            </a:extLst>
          </p:cNvPr>
          <p:cNvSpPr>
            <a:spLocks noGrp="1"/>
          </p:cNvSpPr>
          <p:nvPr>
            <p:ph type="title"/>
          </p:nvPr>
        </p:nvSpPr>
        <p:spPr/>
        <p:txBody>
          <a:bodyPr wrap="square" lIns="0">
            <a:normAutofit/>
          </a:bodyPr>
          <a:lstStyle/>
          <a:p>
            <a:pPr algn="l"/>
            <a:r>
              <a:rPr lang="en-GB" sz="4000" b="1" dirty="0">
                <a:solidFill>
                  <a:srgbClr val="0072CE"/>
                </a:solidFill>
                <a:latin typeface="Mokoko Medium" panose="02060603020203020204" pitchFamily="18" charset="77"/>
                <a:cs typeface="Mokoko Medium" panose="02060603020203020204" pitchFamily="18" charset="77"/>
              </a:rPr>
              <a:t>Key dates</a:t>
            </a:r>
          </a:p>
        </p:txBody>
      </p:sp>
      <p:sp>
        <p:nvSpPr>
          <p:cNvPr id="4" name="Slide Number Placeholder 3">
            <a:extLst>
              <a:ext uri="{FF2B5EF4-FFF2-40B4-BE49-F238E27FC236}">
                <a16:creationId xmlns:a16="http://schemas.microsoft.com/office/drawing/2014/main" id="{8567FB84-8E4D-A7FC-E104-F5A7BF2B1C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C1DFF-60A0-0E45-8672-CB76E4BE2A7B}" type="slidenum">
              <a:rPr kumimoji="0" lang="en-US" sz="1200" b="0" i="0" u="none" strike="noStrike" kern="1200" cap="none" spc="0" normalizeH="0" baseline="0" noProof="0" smtClean="0">
                <a:ln>
                  <a:noFill/>
                </a:ln>
                <a:solidFill>
                  <a:srgbClr val="0072CE"/>
                </a:solidFill>
                <a:effectLst/>
                <a:uLnTx/>
                <a:uFillTx/>
                <a:latin typeface="DM Sans"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72CE"/>
              </a:solidFill>
              <a:effectLst/>
              <a:uLnTx/>
              <a:uFillTx/>
              <a:latin typeface="DM Sans" pitchFamily="2" charset="0"/>
              <a:ea typeface="+mn-ea"/>
              <a:cs typeface="Arial" panose="020B0604020202020204" pitchFamily="34" charset="0"/>
            </a:endParaRPr>
          </a:p>
        </p:txBody>
      </p:sp>
      <p:cxnSp>
        <p:nvCxnSpPr>
          <p:cNvPr id="5" name="Connector 4"/>
          <p:cNvCxnSpPr/>
          <p:nvPr/>
        </p:nvCxnSpPr>
        <p:spPr>
          <a:xfrm>
            <a:off x="1115568" y="2944368"/>
            <a:ext cx="9902952" cy="0"/>
          </a:xfrm>
          <a:prstGeom prst="line">
            <a:avLst/>
          </a:prstGeom>
          <a:ln w="38100">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Isosceles Triangle 5"/>
          <p:cNvSpPr/>
          <p:nvPr/>
        </p:nvSpPr>
        <p:spPr>
          <a:xfrm rot="5400000">
            <a:off x="10972800" y="2807208"/>
            <a:ext cx="256032" cy="274320"/>
          </a:xfrm>
          <a:prstGeom prst="triangle">
            <a:avLst/>
          </a:prstGeom>
          <a:solidFill>
            <a:srgbClr val="0072CE"/>
          </a:solidFill>
          <a:ln>
            <a:solidFill>
              <a:srgbClr val="0072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7" name="Connector 6"/>
          <p:cNvCxnSpPr/>
          <p:nvPr/>
        </p:nvCxnSpPr>
        <p:spPr>
          <a:xfrm flipV="1">
            <a:off x="1572768" y="2670048"/>
            <a:ext cx="0" cy="45720"/>
          </a:xfrm>
          <a:prstGeom prst="line">
            <a:avLst/>
          </a:prstGeom>
          <a:ln w="17780">
            <a:solidFill>
              <a:srgbClr val="FF6D3A"/>
            </a:solidFill>
          </a:ln>
        </p:spPr>
        <p:style>
          <a:lnRef idx="2">
            <a:schemeClr val="accent1"/>
          </a:lnRef>
          <a:fillRef idx="0">
            <a:schemeClr val="accent1"/>
          </a:fillRef>
          <a:effectRef idx="1">
            <a:schemeClr val="accent1"/>
          </a:effectRef>
          <a:fontRef idx="minor">
            <a:schemeClr val="tx1"/>
          </a:fontRef>
        </p:style>
      </p:cxnSp>
      <p:cxnSp>
        <p:nvCxnSpPr>
          <p:cNvPr id="8" name="Connector 7"/>
          <p:cNvCxnSpPr/>
          <p:nvPr/>
        </p:nvCxnSpPr>
        <p:spPr>
          <a:xfrm>
            <a:off x="4407408" y="3172968"/>
            <a:ext cx="0" cy="173736"/>
          </a:xfrm>
          <a:prstGeom prst="line">
            <a:avLst/>
          </a:prstGeom>
          <a:ln/>
        </p:spPr>
        <p:style>
          <a:lnRef idx="1">
            <a:schemeClr val="dk1"/>
          </a:lnRef>
          <a:fillRef idx="0">
            <a:schemeClr val="dk1"/>
          </a:fillRef>
          <a:effectRef idx="0">
            <a:schemeClr val="dk1"/>
          </a:effectRef>
          <a:fontRef idx="minor">
            <a:schemeClr val="tx1"/>
          </a:fontRef>
        </p:style>
      </p:cxnSp>
      <p:cxnSp>
        <p:nvCxnSpPr>
          <p:cNvPr id="9" name="Connector 8"/>
          <p:cNvCxnSpPr/>
          <p:nvPr/>
        </p:nvCxnSpPr>
        <p:spPr>
          <a:xfrm flipV="1">
            <a:off x="7187184" y="2670048"/>
            <a:ext cx="0" cy="45720"/>
          </a:xfrm>
          <a:prstGeom prst="line">
            <a:avLst/>
          </a:prstGeom>
          <a:ln w="17780">
            <a:solidFill>
              <a:srgbClr val="CB00BA"/>
            </a:solidFill>
          </a:ln>
        </p:spPr>
        <p:style>
          <a:lnRef idx="2">
            <a:schemeClr val="accent1"/>
          </a:lnRef>
          <a:fillRef idx="0">
            <a:schemeClr val="accent1"/>
          </a:fillRef>
          <a:effectRef idx="1">
            <a:schemeClr val="accent1"/>
          </a:effectRef>
          <a:fontRef idx="minor">
            <a:schemeClr val="tx1"/>
          </a:fontRef>
        </p:style>
      </p:cxnSp>
      <p:cxnSp>
        <p:nvCxnSpPr>
          <p:cNvPr id="10" name="Connector 9"/>
          <p:cNvCxnSpPr/>
          <p:nvPr/>
        </p:nvCxnSpPr>
        <p:spPr>
          <a:xfrm>
            <a:off x="10012680" y="3172968"/>
            <a:ext cx="0" cy="173736"/>
          </a:xfrm>
          <a:prstGeom prst="line">
            <a:avLst/>
          </a:prstGeom>
          <a:ln w="17780">
            <a:solidFill>
              <a:srgbClr val="CB95FF"/>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362456" y="2734056"/>
            <a:ext cx="420624" cy="420624"/>
          </a:xfrm>
          <a:prstGeom prst="rect">
            <a:avLst/>
          </a:prstGeom>
          <a:solidFill>
            <a:srgbClr val="FF6D3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00" b="1">
                <a:solidFill>
                  <a:srgbClr val="FFFFFF"/>
                </a:solidFill>
                <a:latin typeface="DM Sans" pitchFamily="2" charset="77"/>
              </a:rPr>
              <a:t>1</a:t>
            </a:r>
          </a:p>
        </p:txBody>
      </p:sp>
      <p:sp>
        <p:nvSpPr>
          <p:cNvPr id="12" name="Rectangle 11"/>
          <p:cNvSpPr/>
          <p:nvPr/>
        </p:nvSpPr>
        <p:spPr>
          <a:xfrm>
            <a:off x="4197096" y="2734056"/>
            <a:ext cx="420624" cy="420624"/>
          </a:xfrm>
          <a:prstGeom prst="rect">
            <a:avLst/>
          </a:prstGeom>
          <a:solidFill>
            <a:schemeClr val="tx1"/>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00" b="1" dirty="0">
                <a:solidFill>
                  <a:srgbClr val="FFFFFF"/>
                </a:solidFill>
                <a:latin typeface="DM Sans" pitchFamily="2" charset="77"/>
              </a:rPr>
              <a:t>2</a:t>
            </a:r>
          </a:p>
        </p:txBody>
      </p:sp>
      <p:sp>
        <p:nvSpPr>
          <p:cNvPr id="13" name="Rectangle 12"/>
          <p:cNvSpPr/>
          <p:nvPr/>
        </p:nvSpPr>
        <p:spPr>
          <a:xfrm>
            <a:off x="6976872" y="2734056"/>
            <a:ext cx="420624" cy="420624"/>
          </a:xfrm>
          <a:prstGeom prst="rect">
            <a:avLst/>
          </a:prstGeom>
          <a:solidFill>
            <a:srgbClr val="CB00BA"/>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00" b="1" dirty="0">
                <a:solidFill>
                  <a:srgbClr val="FFFFFF"/>
                </a:solidFill>
                <a:latin typeface="Calibri"/>
              </a:rPr>
              <a:t>3</a:t>
            </a:r>
          </a:p>
        </p:txBody>
      </p:sp>
      <p:sp>
        <p:nvSpPr>
          <p:cNvPr id="14" name="Rectangle 13"/>
          <p:cNvSpPr/>
          <p:nvPr/>
        </p:nvSpPr>
        <p:spPr>
          <a:xfrm>
            <a:off x="9802367" y="2734056"/>
            <a:ext cx="420624" cy="420624"/>
          </a:xfrm>
          <a:prstGeom prst="rect">
            <a:avLst/>
          </a:prstGeom>
          <a:solidFill>
            <a:srgbClr val="CB95FF"/>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sz="1500" b="1">
                <a:solidFill>
                  <a:srgbClr val="FFFFFF"/>
                </a:solidFill>
                <a:latin typeface="DM Sans" pitchFamily="2" charset="77"/>
              </a:rPr>
              <a:t>4</a:t>
            </a:r>
          </a:p>
        </p:txBody>
      </p:sp>
      <p:sp>
        <p:nvSpPr>
          <p:cNvPr id="15" name="TextBox 14"/>
          <p:cNvSpPr txBox="1"/>
          <p:nvPr/>
        </p:nvSpPr>
        <p:spPr>
          <a:xfrm>
            <a:off x="406908" y="1473052"/>
            <a:ext cx="2331720" cy="1140312"/>
          </a:xfrm>
          <a:prstGeom prst="rect">
            <a:avLst/>
          </a:prstGeom>
          <a:noFill/>
        </p:spPr>
        <p:txBody>
          <a:bodyPr wrap="square" lIns="27432" tIns="27432" rIns="27432" bIns="27432" anchor="t">
            <a:spAutoFit/>
          </a:bodyPr>
          <a:lstStyle/>
          <a:p>
            <a:pPr algn="ctr">
              <a:spcAft>
                <a:spcPts val="300"/>
              </a:spcAft>
            </a:pPr>
            <a:r>
              <a:rPr sz="2000" b="1" dirty="0">
                <a:solidFill>
                  <a:srgbClr val="FF6D3A"/>
                </a:solidFill>
                <a:latin typeface="DM Sans" pitchFamily="2" charset="77"/>
              </a:rPr>
              <a:t>20th July</a:t>
            </a:r>
          </a:p>
          <a:p>
            <a:pPr algn="ctr">
              <a:spcAft>
                <a:spcPts val="100"/>
              </a:spcAft>
            </a:pPr>
            <a:r>
              <a:rPr sz="1600" dirty="0">
                <a:solidFill>
                  <a:srgbClr val="0072CE"/>
                </a:solidFill>
                <a:latin typeface="DM Sans" pitchFamily="2" charset="77"/>
              </a:rPr>
              <a:t>Register to provide the service</a:t>
            </a:r>
            <a:r>
              <a:rPr lang="en-GB" sz="1600" dirty="0">
                <a:solidFill>
                  <a:srgbClr val="0072CE"/>
                </a:solidFill>
                <a:latin typeface="DM Sans" pitchFamily="2" charset="77"/>
              </a:rPr>
              <a:t> – check confirmation received</a:t>
            </a:r>
            <a:endParaRPr sz="1600" dirty="0">
              <a:solidFill>
                <a:srgbClr val="0072CE"/>
              </a:solidFill>
              <a:latin typeface="DM Sans" pitchFamily="2" charset="77"/>
            </a:endParaRPr>
          </a:p>
        </p:txBody>
      </p:sp>
      <p:sp>
        <p:nvSpPr>
          <p:cNvPr id="16" name="TextBox 15"/>
          <p:cNvSpPr txBox="1"/>
          <p:nvPr/>
        </p:nvSpPr>
        <p:spPr>
          <a:xfrm>
            <a:off x="3035808" y="3456432"/>
            <a:ext cx="2788920" cy="1584023"/>
          </a:xfrm>
          <a:prstGeom prst="rect">
            <a:avLst/>
          </a:prstGeom>
          <a:noFill/>
        </p:spPr>
        <p:txBody>
          <a:bodyPr wrap="square" lIns="27432" tIns="27432" rIns="27432" bIns="27432" anchor="t">
            <a:spAutoFit/>
          </a:bodyPr>
          <a:lstStyle/>
          <a:p>
            <a:pPr algn="ctr">
              <a:spcAft>
                <a:spcPts val="300"/>
              </a:spcAft>
            </a:pPr>
            <a:r>
              <a:rPr sz="2000" b="1" dirty="0">
                <a:latin typeface="DM Sans" pitchFamily="2" charset="77"/>
              </a:rPr>
              <a:t>July and August</a:t>
            </a:r>
          </a:p>
          <a:p>
            <a:pPr algn="ctr">
              <a:spcAft>
                <a:spcPts val="100"/>
              </a:spcAft>
            </a:pPr>
            <a:r>
              <a:rPr sz="1600" dirty="0">
                <a:solidFill>
                  <a:srgbClr val="0072CE"/>
                </a:solidFill>
                <a:latin typeface="DM Sans" pitchFamily="2" charset="77"/>
              </a:rPr>
              <a:t>Ideal window for first and second doses before university starts</a:t>
            </a:r>
          </a:p>
          <a:p>
            <a:pPr algn="ctr"/>
            <a:r>
              <a:rPr sz="1400" i="1" dirty="0">
                <a:solidFill>
                  <a:srgbClr val="0072CE"/>
                </a:solidFill>
                <a:latin typeface="DM Sans" pitchFamily="2" charset="77"/>
              </a:rPr>
              <a:t>Minimum 4 weeks between doses</a:t>
            </a:r>
          </a:p>
        </p:txBody>
      </p:sp>
      <p:sp>
        <p:nvSpPr>
          <p:cNvPr id="17" name="TextBox 16"/>
          <p:cNvSpPr txBox="1"/>
          <p:nvPr/>
        </p:nvSpPr>
        <p:spPr>
          <a:xfrm>
            <a:off x="5870448" y="1572768"/>
            <a:ext cx="2706624" cy="894091"/>
          </a:xfrm>
          <a:prstGeom prst="rect">
            <a:avLst/>
          </a:prstGeom>
          <a:noFill/>
        </p:spPr>
        <p:txBody>
          <a:bodyPr wrap="square" lIns="27432" tIns="27432" rIns="27432" bIns="27432" anchor="t">
            <a:spAutoFit/>
          </a:bodyPr>
          <a:lstStyle/>
          <a:p>
            <a:pPr algn="ctr">
              <a:spcAft>
                <a:spcPts val="300"/>
              </a:spcAft>
            </a:pPr>
            <a:r>
              <a:rPr sz="2000" b="1" dirty="0">
                <a:solidFill>
                  <a:srgbClr val="CB00BA"/>
                </a:solidFill>
                <a:latin typeface="DM Sans" pitchFamily="2" charset="77"/>
              </a:rPr>
              <a:t>31st December 2026</a:t>
            </a:r>
          </a:p>
          <a:p>
            <a:pPr algn="ctr">
              <a:spcAft>
                <a:spcPts val="100"/>
              </a:spcAft>
            </a:pPr>
            <a:r>
              <a:rPr sz="1600" dirty="0">
                <a:solidFill>
                  <a:srgbClr val="0072CE"/>
                </a:solidFill>
                <a:latin typeface="DM Sans" pitchFamily="2" charset="77"/>
              </a:rPr>
              <a:t>Last date to give the first vaccine</a:t>
            </a:r>
          </a:p>
        </p:txBody>
      </p:sp>
      <p:sp>
        <p:nvSpPr>
          <p:cNvPr id="18" name="TextBox 17"/>
          <p:cNvSpPr txBox="1"/>
          <p:nvPr/>
        </p:nvSpPr>
        <p:spPr>
          <a:xfrm>
            <a:off x="8394192" y="3456432"/>
            <a:ext cx="3108960" cy="1140312"/>
          </a:xfrm>
          <a:prstGeom prst="rect">
            <a:avLst/>
          </a:prstGeom>
          <a:noFill/>
        </p:spPr>
        <p:txBody>
          <a:bodyPr wrap="square" lIns="27432" tIns="27432" rIns="27432" bIns="27432" anchor="t">
            <a:spAutoFit/>
          </a:bodyPr>
          <a:lstStyle/>
          <a:p>
            <a:pPr algn="ctr">
              <a:spcAft>
                <a:spcPts val="300"/>
              </a:spcAft>
            </a:pPr>
            <a:r>
              <a:rPr sz="2000" b="1" dirty="0">
                <a:solidFill>
                  <a:srgbClr val="CB95FF"/>
                </a:solidFill>
                <a:latin typeface="DM Sans" pitchFamily="2" charset="77"/>
              </a:rPr>
              <a:t>31st March 2027</a:t>
            </a:r>
          </a:p>
          <a:p>
            <a:pPr algn="ctr">
              <a:spcAft>
                <a:spcPts val="100"/>
              </a:spcAft>
            </a:pPr>
            <a:r>
              <a:rPr sz="1600" dirty="0">
                <a:solidFill>
                  <a:srgbClr val="0072CE"/>
                </a:solidFill>
                <a:latin typeface="DM Sans" pitchFamily="2" charset="77"/>
              </a:rPr>
              <a:t>Service ends and final date for eligible patients to receive their second dose</a:t>
            </a:r>
          </a:p>
        </p:txBody>
      </p:sp>
      <p:sp>
        <p:nvSpPr>
          <p:cNvPr id="19" name="Rectangle 18"/>
          <p:cNvSpPr/>
          <p:nvPr/>
        </p:nvSpPr>
        <p:spPr>
          <a:xfrm>
            <a:off x="1078992" y="5358384"/>
            <a:ext cx="54864" cy="713232"/>
          </a:xfrm>
          <a:prstGeom prst="rect">
            <a:avLst/>
          </a:prstGeom>
          <a:solidFill>
            <a:srgbClr val="FF6D3A"/>
          </a:solidFill>
          <a:ln>
            <a:solidFill>
              <a:srgbClr val="FF6D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1243584" y="5266944"/>
            <a:ext cx="9893808" cy="652486"/>
          </a:xfrm>
          <a:prstGeom prst="rect">
            <a:avLst/>
          </a:prstGeom>
          <a:noFill/>
        </p:spPr>
        <p:txBody>
          <a:bodyPr wrap="square" lIns="18288" tIns="18288" rIns="18288" bIns="18288" anchor="t">
            <a:spAutoFit/>
          </a:bodyPr>
          <a:lstStyle/>
          <a:p>
            <a:pPr algn="l">
              <a:spcAft>
                <a:spcPts val="0"/>
              </a:spcAft>
            </a:pPr>
            <a:r>
              <a:rPr sz="2000" b="1" dirty="0">
                <a:solidFill>
                  <a:srgbClr val="0072CE"/>
                </a:solidFill>
                <a:latin typeface="DM Sans" pitchFamily="2" charset="77"/>
              </a:rPr>
              <a:t>Key message: </a:t>
            </a:r>
            <a:r>
              <a:rPr sz="2000" i="1" dirty="0">
                <a:solidFill>
                  <a:srgbClr val="0072CE"/>
                </a:solidFill>
                <a:latin typeface="DM Sans" pitchFamily="2" charset="77"/>
              </a:rPr>
              <a:t>Encourage eligible patients to receive their first dose as early as possible in the summer to ensure full protection before starting university.</a:t>
            </a:r>
          </a:p>
        </p:txBody>
      </p:sp>
    </p:spTree>
    <p:extLst>
      <p:ext uri="{BB962C8B-B14F-4D97-AF65-F5344CB8AC3E}">
        <p14:creationId xmlns:p14="http://schemas.microsoft.com/office/powerpoint/2010/main" val="317386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438912"/>
            <a:ext cx="8138160" cy="502920"/>
          </a:xfrm>
          <a:prstGeom prst="rect">
            <a:avLst/>
          </a:prstGeom>
          <a:noFill/>
        </p:spPr>
        <p:txBody>
          <a:bodyPr wrap="square" lIns="0" tIns="0" rIns="0" bIns="0" anchor="t"/>
          <a:lstStyle/>
          <a:p>
            <a:r>
              <a:rPr lang="en-GB" sz="3000" b="1">
                <a:solidFill>
                  <a:srgbClr val="0072CE"/>
                </a:solidFill>
                <a:latin typeface="Mokoko Medium" panose="02060603020203020204" pitchFamily="18" charset="77"/>
                <a:cs typeface="Mokoko Medium" panose="02060603020203020204" pitchFamily="18" charset="77"/>
              </a:rPr>
              <a:t>Service</a:t>
            </a:r>
            <a:r>
              <a:rPr sz="3000" b="1">
                <a:solidFill>
                  <a:srgbClr val="0072CE"/>
                </a:solidFill>
                <a:latin typeface="Mokoko Medium" panose="02060603020203020204" pitchFamily="18" charset="77"/>
                <a:cs typeface="Mokoko Medium" panose="02060603020203020204" pitchFamily="18" charset="77"/>
              </a:rPr>
              <a:t> summary</a:t>
            </a:r>
          </a:p>
        </p:txBody>
      </p:sp>
      <p:sp>
        <p:nvSpPr>
          <p:cNvPr id="6" name="Rectangle 5"/>
          <p:cNvSpPr/>
          <p:nvPr/>
        </p:nvSpPr>
        <p:spPr>
          <a:xfrm>
            <a:off x="2971800" y="1481328"/>
            <a:ext cx="13716" cy="431596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7" name="Rectangle 6"/>
          <p:cNvSpPr/>
          <p:nvPr/>
        </p:nvSpPr>
        <p:spPr>
          <a:xfrm>
            <a:off x="5532120" y="1481328"/>
            <a:ext cx="13716" cy="431596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8" name="Rectangle 7"/>
          <p:cNvSpPr/>
          <p:nvPr/>
        </p:nvSpPr>
        <p:spPr>
          <a:xfrm>
            <a:off x="8092440" y="1481328"/>
            <a:ext cx="13716" cy="431596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9" name="TextBox 8"/>
          <p:cNvSpPr txBox="1"/>
          <p:nvPr/>
        </p:nvSpPr>
        <p:spPr>
          <a:xfrm>
            <a:off x="685800" y="1417320"/>
            <a:ext cx="2057400" cy="256032"/>
          </a:xfrm>
          <a:prstGeom prst="rect">
            <a:avLst/>
          </a:prstGeom>
          <a:noFill/>
        </p:spPr>
        <p:txBody>
          <a:bodyPr wrap="square" lIns="0" tIns="0" rIns="0" bIns="0" anchor="t"/>
          <a:lstStyle/>
          <a:p>
            <a:r>
              <a:rPr sz="1500" b="1">
                <a:solidFill>
                  <a:srgbClr val="0072CE"/>
                </a:solidFill>
                <a:latin typeface="DM Sans"/>
              </a:rPr>
              <a:t>Why it matters</a:t>
            </a:r>
          </a:p>
        </p:txBody>
      </p:sp>
      <p:sp>
        <p:nvSpPr>
          <p:cNvPr id="10" name="Rectangle 9"/>
          <p:cNvSpPr/>
          <p:nvPr/>
        </p:nvSpPr>
        <p:spPr>
          <a:xfrm>
            <a:off x="685800" y="1746504"/>
            <a:ext cx="2057400" cy="13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1" name="Rectangle 10"/>
          <p:cNvSpPr/>
          <p:nvPr/>
        </p:nvSpPr>
        <p:spPr>
          <a:xfrm>
            <a:off x="685800" y="2020824"/>
            <a:ext cx="73152" cy="73152"/>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2" name="TextBox 11"/>
          <p:cNvSpPr txBox="1"/>
          <p:nvPr/>
        </p:nvSpPr>
        <p:spPr>
          <a:xfrm>
            <a:off x="850392" y="1938528"/>
            <a:ext cx="1984248" cy="502920"/>
          </a:xfrm>
          <a:prstGeom prst="rect">
            <a:avLst/>
          </a:prstGeom>
          <a:noFill/>
        </p:spPr>
        <p:txBody>
          <a:bodyPr wrap="square" lIns="0" tIns="0" rIns="0" bIns="0" anchor="t"/>
          <a:lstStyle/>
          <a:p>
            <a:r>
              <a:rPr sz="1410" b="0" err="1">
                <a:solidFill>
                  <a:srgbClr val="0073CF"/>
                </a:solidFill>
                <a:latin typeface="DM Sans"/>
              </a:rPr>
              <a:t>MenB</a:t>
            </a:r>
            <a:r>
              <a:rPr sz="1410" b="0">
                <a:solidFill>
                  <a:srgbClr val="0073CF"/>
                </a:solidFill>
                <a:latin typeface="DM Sans"/>
              </a:rPr>
              <a:t> disease is rare but can be life-threatening</a:t>
            </a:r>
          </a:p>
        </p:txBody>
      </p:sp>
      <p:sp>
        <p:nvSpPr>
          <p:cNvPr id="13" name="Rectangle 12"/>
          <p:cNvSpPr/>
          <p:nvPr/>
        </p:nvSpPr>
        <p:spPr>
          <a:xfrm>
            <a:off x="685800" y="2770632"/>
            <a:ext cx="73152" cy="73152"/>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4" name="TextBox 13"/>
          <p:cNvSpPr txBox="1"/>
          <p:nvPr/>
        </p:nvSpPr>
        <p:spPr>
          <a:xfrm>
            <a:off x="850392" y="2688336"/>
            <a:ext cx="1984248" cy="502920"/>
          </a:xfrm>
          <a:prstGeom prst="rect">
            <a:avLst/>
          </a:prstGeom>
          <a:noFill/>
        </p:spPr>
        <p:txBody>
          <a:bodyPr wrap="square" lIns="0" tIns="0" rIns="0" bIns="0" anchor="t"/>
          <a:lstStyle/>
          <a:p>
            <a:r>
              <a:rPr sz="1410" b="0">
                <a:solidFill>
                  <a:srgbClr val="0073CF"/>
                </a:solidFill>
                <a:latin typeface="DM Sans"/>
              </a:rPr>
              <a:t>Presents as meningitis, </a:t>
            </a:r>
            <a:r>
              <a:rPr sz="1410" b="0" err="1">
                <a:solidFill>
                  <a:srgbClr val="0073CF"/>
                </a:solidFill>
                <a:latin typeface="DM Sans"/>
              </a:rPr>
              <a:t>septicaemia</a:t>
            </a:r>
            <a:r>
              <a:rPr sz="1410" b="0">
                <a:solidFill>
                  <a:srgbClr val="0073CF"/>
                </a:solidFill>
                <a:latin typeface="DM Sans"/>
              </a:rPr>
              <a:t> or both</a:t>
            </a:r>
          </a:p>
        </p:txBody>
      </p:sp>
      <p:sp>
        <p:nvSpPr>
          <p:cNvPr id="15" name="Rectangle 14"/>
          <p:cNvSpPr/>
          <p:nvPr/>
        </p:nvSpPr>
        <p:spPr>
          <a:xfrm>
            <a:off x="685800" y="3520439"/>
            <a:ext cx="73152" cy="73152"/>
          </a:xfrm>
          <a:prstGeom prst="rect">
            <a:avLst/>
          </a:prstGeom>
          <a:solidFill>
            <a:srgbClr val="FF6D3A"/>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6" name="TextBox 15"/>
          <p:cNvSpPr txBox="1"/>
          <p:nvPr/>
        </p:nvSpPr>
        <p:spPr>
          <a:xfrm>
            <a:off x="850392" y="3438144"/>
            <a:ext cx="1984248" cy="502920"/>
          </a:xfrm>
          <a:prstGeom prst="rect">
            <a:avLst/>
          </a:prstGeom>
          <a:noFill/>
        </p:spPr>
        <p:txBody>
          <a:bodyPr wrap="square" lIns="0" tIns="0" rIns="0" bIns="0" anchor="t"/>
          <a:lstStyle/>
          <a:p>
            <a:r>
              <a:rPr sz="1410" b="0">
                <a:solidFill>
                  <a:srgbClr val="0073CF"/>
                </a:solidFill>
                <a:latin typeface="DM Sans"/>
              </a:rPr>
              <a:t>Early recognition and urgent treatment is essential</a:t>
            </a:r>
          </a:p>
        </p:txBody>
      </p:sp>
      <p:sp>
        <p:nvSpPr>
          <p:cNvPr id="17" name="TextBox 16"/>
          <p:cNvSpPr txBox="1"/>
          <p:nvPr/>
        </p:nvSpPr>
        <p:spPr>
          <a:xfrm>
            <a:off x="3246120" y="1417320"/>
            <a:ext cx="2057400" cy="256032"/>
          </a:xfrm>
          <a:prstGeom prst="rect">
            <a:avLst/>
          </a:prstGeom>
          <a:noFill/>
        </p:spPr>
        <p:txBody>
          <a:bodyPr wrap="square" lIns="0" tIns="0" rIns="0" bIns="0" anchor="t"/>
          <a:lstStyle/>
          <a:p>
            <a:r>
              <a:rPr sz="1500" b="1">
                <a:solidFill>
                  <a:srgbClr val="0072CE"/>
                </a:solidFill>
                <a:latin typeface="DM Sans"/>
              </a:rPr>
              <a:t>Target group</a:t>
            </a:r>
          </a:p>
        </p:txBody>
      </p:sp>
      <p:sp>
        <p:nvSpPr>
          <p:cNvPr id="18" name="Rectangle 17"/>
          <p:cNvSpPr/>
          <p:nvPr/>
        </p:nvSpPr>
        <p:spPr>
          <a:xfrm>
            <a:off x="3246120" y="1746504"/>
            <a:ext cx="2057400" cy="13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19" name="TextBox 18"/>
          <p:cNvSpPr txBox="1"/>
          <p:nvPr/>
        </p:nvSpPr>
        <p:spPr>
          <a:xfrm>
            <a:off x="3246120" y="1938528"/>
            <a:ext cx="2039112" cy="1097280"/>
          </a:xfrm>
          <a:prstGeom prst="rect">
            <a:avLst/>
          </a:prstGeom>
          <a:noFill/>
        </p:spPr>
        <p:txBody>
          <a:bodyPr wrap="square" lIns="0" tIns="0" rIns="0" bIns="0" anchor="t"/>
          <a:lstStyle/>
          <a:p>
            <a:r>
              <a:rPr sz="2400" b="1">
                <a:solidFill>
                  <a:srgbClr val="0072CE"/>
                </a:solidFill>
                <a:latin typeface="DM Sans"/>
              </a:rPr>
              <a:t>Year 13</a:t>
            </a:r>
          </a:p>
        </p:txBody>
      </p:sp>
      <p:sp>
        <p:nvSpPr>
          <p:cNvPr id="20" name="TextBox 19"/>
          <p:cNvSpPr txBox="1"/>
          <p:nvPr/>
        </p:nvSpPr>
        <p:spPr>
          <a:xfrm>
            <a:off x="3246120" y="2551176"/>
            <a:ext cx="2103120" cy="731520"/>
          </a:xfrm>
          <a:prstGeom prst="rect">
            <a:avLst/>
          </a:prstGeom>
          <a:noFill/>
        </p:spPr>
        <p:txBody>
          <a:bodyPr wrap="square" lIns="0" tIns="0" rIns="0" bIns="0" anchor="t"/>
          <a:lstStyle/>
          <a:p>
            <a:r>
              <a:rPr sz="1410" b="0">
                <a:solidFill>
                  <a:srgbClr val="0073CF"/>
                </a:solidFill>
                <a:latin typeface="DM Sans"/>
              </a:rPr>
              <a:t>students and first-time higher/further education entrants at increased risk</a:t>
            </a:r>
          </a:p>
        </p:txBody>
      </p:sp>
      <p:sp>
        <p:nvSpPr>
          <p:cNvPr id="21" name="TextBox 20"/>
          <p:cNvSpPr txBox="1"/>
          <p:nvPr/>
        </p:nvSpPr>
        <p:spPr>
          <a:xfrm>
            <a:off x="3232404" y="3553224"/>
            <a:ext cx="2103120" cy="640080"/>
          </a:xfrm>
          <a:prstGeom prst="rect">
            <a:avLst/>
          </a:prstGeom>
          <a:noFill/>
        </p:spPr>
        <p:txBody>
          <a:bodyPr wrap="square" lIns="0" tIns="0" rIns="0" bIns="0" anchor="t"/>
          <a:lstStyle/>
          <a:p>
            <a:r>
              <a:rPr lang="en-GB" sz="1410" b="1">
                <a:solidFill>
                  <a:srgbClr val="0073CF"/>
                </a:solidFill>
                <a:latin typeface="DM Sans"/>
              </a:rPr>
              <a:t>Two doses </a:t>
            </a:r>
            <a:r>
              <a:rPr lang="en-GB" sz="1410" b="0">
                <a:solidFill>
                  <a:srgbClr val="0073CF"/>
                </a:solidFill>
                <a:latin typeface="DM Sans"/>
              </a:rPr>
              <a:t>of Bexsero®, given at least 4 weeks apart, are required for full protection</a:t>
            </a:r>
          </a:p>
        </p:txBody>
      </p:sp>
      <p:sp>
        <p:nvSpPr>
          <p:cNvPr id="22" name="TextBox 21"/>
          <p:cNvSpPr txBox="1"/>
          <p:nvPr/>
        </p:nvSpPr>
        <p:spPr>
          <a:xfrm>
            <a:off x="5806440" y="1417320"/>
            <a:ext cx="2057400" cy="256032"/>
          </a:xfrm>
          <a:prstGeom prst="rect">
            <a:avLst/>
          </a:prstGeom>
          <a:noFill/>
        </p:spPr>
        <p:txBody>
          <a:bodyPr wrap="square" lIns="0" tIns="0" rIns="0" bIns="0" anchor="t"/>
          <a:lstStyle/>
          <a:p>
            <a:r>
              <a:rPr sz="1500" b="1">
                <a:solidFill>
                  <a:srgbClr val="0072CE"/>
                </a:solidFill>
                <a:latin typeface="DM Sans"/>
              </a:rPr>
              <a:t>Pharmacy role</a:t>
            </a:r>
          </a:p>
        </p:txBody>
      </p:sp>
      <p:sp>
        <p:nvSpPr>
          <p:cNvPr id="23" name="Rectangle 22"/>
          <p:cNvSpPr/>
          <p:nvPr/>
        </p:nvSpPr>
        <p:spPr>
          <a:xfrm>
            <a:off x="5806440" y="1746504"/>
            <a:ext cx="2057400" cy="13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4" name="TextBox 23"/>
          <p:cNvSpPr txBox="1"/>
          <p:nvPr/>
        </p:nvSpPr>
        <p:spPr>
          <a:xfrm>
            <a:off x="5806440" y="1938528"/>
            <a:ext cx="2103120" cy="713232"/>
          </a:xfrm>
          <a:prstGeom prst="rect">
            <a:avLst/>
          </a:prstGeom>
          <a:noFill/>
        </p:spPr>
        <p:txBody>
          <a:bodyPr wrap="square" lIns="0" tIns="0" rIns="0" bIns="0" anchor="t"/>
          <a:lstStyle/>
          <a:p>
            <a:r>
              <a:rPr sz="1410" b="0">
                <a:solidFill>
                  <a:srgbClr val="0073CF"/>
                </a:solidFill>
                <a:latin typeface="DM Sans"/>
              </a:rPr>
              <a:t>Community pharmacies play a key role in:</a:t>
            </a:r>
          </a:p>
        </p:txBody>
      </p:sp>
      <p:sp>
        <p:nvSpPr>
          <p:cNvPr id="25" name="Rectangle 24"/>
          <p:cNvSpPr/>
          <p:nvPr/>
        </p:nvSpPr>
        <p:spPr>
          <a:xfrm>
            <a:off x="5806440" y="2962656"/>
            <a:ext cx="73152" cy="731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6" name="TextBox 25"/>
          <p:cNvSpPr txBox="1"/>
          <p:nvPr/>
        </p:nvSpPr>
        <p:spPr>
          <a:xfrm>
            <a:off x="5971031" y="2880360"/>
            <a:ext cx="2029967" cy="438912"/>
          </a:xfrm>
          <a:prstGeom prst="rect">
            <a:avLst/>
          </a:prstGeom>
          <a:noFill/>
        </p:spPr>
        <p:txBody>
          <a:bodyPr wrap="square" lIns="0" tIns="0" rIns="0" bIns="0" anchor="t"/>
          <a:lstStyle/>
          <a:p>
            <a:r>
              <a:rPr sz="1410" b="0">
                <a:solidFill>
                  <a:srgbClr val="0073CF"/>
                </a:solidFill>
                <a:latin typeface="DM Sans"/>
              </a:rPr>
              <a:t>Improving access to vaccination</a:t>
            </a:r>
          </a:p>
        </p:txBody>
      </p:sp>
      <p:sp>
        <p:nvSpPr>
          <p:cNvPr id="27" name="Rectangle 26"/>
          <p:cNvSpPr/>
          <p:nvPr/>
        </p:nvSpPr>
        <p:spPr>
          <a:xfrm>
            <a:off x="5806440" y="3575303"/>
            <a:ext cx="73152" cy="731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8" name="TextBox 27"/>
          <p:cNvSpPr txBox="1"/>
          <p:nvPr/>
        </p:nvSpPr>
        <p:spPr>
          <a:xfrm>
            <a:off x="5971031" y="3493008"/>
            <a:ext cx="2029967" cy="320040"/>
          </a:xfrm>
          <a:prstGeom prst="rect">
            <a:avLst/>
          </a:prstGeom>
          <a:noFill/>
        </p:spPr>
        <p:txBody>
          <a:bodyPr wrap="square" lIns="0" tIns="0" rIns="0" bIns="0" anchor="t"/>
          <a:lstStyle/>
          <a:p>
            <a:r>
              <a:rPr sz="1410" b="0">
                <a:solidFill>
                  <a:srgbClr val="0073CF"/>
                </a:solidFill>
                <a:latin typeface="DM Sans"/>
              </a:rPr>
              <a:t>Increasing uptake</a:t>
            </a:r>
          </a:p>
        </p:txBody>
      </p:sp>
      <p:sp>
        <p:nvSpPr>
          <p:cNvPr id="29" name="Rectangle 28"/>
          <p:cNvSpPr/>
          <p:nvPr/>
        </p:nvSpPr>
        <p:spPr>
          <a:xfrm>
            <a:off x="5806440" y="4142232"/>
            <a:ext cx="73152" cy="731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30" name="TextBox 29"/>
          <p:cNvSpPr txBox="1"/>
          <p:nvPr/>
        </p:nvSpPr>
        <p:spPr>
          <a:xfrm>
            <a:off x="5971031" y="4059936"/>
            <a:ext cx="2029967" cy="777240"/>
          </a:xfrm>
          <a:prstGeom prst="rect">
            <a:avLst/>
          </a:prstGeom>
          <a:noFill/>
        </p:spPr>
        <p:txBody>
          <a:bodyPr wrap="square" lIns="0" tIns="0" rIns="0" bIns="0" anchor="t"/>
          <a:lstStyle/>
          <a:p>
            <a:r>
              <a:rPr sz="1410" b="0" dirty="0">
                <a:solidFill>
                  <a:srgbClr val="0073CF"/>
                </a:solidFill>
                <a:latin typeface="DM Sans"/>
              </a:rPr>
              <a:t>Protecting patients before they enter higher or further education</a:t>
            </a:r>
            <a:endParaRPr lang="en-GB" sz="1410" b="0" dirty="0">
              <a:solidFill>
                <a:srgbClr val="0073CF"/>
              </a:solidFill>
              <a:latin typeface="DM Sans"/>
            </a:endParaRPr>
          </a:p>
          <a:p>
            <a:endParaRPr sz="1410" b="0" dirty="0">
              <a:solidFill>
                <a:srgbClr val="0073CF"/>
              </a:solidFill>
              <a:latin typeface="DM Sans"/>
            </a:endParaRPr>
          </a:p>
        </p:txBody>
      </p:sp>
      <p:sp>
        <p:nvSpPr>
          <p:cNvPr id="31" name="TextBox 30"/>
          <p:cNvSpPr txBox="1"/>
          <p:nvPr/>
        </p:nvSpPr>
        <p:spPr>
          <a:xfrm>
            <a:off x="8366760" y="1417320"/>
            <a:ext cx="2148840" cy="256032"/>
          </a:xfrm>
          <a:prstGeom prst="rect">
            <a:avLst/>
          </a:prstGeom>
          <a:noFill/>
        </p:spPr>
        <p:txBody>
          <a:bodyPr wrap="square" lIns="0" tIns="0" rIns="0" bIns="0" anchor="t"/>
          <a:lstStyle/>
          <a:p>
            <a:r>
              <a:rPr sz="1500" b="1">
                <a:solidFill>
                  <a:srgbClr val="FF6D3A"/>
                </a:solidFill>
                <a:latin typeface="DM Sans"/>
              </a:rPr>
              <a:t>Safety net</a:t>
            </a:r>
          </a:p>
        </p:txBody>
      </p:sp>
      <p:sp>
        <p:nvSpPr>
          <p:cNvPr id="32" name="Rectangle 31"/>
          <p:cNvSpPr/>
          <p:nvPr/>
        </p:nvSpPr>
        <p:spPr>
          <a:xfrm>
            <a:off x="8366760" y="1746504"/>
            <a:ext cx="2148840" cy="13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33" name="TextBox 32"/>
          <p:cNvSpPr txBox="1"/>
          <p:nvPr/>
        </p:nvSpPr>
        <p:spPr>
          <a:xfrm>
            <a:off x="8321040" y="1934402"/>
            <a:ext cx="2240280" cy="1051560"/>
          </a:xfrm>
          <a:prstGeom prst="rect">
            <a:avLst/>
          </a:prstGeom>
          <a:noFill/>
        </p:spPr>
        <p:txBody>
          <a:bodyPr wrap="square" lIns="0" tIns="0" rIns="0" bIns="0" anchor="t"/>
          <a:lstStyle/>
          <a:p>
            <a:r>
              <a:rPr lang="en-GB" sz="1410" b="0">
                <a:solidFill>
                  <a:srgbClr val="0073CF"/>
                </a:solidFill>
                <a:latin typeface="DM Sans"/>
              </a:rPr>
              <a:t>After vaccination </a:t>
            </a:r>
            <a:r>
              <a:rPr sz="1410" b="0">
                <a:solidFill>
                  <a:srgbClr val="0073CF"/>
                </a:solidFill>
                <a:latin typeface="DM Sans"/>
              </a:rPr>
              <a:t>patients should remain aware of meningococcal symptoms and seek advice if unwell or concerned</a:t>
            </a:r>
          </a:p>
        </p:txBody>
      </p:sp>
      <p:sp>
        <p:nvSpPr>
          <p:cNvPr id="34" name="TextBox 33"/>
          <p:cNvSpPr txBox="1"/>
          <p:nvPr/>
        </p:nvSpPr>
        <p:spPr>
          <a:xfrm>
            <a:off x="8321040" y="4014216"/>
            <a:ext cx="2240280" cy="868680"/>
          </a:xfrm>
          <a:prstGeom prst="rect">
            <a:avLst/>
          </a:prstGeom>
          <a:noFill/>
        </p:spPr>
        <p:txBody>
          <a:bodyPr wrap="square" lIns="0" tIns="0" rIns="0" bIns="0" anchor="t"/>
          <a:lstStyle/>
          <a:p>
            <a:r>
              <a:rPr sz="1410" b="1">
                <a:solidFill>
                  <a:srgbClr val="FF6D3A"/>
                </a:solidFill>
                <a:latin typeface="DM Sans"/>
              </a:rPr>
              <a:t>The vaccine does not protect against all causes of meningitis or </a:t>
            </a:r>
            <a:r>
              <a:rPr lang="en-GB" sz="1410" b="1">
                <a:solidFill>
                  <a:srgbClr val="FF6D3A"/>
                </a:solidFill>
                <a:latin typeface="DM Sans"/>
              </a:rPr>
              <a:t>septicaemia</a:t>
            </a:r>
            <a:endParaRPr sz="1410" b="1">
              <a:solidFill>
                <a:srgbClr val="FF6D3A"/>
              </a:solidFill>
              <a:latin typeface="DM Sans"/>
            </a:endParaRPr>
          </a:p>
        </p:txBody>
      </p:sp>
      <p:sp>
        <p:nvSpPr>
          <p:cNvPr id="3" name="TextBox 2">
            <a:extLst>
              <a:ext uri="{FF2B5EF4-FFF2-40B4-BE49-F238E27FC236}">
                <a16:creationId xmlns:a16="http://schemas.microsoft.com/office/drawing/2014/main" id="{8F482274-FDA2-29C0-0626-6F0B896D0176}"/>
              </a:ext>
            </a:extLst>
          </p:cNvPr>
          <p:cNvSpPr txBox="1"/>
          <p:nvPr/>
        </p:nvSpPr>
        <p:spPr>
          <a:xfrm>
            <a:off x="3246120" y="4539996"/>
            <a:ext cx="1943100" cy="594360"/>
          </a:xfrm>
          <a:prstGeom prst="rect">
            <a:avLst/>
          </a:prstGeom>
          <a:noFill/>
        </p:spPr>
        <p:txBody>
          <a:bodyPr wrap="square" lIns="0" tIns="0" rIns="0" bIns="0" anchor="t"/>
          <a:lstStyle/>
          <a:p>
            <a:r>
              <a:rPr sz="1410">
                <a:solidFill>
                  <a:srgbClr val="0073CF"/>
                </a:solidFill>
                <a:latin typeface="DM Sans"/>
              </a:rPr>
              <a:t>Both doses should preferably be offered before the start of the 2026/2027 academic year</a:t>
            </a:r>
          </a:p>
        </p:txBody>
      </p:sp>
      <p:sp>
        <p:nvSpPr>
          <p:cNvPr id="35" name="TextBox 34">
            <a:extLst>
              <a:ext uri="{FF2B5EF4-FFF2-40B4-BE49-F238E27FC236}">
                <a16:creationId xmlns:a16="http://schemas.microsoft.com/office/drawing/2014/main" id="{3AEBF33F-0217-8B4D-C03C-F7F516C742F9}"/>
              </a:ext>
            </a:extLst>
          </p:cNvPr>
          <p:cNvSpPr txBox="1"/>
          <p:nvPr/>
        </p:nvSpPr>
        <p:spPr>
          <a:xfrm>
            <a:off x="8289036" y="3099816"/>
            <a:ext cx="2285070" cy="743280"/>
          </a:xfrm>
          <a:prstGeom prst="rect">
            <a:avLst/>
          </a:prstGeom>
          <a:noFill/>
        </p:spPr>
        <p:txBody>
          <a:bodyPr wrap="square">
            <a:spAutoFit/>
          </a:bodyPr>
          <a:lstStyle/>
          <a:p>
            <a:r>
              <a:rPr lang="en-GB" sz="1410">
                <a:solidFill>
                  <a:srgbClr val="0073CF"/>
                </a:solidFill>
                <a:latin typeface="DM Sans"/>
              </a:rPr>
              <a:t>Helps protect against most, but not all, MenB bacteria</a:t>
            </a:r>
          </a:p>
        </p:txBody>
      </p:sp>
    </p:spTree>
    <p:extLst>
      <p:ext uri="{BB962C8B-B14F-4D97-AF65-F5344CB8AC3E}">
        <p14:creationId xmlns:p14="http://schemas.microsoft.com/office/powerpoint/2010/main" val="1251558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283464"/>
            <a:ext cx="2560320" cy="384048"/>
          </a:xfrm>
          <a:prstGeom prst="rect">
            <a:avLst/>
          </a:prstGeom>
          <a:noFill/>
        </p:spPr>
        <p:txBody>
          <a:bodyPr wrap="square" lIns="0" tIns="0" rIns="0" bIns="0" anchor="t"/>
          <a:lstStyle/>
          <a:p>
            <a:pPr algn="l"/>
            <a:endParaRPr sz="1400" b="1">
              <a:solidFill>
                <a:srgbClr val="D900B8"/>
              </a:solidFill>
              <a:latin typeface="DM Sans"/>
            </a:endParaRPr>
          </a:p>
        </p:txBody>
      </p:sp>
      <p:sp>
        <p:nvSpPr>
          <p:cNvPr id="4" name="TextBox 3"/>
          <p:cNvSpPr txBox="1"/>
          <p:nvPr/>
        </p:nvSpPr>
        <p:spPr>
          <a:xfrm>
            <a:off x="640080" y="445770"/>
            <a:ext cx="8138160" cy="502920"/>
          </a:xfrm>
          <a:prstGeom prst="rect">
            <a:avLst/>
          </a:prstGeom>
          <a:noFill/>
        </p:spPr>
        <p:txBody>
          <a:bodyPr wrap="square" lIns="0" tIns="0" rIns="0" bIns="0" anchor="t"/>
          <a:lstStyle/>
          <a:p>
            <a:r>
              <a:rPr sz="3000" b="1">
                <a:latin typeface="Mokoko Medium" panose="02060603020203020204" pitchFamily="18" charset="77"/>
                <a:cs typeface="Mokoko Medium" panose="02060603020203020204" pitchFamily="18" charset="77"/>
              </a:rPr>
              <a:t>Top tips for success</a:t>
            </a:r>
          </a:p>
        </p:txBody>
      </p:sp>
      <p:sp>
        <p:nvSpPr>
          <p:cNvPr id="6" name="Rectangle 5"/>
          <p:cNvSpPr/>
          <p:nvPr/>
        </p:nvSpPr>
        <p:spPr>
          <a:xfrm>
            <a:off x="822960" y="1664208"/>
            <a:ext cx="384048" cy="384048"/>
          </a:xfrm>
          <a:prstGeom prst="rect">
            <a:avLst/>
          </a:prstGeom>
          <a:solidFill>
            <a:srgbClr val="D900B8"/>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1</a:t>
            </a:r>
          </a:p>
        </p:txBody>
      </p:sp>
      <p:sp>
        <p:nvSpPr>
          <p:cNvPr id="7" name="TextBox 6"/>
          <p:cNvSpPr txBox="1"/>
          <p:nvPr/>
        </p:nvSpPr>
        <p:spPr>
          <a:xfrm>
            <a:off x="1371600" y="1655064"/>
            <a:ext cx="4206240" cy="475488"/>
          </a:xfrm>
          <a:prstGeom prst="rect">
            <a:avLst/>
          </a:prstGeom>
          <a:noFill/>
        </p:spPr>
        <p:txBody>
          <a:bodyPr wrap="square" lIns="0" tIns="0" rIns="0" bIns="0" anchor="t"/>
          <a:lstStyle/>
          <a:p>
            <a:r>
              <a:rPr sz="1550" b="1">
                <a:solidFill>
                  <a:srgbClr val="0073CF"/>
                </a:solidFill>
                <a:latin typeface="DM Sans"/>
              </a:rPr>
              <a:t>Know </a:t>
            </a:r>
            <a:r>
              <a:rPr sz="1550" b="0">
                <a:solidFill>
                  <a:srgbClr val="0073CF"/>
                </a:solidFill>
                <a:latin typeface="DM Sans"/>
              </a:rPr>
              <a:t>the eligibility criteria</a:t>
            </a:r>
          </a:p>
        </p:txBody>
      </p:sp>
      <p:sp>
        <p:nvSpPr>
          <p:cNvPr id="8" name="Rectangle 7"/>
          <p:cNvSpPr/>
          <p:nvPr/>
        </p:nvSpPr>
        <p:spPr>
          <a:xfrm>
            <a:off x="822960" y="2505456"/>
            <a:ext cx="384048" cy="38404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2</a:t>
            </a:r>
          </a:p>
        </p:txBody>
      </p:sp>
      <p:sp>
        <p:nvSpPr>
          <p:cNvPr id="9" name="TextBox 8"/>
          <p:cNvSpPr txBox="1"/>
          <p:nvPr/>
        </p:nvSpPr>
        <p:spPr>
          <a:xfrm>
            <a:off x="1371600" y="2496312"/>
            <a:ext cx="4206240" cy="475488"/>
          </a:xfrm>
          <a:prstGeom prst="rect">
            <a:avLst/>
          </a:prstGeom>
          <a:noFill/>
        </p:spPr>
        <p:txBody>
          <a:bodyPr wrap="square" lIns="0" tIns="0" rIns="0" bIns="0" anchor="t"/>
          <a:lstStyle/>
          <a:p>
            <a:r>
              <a:rPr sz="1550" b="1" dirty="0">
                <a:solidFill>
                  <a:srgbClr val="0073CF"/>
                </a:solidFill>
                <a:latin typeface="DM Sans"/>
              </a:rPr>
              <a:t>Promote </a:t>
            </a:r>
            <a:r>
              <a:rPr sz="1550" b="0" dirty="0">
                <a:solidFill>
                  <a:srgbClr val="0073CF"/>
                </a:solidFill>
                <a:latin typeface="DM Sans"/>
              </a:rPr>
              <a:t>the service </a:t>
            </a:r>
            <a:r>
              <a:rPr lang="en-GB" sz="1550" b="0" dirty="0">
                <a:solidFill>
                  <a:srgbClr val="0073CF"/>
                </a:solidFill>
                <a:latin typeface="DM Sans"/>
              </a:rPr>
              <a:t>-</a:t>
            </a:r>
            <a:r>
              <a:rPr sz="1550" b="0" dirty="0">
                <a:solidFill>
                  <a:srgbClr val="0073CF"/>
                </a:solidFill>
                <a:latin typeface="DM Sans"/>
              </a:rPr>
              <a:t> every eligible patient is an opportunity</a:t>
            </a:r>
          </a:p>
        </p:txBody>
      </p:sp>
      <p:sp>
        <p:nvSpPr>
          <p:cNvPr id="10" name="Rectangle 9"/>
          <p:cNvSpPr/>
          <p:nvPr/>
        </p:nvSpPr>
        <p:spPr>
          <a:xfrm>
            <a:off x="822960" y="3346704"/>
            <a:ext cx="384048" cy="384048"/>
          </a:xfrm>
          <a:prstGeom prst="rect">
            <a:avLst/>
          </a:prstGeom>
          <a:solidFill>
            <a:srgbClr val="D900B8"/>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3</a:t>
            </a:r>
          </a:p>
        </p:txBody>
      </p:sp>
      <p:sp>
        <p:nvSpPr>
          <p:cNvPr id="11" name="TextBox 10"/>
          <p:cNvSpPr txBox="1"/>
          <p:nvPr/>
        </p:nvSpPr>
        <p:spPr>
          <a:xfrm>
            <a:off x="1371600" y="3337560"/>
            <a:ext cx="4206240" cy="475488"/>
          </a:xfrm>
          <a:prstGeom prst="rect">
            <a:avLst/>
          </a:prstGeom>
          <a:noFill/>
        </p:spPr>
        <p:txBody>
          <a:bodyPr wrap="square" lIns="0" tIns="0" rIns="0" bIns="0" anchor="t"/>
          <a:lstStyle/>
          <a:p>
            <a:r>
              <a:rPr sz="1550" b="1">
                <a:solidFill>
                  <a:srgbClr val="0073CF"/>
                </a:solidFill>
                <a:latin typeface="DM Sans"/>
              </a:rPr>
              <a:t>Check </a:t>
            </a:r>
            <a:r>
              <a:rPr sz="1550" b="0">
                <a:solidFill>
                  <a:srgbClr val="0073CF"/>
                </a:solidFill>
                <a:latin typeface="DM Sans"/>
              </a:rPr>
              <a:t>vaccination history carefully</a:t>
            </a:r>
          </a:p>
        </p:txBody>
      </p:sp>
      <p:sp>
        <p:nvSpPr>
          <p:cNvPr id="12" name="Rectangle 11"/>
          <p:cNvSpPr/>
          <p:nvPr/>
        </p:nvSpPr>
        <p:spPr>
          <a:xfrm>
            <a:off x="822960" y="4187952"/>
            <a:ext cx="384048" cy="38404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4</a:t>
            </a:r>
          </a:p>
        </p:txBody>
      </p:sp>
      <p:sp>
        <p:nvSpPr>
          <p:cNvPr id="13" name="TextBox 12"/>
          <p:cNvSpPr txBox="1"/>
          <p:nvPr/>
        </p:nvSpPr>
        <p:spPr>
          <a:xfrm>
            <a:off x="1371600" y="4178808"/>
            <a:ext cx="4206240" cy="475488"/>
          </a:xfrm>
          <a:prstGeom prst="rect">
            <a:avLst/>
          </a:prstGeom>
          <a:noFill/>
        </p:spPr>
        <p:txBody>
          <a:bodyPr wrap="square" lIns="0" tIns="0" rIns="0" bIns="0" anchor="t"/>
          <a:lstStyle/>
          <a:p>
            <a:r>
              <a:rPr sz="1550" b="1">
                <a:solidFill>
                  <a:srgbClr val="0073CF"/>
                </a:solidFill>
                <a:latin typeface="DM Sans"/>
              </a:rPr>
              <a:t>Follow </a:t>
            </a:r>
            <a:r>
              <a:rPr sz="1550" b="0">
                <a:solidFill>
                  <a:srgbClr val="0073CF"/>
                </a:solidFill>
                <a:latin typeface="DM Sans"/>
              </a:rPr>
              <a:t>the PGD and clinical guidance every time</a:t>
            </a:r>
          </a:p>
        </p:txBody>
      </p:sp>
      <p:sp>
        <p:nvSpPr>
          <p:cNvPr id="14" name="Rectangle 13"/>
          <p:cNvSpPr/>
          <p:nvPr/>
        </p:nvSpPr>
        <p:spPr>
          <a:xfrm>
            <a:off x="5989320" y="1664208"/>
            <a:ext cx="384048" cy="384048"/>
          </a:xfrm>
          <a:prstGeom prst="rect">
            <a:avLst/>
          </a:prstGeom>
          <a:solidFill>
            <a:srgbClr val="D900B8"/>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5</a:t>
            </a:r>
          </a:p>
        </p:txBody>
      </p:sp>
      <p:sp>
        <p:nvSpPr>
          <p:cNvPr id="15" name="TextBox 14"/>
          <p:cNvSpPr txBox="1"/>
          <p:nvPr/>
        </p:nvSpPr>
        <p:spPr>
          <a:xfrm>
            <a:off x="6537959" y="1655064"/>
            <a:ext cx="4206240" cy="475488"/>
          </a:xfrm>
          <a:prstGeom prst="rect">
            <a:avLst/>
          </a:prstGeom>
          <a:noFill/>
        </p:spPr>
        <p:txBody>
          <a:bodyPr wrap="square" lIns="0" tIns="0" rIns="0" bIns="0" anchor="t"/>
          <a:lstStyle/>
          <a:p>
            <a:r>
              <a:rPr sz="1550" b="1">
                <a:solidFill>
                  <a:srgbClr val="0073CF"/>
                </a:solidFill>
                <a:latin typeface="DM Sans"/>
              </a:rPr>
              <a:t>Explain </a:t>
            </a:r>
            <a:r>
              <a:rPr sz="1550" b="0">
                <a:solidFill>
                  <a:srgbClr val="0073CF"/>
                </a:solidFill>
                <a:latin typeface="DM Sans"/>
              </a:rPr>
              <a:t>side effects and safety-net appropriately</a:t>
            </a:r>
          </a:p>
        </p:txBody>
      </p:sp>
      <p:sp>
        <p:nvSpPr>
          <p:cNvPr id="16" name="Rectangle 15"/>
          <p:cNvSpPr/>
          <p:nvPr/>
        </p:nvSpPr>
        <p:spPr>
          <a:xfrm>
            <a:off x="5989320" y="2505456"/>
            <a:ext cx="384048" cy="38404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6</a:t>
            </a:r>
          </a:p>
        </p:txBody>
      </p:sp>
      <p:sp>
        <p:nvSpPr>
          <p:cNvPr id="17" name="TextBox 16"/>
          <p:cNvSpPr txBox="1"/>
          <p:nvPr/>
        </p:nvSpPr>
        <p:spPr>
          <a:xfrm>
            <a:off x="6537959" y="2496312"/>
            <a:ext cx="4206240" cy="475488"/>
          </a:xfrm>
          <a:prstGeom prst="rect">
            <a:avLst/>
          </a:prstGeom>
          <a:noFill/>
        </p:spPr>
        <p:txBody>
          <a:bodyPr wrap="square" lIns="0" tIns="0" rIns="0" bIns="0" anchor="t"/>
          <a:lstStyle/>
          <a:p>
            <a:r>
              <a:rPr sz="1550" b="1">
                <a:solidFill>
                  <a:srgbClr val="0073CF"/>
                </a:solidFill>
                <a:latin typeface="DM Sans"/>
              </a:rPr>
              <a:t>Book </a:t>
            </a:r>
            <a:r>
              <a:rPr sz="1550" b="0">
                <a:solidFill>
                  <a:srgbClr val="0073CF"/>
                </a:solidFill>
                <a:latin typeface="DM Sans"/>
              </a:rPr>
              <a:t>the second dose before the patient leaves</a:t>
            </a:r>
          </a:p>
        </p:txBody>
      </p:sp>
      <p:sp>
        <p:nvSpPr>
          <p:cNvPr id="18" name="Rectangle 17"/>
          <p:cNvSpPr/>
          <p:nvPr/>
        </p:nvSpPr>
        <p:spPr>
          <a:xfrm>
            <a:off x="5989320" y="3346704"/>
            <a:ext cx="384048" cy="384048"/>
          </a:xfrm>
          <a:prstGeom prst="rect">
            <a:avLst/>
          </a:prstGeom>
          <a:solidFill>
            <a:srgbClr val="D900B8"/>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7</a:t>
            </a:r>
          </a:p>
        </p:txBody>
      </p:sp>
      <p:sp>
        <p:nvSpPr>
          <p:cNvPr id="19" name="TextBox 18"/>
          <p:cNvSpPr txBox="1"/>
          <p:nvPr/>
        </p:nvSpPr>
        <p:spPr>
          <a:xfrm>
            <a:off x="6537959" y="3337560"/>
            <a:ext cx="4206240" cy="475488"/>
          </a:xfrm>
          <a:prstGeom prst="rect">
            <a:avLst/>
          </a:prstGeom>
          <a:noFill/>
        </p:spPr>
        <p:txBody>
          <a:bodyPr wrap="square" lIns="0" tIns="0" rIns="0" bIns="0" anchor="t"/>
          <a:lstStyle/>
          <a:p>
            <a:r>
              <a:rPr sz="1550" b="1">
                <a:solidFill>
                  <a:srgbClr val="0073CF"/>
                </a:solidFill>
                <a:latin typeface="DM Sans"/>
              </a:rPr>
              <a:t>Record </a:t>
            </a:r>
            <a:r>
              <a:rPr sz="1550" b="0">
                <a:solidFill>
                  <a:srgbClr val="0073CF"/>
                </a:solidFill>
                <a:latin typeface="DM Sans"/>
              </a:rPr>
              <a:t>accurately</a:t>
            </a:r>
          </a:p>
        </p:txBody>
      </p:sp>
      <p:sp>
        <p:nvSpPr>
          <p:cNvPr id="20" name="Rectangle 19"/>
          <p:cNvSpPr/>
          <p:nvPr/>
        </p:nvSpPr>
        <p:spPr>
          <a:xfrm>
            <a:off x="5989320" y="4187952"/>
            <a:ext cx="384048" cy="384048"/>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400" b="1">
                <a:solidFill>
                  <a:srgbClr val="FFFFFF"/>
                </a:solidFill>
                <a:latin typeface="DM Sans"/>
              </a:rPr>
              <a:t>8</a:t>
            </a:r>
          </a:p>
        </p:txBody>
      </p:sp>
      <p:sp>
        <p:nvSpPr>
          <p:cNvPr id="21" name="TextBox 20"/>
          <p:cNvSpPr txBox="1"/>
          <p:nvPr/>
        </p:nvSpPr>
        <p:spPr>
          <a:xfrm>
            <a:off x="6537959" y="4178808"/>
            <a:ext cx="4206240" cy="475488"/>
          </a:xfrm>
          <a:prstGeom prst="rect">
            <a:avLst/>
          </a:prstGeom>
          <a:noFill/>
        </p:spPr>
        <p:txBody>
          <a:bodyPr wrap="square" lIns="0" tIns="0" rIns="0" bIns="0" anchor="t"/>
          <a:lstStyle/>
          <a:p>
            <a:r>
              <a:rPr sz="1550" b="1">
                <a:solidFill>
                  <a:srgbClr val="0073CF"/>
                </a:solidFill>
                <a:latin typeface="DM Sans"/>
              </a:rPr>
              <a:t>Submit </a:t>
            </a:r>
            <a:r>
              <a:rPr sz="1550" b="0">
                <a:solidFill>
                  <a:srgbClr val="0073CF"/>
                </a:solidFill>
                <a:latin typeface="DM Sans"/>
              </a:rPr>
              <a:t>MYS claims on time</a:t>
            </a:r>
          </a:p>
        </p:txBody>
      </p:sp>
      <p:sp>
        <p:nvSpPr>
          <p:cNvPr id="22" name="Rectangle 21"/>
          <p:cNvSpPr/>
          <p:nvPr/>
        </p:nvSpPr>
        <p:spPr>
          <a:xfrm>
            <a:off x="822960" y="5376672"/>
            <a:ext cx="10012680" cy="438912"/>
          </a:xfrm>
          <a:prstGeom prst="rect">
            <a:avLst/>
          </a:prstGeom>
          <a:solidFill>
            <a:srgbClr val="F3FAFE"/>
          </a:solidFill>
          <a:ln>
            <a:no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a:p>
        </p:txBody>
      </p:sp>
      <p:sp>
        <p:nvSpPr>
          <p:cNvPr id="23" name="TextBox 22"/>
          <p:cNvSpPr txBox="1"/>
          <p:nvPr/>
        </p:nvSpPr>
        <p:spPr>
          <a:xfrm>
            <a:off x="1051560" y="5477256"/>
            <a:ext cx="9555480" cy="201168"/>
          </a:xfrm>
          <a:prstGeom prst="rect">
            <a:avLst/>
          </a:prstGeom>
          <a:noFill/>
        </p:spPr>
        <p:txBody>
          <a:bodyPr wrap="square" lIns="0" tIns="0" rIns="0" bIns="0" anchor="t"/>
          <a:lstStyle/>
          <a:p>
            <a:pPr algn="ctr"/>
            <a:r>
              <a:rPr sz="1430" b="1" dirty="0">
                <a:solidFill>
                  <a:srgbClr val="0072CE"/>
                </a:solidFill>
                <a:latin typeface="DM Sans"/>
              </a:rPr>
              <a:t>Every eligible patient is an opportunity — make the vaccination, second dose and claim process easy to complete</a:t>
            </a:r>
            <a:r>
              <a:rPr lang="en-GB" sz="1430" b="1" dirty="0">
                <a:solidFill>
                  <a:srgbClr val="0072CE"/>
                </a:solidFill>
                <a:latin typeface="DM Sans"/>
              </a:rPr>
              <a:t>. Non Eligible provide private service</a:t>
            </a:r>
            <a:endParaRPr sz="1430" b="1" dirty="0">
              <a:solidFill>
                <a:srgbClr val="0072CE"/>
              </a:solidFill>
              <a:latin typeface="DM Sans"/>
            </a:endParaRPr>
          </a:p>
        </p:txBody>
      </p:sp>
    </p:spTree>
    <p:extLst>
      <p:ext uri="{BB962C8B-B14F-4D97-AF65-F5344CB8AC3E}">
        <p14:creationId xmlns:p14="http://schemas.microsoft.com/office/powerpoint/2010/main" val="46457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F6B1-E39C-A6A2-9E2F-C563021CDB5D}"/>
              </a:ext>
            </a:extLst>
          </p:cNvPr>
          <p:cNvSpPr>
            <a:spLocks noGrp="1"/>
          </p:cNvSpPr>
          <p:nvPr>
            <p:ph type="title"/>
          </p:nvPr>
        </p:nvSpPr>
        <p:spPr/>
        <p:txBody>
          <a:bodyPr/>
          <a:lstStyle/>
          <a:p>
            <a:r>
              <a:rPr lang="en-GB"/>
              <a:t>Next Steps</a:t>
            </a:r>
          </a:p>
        </p:txBody>
      </p:sp>
    </p:spTree>
    <p:extLst>
      <p:ext uri="{BB962C8B-B14F-4D97-AF65-F5344CB8AC3E}">
        <p14:creationId xmlns:p14="http://schemas.microsoft.com/office/powerpoint/2010/main" val="410432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029D-FFAE-1D26-D322-D7AEC97D8DDB}"/>
              </a:ext>
            </a:extLst>
          </p:cNvPr>
          <p:cNvSpPr>
            <a:spLocks noGrp="1"/>
          </p:cNvSpPr>
          <p:nvPr>
            <p:ph type="title"/>
          </p:nvPr>
        </p:nvSpPr>
        <p:spPr>
          <a:xfrm>
            <a:off x="197708" y="369094"/>
            <a:ext cx="11850130" cy="1529447"/>
          </a:xfrm>
        </p:spPr>
        <p:txBody>
          <a:bodyPr>
            <a:normAutofit/>
          </a:bodyPr>
          <a:lstStyle/>
          <a:p>
            <a:r>
              <a:rPr lang="en-US" sz="3600" dirty="0"/>
              <a:t>Considerations when setting up </a:t>
            </a:r>
            <a:r>
              <a:rPr lang="en-US" sz="3600" dirty="0" err="1"/>
              <a:t>MenB</a:t>
            </a:r>
            <a:r>
              <a:rPr lang="en-US" sz="3600" dirty="0"/>
              <a:t> vaccination service</a:t>
            </a:r>
          </a:p>
        </p:txBody>
      </p:sp>
      <p:grpSp>
        <p:nvGrpSpPr>
          <p:cNvPr id="4" name="Group 3">
            <a:extLst>
              <a:ext uri="{FF2B5EF4-FFF2-40B4-BE49-F238E27FC236}">
                <a16:creationId xmlns:a16="http://schemas.microsoft.com/office/drawing/2014/main" id="{B72D08B8-F5D3-19C5-DE44-EE19106A2033}"/>
              </a:ext>
            </a:extLst>
          </p:cNvPr>
          <p:cNvGrpSpPr>
            <a:grpSpLocks/>
          </p:cNvGrpSpPr>
          <p:nvPr/>
        </p:nvGrpSpPr>
        <p:grpSpPr bwMode="auto">
          <a:xfrm>
            <a:off x="1643948" y="1871789"/>
            <a:ext cx="2708355" cy="2039005"/>
            <a:chOff x="734746" y="3186412"/>
            <a:chExt cx="2985842" cy="2247773"/>
          </a:xfrm>
        </p:grpSpPr>
        <p:sp>
          <p:nvSpPr>
            <p:cNvPr id="5" name="Text Placeholder 2">
              <a:extLst>
                <a:ext uri="{FF2B5EF4-FFF2-40B4-BE49-F238E27FC236}">
                  <a16:creationId xmlns:a16="http://schemas.microsoft.com/office/drawing/2014/main" id="{3BB46ECC-BCC1-CEC9-2271-C954DFE07E3C}"/>
                </a:ext>
              </a:extLst>
            </p:cNvPr>
            <p:cNvSpPr txBox="1">
              <a:spLocks/>
            </p:cNvSpPr>
            <p:nvPr/>
          </p:nvSpPr>
          <p:spPr>
            <a:xfrm>
              <a:off x="744271" y="3186412"/>
              <a:ext cx="2976317" cy="565068"/>
            </a:xfrm>
            <a:prstGeom prst="rect">
              <a:avLst/>
            </a:prstGeom>
            <a:solidFill>
              <a:srgbClr val="0072CE"/>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33" b="1" i="0" u="none" strike="noStrike" kern="1200" cap="none" spc="0" normalizeH="0" baseline="0" noProof="0">
                  <a:ln>
                    <a:noFill/>
                  </a:ln>
                  <a:solidFill>
                    <a:schemeClr val="bg2"/>
                  </a:solidFill>
                  <a:effectLst/>
                  <a:uLnTx/>
                  <a:uFillTx/>
                  <a:latin typeface="DM Sans" pitchFamily="2" charset="77"/>
                </a:rPr>
                <a:t>Training</a:t>
              </a:r>
            </a:p>
          </p:txBody>
        </p:sp>
        <p:sp>
          <p:nvSpPr>
            <p:cNvPr id="6" name="Text Placeholder 3">
              <a:extLst>
                <a:ext uri="{FF2B5EF4-FFF2-40B4-BE49-F238E27FC236}">
                  <a16:creationId xmlns:a16="http://schemas.microsoft.com/office/drawing/2014/main" id="{139FE84D-1535-0068-D9D1-56D5708BD3EA}"/>
                </a:ext>
              </a:extLst>
            </p:cNvPr>
            <p:cNvSpPr txBox="1">
              <a:spLocks noChangeArrowheads="1"/>
            </p:cNvSpPr>
            <p:nvPr/>
          </p:nvSpPr>
          <p:spPr bwMode="auto">
            <a:xfrm>
              <a:off x="734746" y="3845358"/>
              <a:ext cx="2981079" cy="1588827"/>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Ensure you have the correct knowledge and practical skills to provide a service</a:t>
              </a:r>
            </a:p>
          </p:txBody>
        </p:sp>
      </p:grpSp>
      <p:grpSp>
        <p:nvGrpSpPr>
          <p:cNvPr id="7" name="Group 6">
            <a:extLst>
              <a:ext uri="{FF2B5EF4-FFF2-40B4-BE49-F238E27FC236}">
                <a16:creationId xmlns:a16="http://schemas.microsoft.com/office/drawing/2014/main" id="{CA3F4D8B-F103-7D1A-9872-F478E55DFFA9}"/>
              </a:ext>
            </a:extLst>
          </p:cNvPr>
          <p:cNvGrpSpPr>
            <a:grpSpLocks/>
          </p:cNvGrpSpPr>
          <p:nvPr/>
        </p:nvGrpSpPr>
        <p:grpSpPr bwMode="auto">
          <a:xfrm>
            <a:off x="4622230" y="1871789"/>
            <a:ext cx="2702597" cy="2040208"/>
            <a:chOff x="3844189" y="3186251"/>
            <a:chExt cx="2981080" cy="2249428"/>
          </a:xfrm>
        </p:grpSpPr>
        <p:sp>
          <p:nvSpPr>
            <p:cNvPr id="8" name="Text Placeholder 4">
              <a:extLst>
                <a:ext uri="{FF2B5EF4-FFF2-40B4-BE49-F238E27FC236}">
                  <a16:creationId xmlns:a16="http://schemas.microsoft.com/office/drawing/2014/main" id="{0DD6481C-FC0F-0384-0C34-5753B9177702}"/>
                </a:ext>
              </a:extLst>
            </p:cNvPr>
            <p:cNvSpPr txBox="1">
              <a:spLocks/>
            </p:cNvSpPr>
            <p:nvPr/>
          </p:nvSpPr>
          <p:spPr>
            <a:xfrm>
              <a:off x="3848954" y="3186251"/>
              <a:ext cx="2976315" cy="565152"/>
            </a:xfrm>
            <a:prstGeom prst="rect">
              <a:avLst/>
            </a:prstGeom>
            <a:solidFill>
              <a:schemeClr val="accent2"/>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33" b="1" i="0" u="none" strike="noStrike" kern="1200" cap="none" spc="0" normalizeH="0" baseline="0" noProof="0">
                  <a:ln>
                    <a:noFill/>
                  </a:ln>
                  <a:solidFill>
                    <a:schemeClr val="bg2"/>
                  </a:solidFill>
                  <a:effectLst/>
                  <a:uLnTx/>
                  <a:uFillTx/>
                  <a:latin typeface="DM Sans" pitchFamily="2" charset="77"/>
                </a:rPr>
                <a:t>Clinical Governance</a:t>
              </a:r>
            </a:p>
          </p:txBody>
        </p:sp>
        <p:sp>
          <p:nvSpPr>
            <p:cNvPr id="9" name="Text Placeholder 5">
              <a:extLst>
                <a:ext uri="{FF2B5EF4-FFF2-40B4-BE49-F238E27FC236}">
                  <a16:creationId xmlns:a16="http://schemas.microsoft.com/office/drawing/2014/main" id="{2156AEDF-4631-7901-E19B-51374A28C29C}"/>
                </a:ext>
              </a:extLst>
            </p:cNvPr>
            <p:cNvSpPr txBox="1">
              <a:spLocks noChangeArrowheads="1"/>
            </p:cNvSpPr>
            <p:nvPr/>
          </p:nvSpPr>
          <p:spPr bwMode="auto">
            <a:xfrm>
              <a:off x="3844189" y="3846619"/>
              <a:ext cx="2981079" cy="1589060"/>
            </a:xfrm>
            <a:prstGeom prst="rect">
              <a:avLst/>
            </a:prstGeom>
            <a:noFill/>
            <a:ln w="19050">
              <a:solidFill>
                <a:schemeClr val="accent2"/>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defTabSz="829361">
                <a:spcBef>
                  <a:spcPts val="907"/>
                </a:spcBef>
                <a:defRPr/>
              </a:pPr>
              <a:r>
                <a:rPr lang="en-GB" altLang="en-US" sz="1600" dirty="0">
                  <a:latin typeface="DM Sans" pitchFamily="2" charset="77"/>
                </a:rPr>
                <a:t>Support with an efficient operational setup that meets clinical governance guidelines and legal requirements</a:t>
              </a:r>
            </a:p>
          </p:txBody>
        </p:sp>
      </p:grpSp>
      <p:grpSp>
        <p:nvGrpSpPr>
          <p:cNvPr id="10" name="Group 9">
            <a:extLst>
              <a:ext uri="{FF2B5EF4-FFF2-40B4-BE49-F238E27FC236}">
                <a16:creationId xmlns:a16="http://schemas.microsoft.com/office/drawing/2014/main" id="{855B0116-1737-2EA7-A80F-F819984739C0}"/>
              </a:ext>
            </a:extLst>
          </p:cNvPr>
          <p:cNvGrpSpPr>
            <a:grpSpLocks/>
          </p:cNvGrpSpPr>
          <p:nvPr/>
        </p:nvGrpSpPr>
        <p:grpSpPr bwMode="auto">
          <a:xfrm>
            <a:off x="7599073" y="1875622"/>
            <a:ext cx="2704036" cy="2035172"/>
            <a:chOff x="6962489" y="3261358"/>
            <a:chExt cx="2981080" cy="1657475"/>
          </a:xfrm>
        </p:grpSpPr>
        <p:sp>
          <p:nvSpPr>
            <p:cNvPr id="11" name="Text Placeholder 6">
              <a:extLst>
                <a:ext uri="{FF2B5EF4-FFF2-40B4-BE49-F238E27FC236}">
                  <a16:creationId xmlns:a16="http://schemas.microsoft.com/office/drawing/2014/main" id="{C88CFB0E-38AC-8B6C-FCD0-63BF41838496}"/>
                </a:ext>
              </a:extLst>
            </p:cNvPr>
            <p:cNvSpPr txBox="1">
              <a:spLocks/>
            </p:cNvSpPr>
            <p:nvPr/>
          </p:nvSpPr>
          <p:spPr>
            <a:xfrm>
              <a:off x="6967252" y="3261358"/>
              <a:ext cx="2976317" cy="413206"/>
            </a:xfrm>
            <a:prstGeom prst="rect">
              <a:avLst/>
            </a:prstGeom>
            <a:solidFill>
              <a:schemeClr val="accent1"/>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33" b="1" i="0" u="none" strike="noStrike" kern="1200" cap="none" spc="0" normalizeH="0" baseline="0" noProof="0">
                  <a:ln>
                    <a:noFill/>
                  </a:ln>
                  <a:solidFill>
                    <a:schemeClr val="bg2"/>
                  </a:solidFill>
                  <a:effectLst/>
                  <a:uLnTx/>
                  <a:uFillTx/>
                  <a:latin typeface="DM Sans" pitchFamily="2" charset="77"/>
                </a:rPr>
                <a:t>Promotion</a:t>
              </a:r>
            </a:p>
          </p:txBody>
        </p:sp>
        <p:sp>
          <p:nvSpPr>
            <p:cNvPr id="12" name="Text Placeholder 7">
              <a:extLst>
                <a:ext uri="{FF2B5EF4-FFF2-40B4-BE49-F238E27FC236}">
                  <a16:creationId xmlns:a16="http://schemas.microsoft.com/office/drawing/2014/main" id="{39E9AC27-D1FA-3127-27AA-6B8A906CF122}"/>
                </a:ext>
              </a:extLst>
            </p:cNvPr>
            <p:cNvSpPr txBox="1">
              <a:spLocks noChangeArrowheads="1"/>
            </p:cNvSpPr>
            <p:nvPr/>
          </p:nvSpPr>
          <p:spPr bwMode="auto">
            <a:xfrm>
              <a:off x="6962489" y="3746027"/>
              <a:ext cx="2981079" cy="1172806"/>
            </a:xfrm>
            <a:prstGeom prst="rect">
              <a:avLst/>
            </a:prstGeom>
            <a:noFill/>
            <a:ln w="19050">
              <a:solidFill>
                <a:schemeClr val="accent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R="0" lvl="0" indent="0" algn="ctr" defTabSz="829361" fontAlgn="auto">
                <a:spcBef>
                  <a:spcPts val="907"/>
                </a:spcBef>
                <a:spcAft>
                  <a:spcPts val="0"/>
                </a:spcAft>
                <a:buClrTx/>
                <a:buSzTx/>
                <a:buFontTx/>
                <a:buNone/>
                <a:tabLst/>
                <a:defRPr/>
              </a:pPr>
              <a:r>
                <a:rPr lang="en-GB" altLang="en-US" sz="1600">
                  <a:latin typeface="DM Sans" pitchFamily="2" charset="77"/>
                </a:rPr>
                <a:t>Strengthen and promote your service once set-up</a:t>
              </a:r>
            </a:p>
          </p:txBody>
        </p:sp>
      </p:grpSp>
      <p:sp>
        <p:nvSpPr>
          <p:cNvPr id="14" name="Text Placeholder 3">
            <a:extLst>
              <a:ext uri="{FF2B5EF4-FFF2-40B4-BE49-F238E27FC236}">
                <a16:creationId xmlns:a16="http://schemas.microsoft.com/office/drawing/2014/main" id="{69150200-73D3-30F4-E68D-8DA7A8BD23E8}"/>
              </a:ext>
            </a:extLst>
          </p:cNvPr>
          <p:cNvSpPr txBox="1">
            <a:spLocks noChangeArrowheads="1"/>
          </p:cNvSpPr>
          <p:nvPr/>
        </p:nvSpPr>
        <p:spPr bwMode="auto">
          <a:xfrm>
            <a:off x="1643947" y="3995953"/>
            <a:ext cx="2704035" cy="2260142"/>
          </a:xfrm>
          <a:prstGeom prst="rect">
            <a:avLst/>
          </a:prstGeom>
          <a:solidFill>
            <a:srgbClr val="FFFFFF"/>
          </a:solidFill>
          <a:ln w="19050">
            <a:solidFill>
              <a:schemeClr val="tx1"/>
            </a:solidFill>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rtl="0" eaLnBrk="1" fontAlgn="auto" latinLnBrk="0" hangingPunct="1">
              <a:spcAft>
                <a:spcPts val="600"/>
              </a:spcAft>
              <a:buClrTx/>
              <a:buSzTx/>
              <a:buFont typeface="Wingdings" pitchFamily="2" charset="2"/>
              <a:buChar char="§"/>
              <a:tabLst/>
              <a:defRPr/>
            </a:pPr>
            <a:r>
              <a:rPr kumimoji="0" lang="en-GB" altLang="en-US" sz="1400" u="none" strike="noStrike" kern="1200" cap="none" spc="0" normalizeH="0" baseline="0" noProof="0" dirty="0">
                <a:ln>
                  <a:noFill/>
                </a:ln>
                <a:solidFill>
                  <a:srgbClr val="0072CE"/>
                </a:solidFill>
                <a:effectLst/>
                <a:uLnTx/>
                <a:uFillTx/>
                <a:latin typeface="DM Sans" pitchFamily="2" charset="0"/>
              </a:rPr>
              <a:t>Disease awareness</a:t>
            </a:r>
          </a:p>
          <a:p>
            <a:pPr marL="285750" marR="0" lvl="0" indent="-285750" defTabSz="829361" rtl="0" eaLnBrk="1" fontAlgn="auto" latinLnBrk="0" hangingPunct="1">
              <a:spcAft>
                <a:spcPts val="600"/>
              </a:spcAft>
              <a:buClrTx/>
              <a:buSzTx/>
              <a:buFont typeface="Wingdings" pitchFamily="2" charset="2"/>
              <a:buChar char="§"/>
              <a:tabLst/>
              <a:defRPr/>
            </a:pPr>
            <a:r>
              <a:rPr lang="en-GB" altLang="en-US" sz="1400" dirty="0">
                <a:solidFill>
                  <a:srgbClr val="0072CE"/>
                </a:solidFill>
                <a:latin typeface="DM Sans" pitchFamily="2" charset="0"/>
              </a:rPr>
              <a:t>Practical</a:t>
            </a:r>
          </a:p>
          <a:p>
            <a:pPr marL="285750" marR="0" lvl="0" indent="-285750" defTabSz="829361" rtl="0" eaLnBrk="1" fontAlgn="auto" latinLnBrk="0" hangingPunct="1">
              <a:spcAft>
                <a:spcPts val="600"/>
              </a:spcAft>
              <a:buClrTx/>
              <a:buSzTx/>
              <a:buFont typeface="Wingdings" pitchFamily="2" charset="2"/>
              <a:buChar char="§"/>
              <a:tabLst/>
              <a:defRPr/>
            </a:pPr>
            <a:r>
              <a:rPr kumimoji="0" lang="en-GB" altLang="en-US" sz="1400" u="none" strike="noStrike" kern="1200" cap="none" spc="0" normalizeH="0" baseline="0" noProof="0" dirty="0">
                <a:ln>
                  <a:noFill/>
                </a:ln>
                <a:solidFill>
                  <a:srgbClr val="0072CE"/>
                </a:solidFill>
                <a:effectLst/>
                <a:uLnTx/>
                <a:uFillTx/>
                <a:latin typeface="DM Sans" pitchFamily="2" charset="0"/>
              </a:rPr>
              <a:t>Communicating risk</a:t>
            </a:r>
          </a:p>
          <a:p>
            <a:pPr marL="285750" marR="0" lvl="0" indent="-285750" defTabSz="829361" rtl="0" eaLnBrk="1" fontAlgn="auto" latinLnBrk="0" hangingPunct="1">
              <a:spcAft>
                <a:spcPts val="600"/>
              </a:spcAft>
              <a:buClrTx/>
              <a:buSzTx/>
              <a:buFont typeface="Wingdings" pitchFamily="2" charset="2"/>
              <a:buChar char="§"/>
              <a:tabLst/>
              <a:defRPr/>
            </a:pPr>
            <a:endParaRPr lang="en-GB" altLang="en-US" sz="1600" dirty="0">
              <a:solidFill>
                <a:srgbClr val="0072CE"/>
              </a:solidFill>
              <a:latin typeface="DM Sans" pitchFamily="2" charset="0"/>
            </a:endParaRPr>
          </a:p>
          <a:p>
            <a:pPr marR="0" lvl="0" defTabSz="829361" rtl="0" eaLnBrk="1" fontAlgn="auto" latinLnBrk="0" hangingPunct="1">
              <a:spcAft>
                <a:spcPts val="600"/>
              </a:spcAft>
              <a:buClrTx/>
              <a:buSzTx/>
              <a:tabLst/>
              <a:defRPr/>
            </a:pPr>
            <a:endParaRPr kumimoji="0" lang="en-GB" altLang="en-US" sz="1600" u="none" strike="noStrike" kern="1200" cap="none" spc="0" normalizeH="0" baseline="0" noProof="0" dirty="0">
              <a:ln>
                <a:noFill/>
              </a:ln>
              <a:solidFill>
                <a:srgbClr val="0072CE"/>
              </a:solidFill>
              <a:effectLst/>
              <a:uLnTx/>
              <a:uFillTx/>
              <a:latin typeface="DM Sans" pitchFamily="2" charset="0"/>
            </a:endParaRPr>
          </a:p>
          <a:p>
            <a:pPr marR="0" lvl="0" defTabSz="829361" rtl="0" eaLnBrk="1" fontAlgn="auto" latinLnBrk="0" hangingPunct="1">
              <a:spcAft>
                <a:spcPts val="600"/>
              </a:spcAft>
              <a:buClrTx/>
              <a:buSzTx/>
              <a:tabLst/>
              <a:defRPr/>
            </a:pPr>
            <a:endParaRPr lang="en-GB" altLang="en-US" sz="1600" dirty="0">
              <a:solidFill>
                <a:srgbClr val="0072CE"/>
              </a:solidFill>
              <a:latin typeface="DM Sans" pitchFamily="2" charset="0"/>
            </a:endParaRPr>
          </a:p>
          <a:p>
            <a:pPr marR="0" lvl="0" defTabSz="829361" rtl="0" eaLnBrk="1" fontAlgn="auto" latinLnBrk="0" hangingPunct="1">
              <a:spcAft>
                <a:spcPts val="600"/>
              </a:spcAft>
              <a:buClrTx/>
              <a:buSzTx/>
              <a:tabLst/>
              <a:defRPr/>
            </a:pPr>
            <a:endParaRPr kumimoji="0" lang="en-GB" altLang="en-US" sz="1600" u="none" strike="noStrike" kern="1200" cap="none" spc="0" normalizeH="0" baseline="0" noProof="0" dirty="0">
              <a:ln>
                <a:noFill/>
              </a:ln>
              <a:solidFill>
                <a:srgbClr val="0072CE"/>
              </a:solidFill>
              <a:effectLst/>
              <a:uLnTx/>
              <a:uFillTx/>
              <a:latin typeface="DM Sans" pitchFamily="2" charset="0"/>
            </a:endParaRPr>
          </a:p>
        </p:txBody>
      </p:sp>
      <p:sp>
        <p:nvSpPr>
          <p:cNvPr id="16" name="Text Placeholder 3">
            <a:extLst>
              <a:ext uri="{FF2B5EF4-FFF2-40B4-BE49-F238E27FC236}">
                <a16:creationId xmlns:a16="http://schemas.microsoft.com/office/drawing/2014/main" id="{25CDB014-40E4-68F0-1BAA-4A5389579485}"/>
              </a:ext>
            </a:extLst>
          </p:cNvPr>
          <p:cNvSpPr txBox="1">
            <a:spLocks noChangeArrowheads="1"/>
          </p:cNvSpPr>
          <p:nvPr/>
        </p:nvSpPr>
        <p:spPr bwMode="auto">
          <a:xfrm>
            <a:off x="4622230" y="3995953"/>
            <a:ext cx="2702596" cy="2260142"/>
          </a:xfrm>
          <a:prstGeom prst="rect">
            <a:avLst/>
          </a:prstGeom>
          <a:solidFill>
            <a:srgbClr val="FFFFFF"/>
          </a:solidFill>
          <a:ln w="19050">
            <a:solidFill>
              <a:schemeClr val="accent2"/>
            </a:solidFill>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Process</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Staff training</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PGDs , IP</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Pricing (private)</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SOPs/Risk Assessment</a:t>
            </a:r>
          </a:p>
          <a:p>
            <a:pPr marL="285750" indent="-285750" defTabSz="829361">
              <a:spcAft>
                <a:spcPts val="600"/>
              </a:spcAft>
              <a:buFont typeface="Wingdings" pitchFamily="2" charset="2"/>
              <a:buChar char="§"/>
              <a:defRPr/>
            </a:pPr>
            <a:r>
              <a:rPr lang="en-GB" altLang="en-US" sz="1400" dirty="0">
                <a:solidFill>
                  <a:srgbClr val="0072CE"/>
                </a:solidFill>
                <a:latin typeface="DM Sans" pitchFamily="2" charset="0"/>
              </a:rPr>
              <a:t>Enhanced DBS Check</a:t>
            </a:r>
          </a:p>
          <a:p>
            <a:pPr marL="285750" indent="-285750" defTabSz="829361">
              <a:spcAft>
                <a:spcPts val="600"/>
              </a:spcAft>
              <a:buFont typeface="Wingdings" pitchFamily="2" charset="2"/>
              <a:buChar char="§"/>
              <a:defRPr/>
            </a:pPr>
            <a:endParaRPr lang="en-GB" altLang="en-US" sz="1400" dirty="0">
              <a:solidFill>
                <a:srgbClr val="0072CE"/>
              </a:solidFill>
              <a:latin typeface="DM Sans" pitchFamily="2" charset="0"/>
            </a:endParaRPr>
          </a:p>
          <a:p>
            <a:pPr defTabSz="829361">
              <a:spcAft>
                <a:spcPts val="600"/>
              </a:spcAft>
              <a:defRPr/>
            </a:pPr>
            <a:endParaRPr lang="en-GB" altLang="en-US" sz="1400" dirty="0">
              <a:solidFill>
                <a:srgbClr val="0072CE"/>
              </a:solidFill>
              <a:latin typeface="DM Sans" pitchFamily="2" charset="0"/>
            </a:endParaRPr>
          </a:p>
          <a:p>
            <a:pPr marL="285750" indent="-285750" defTabSz="829361">
              <a:spcAft>
                <a:spcPts val="600"/>
              </a:spcAft>
              <a:buFont typeface="Wingdings" pitchFamily="2" charset="2"/>
              <a:buChar char="§"/>
              <a:defRPr/>
            </a:pPr>
            <a:endParaRPr lang="en-GB" altLang="en-US" sz="1400" dirty="0">
              <a:solidFill>
                <a:srgbClr val="0072CE"/>
              </a:solidFill>
              <a:latin typeface="DM Sans" pitchFamily="2" charset="0"/>
            </a:endParaRPr>
          </a:p>
        </p:txBody>
      </p:sp>
      <p:sp>
        <p:nvSpPr>
          <p:cNvPr id="18" name="Text Placeholder 7">
            <a:extLst>
              <a:ext uri="{FF2B5EF4-FFF2-40B4-BE49-F238E27FC236}">
                <a16:creationId xmlns:a16="http://schemas.microsoft.com/office/drawing/2014/main" id="{52E07B83-B231-A61C-0818-B630A8446E62}"/>
              </a:ext>
            </a:extLst>
          </p:cNvPr>
          <p:cNvSpPr txBox="1">
            <a:spLocks noChangeArrowheads="1"/>
          </p:cNvSpPr>
          <p:nvPr/>
        </p:nvSpPr>
        <p:spPr bwMode="auto">
          <a:xfrm>
            <a:off x="7599073" y="3995953"/>
            <a:ext cx="2704035" cy="2260142"/>
          </a:xfrm>
          <a:prstGeom prst="rect">
            <a:avLst/>
          </a:prstGeom>
          <a:solidFill>
            <a:srgbClr val="FFFFFF"/>
          </a:solidFill>
          <a:ln w="19050">
            <a:solidFill>
              <a:schemeClr val="accent1"/>
            </a:solidFill>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indent="-285750" defTabSz="829361">
              <a:spcAft>
                <a:spcPts val="600"/>
              </a:spcAft>
              <a:buFont typeface="Wingdings" pitchFamily="2" charset="2"/>
              <a:buChar char="§"/>
              <a:defRPr/>
            </a:pPr>
            <a:r>
              <a:rPr lang="en-GB" altLang="en-US" sz="1400">
                <a:solidFill>
                  <a:srgbClr val="0072CE"/>
                </a:solidFill>
                <a:latin typeface="DM Sans" pitchFamily="2" charset="0"/>
              </a:rPr>
              <a:t>Internal</a:t>
            </a:r>
          </a:p>
          <a:p>
            <a:pPr marL="285750" indent="-285750" defTabSz="829361">
              <a:spcAft>
                <a:spcPts val="600"/>
              </a:spcAft>
              <a:buFont typeface="Wingdings" pitchFamily="2" charset="2"/>
              <a:buChar char="§"/>
              <a:defRPr/>
            </a:pPr>
            <a:r>
              <a:rPr lang="en-GB" altLang="en-US" sz="1400">
                <a:solidFill>
                  <a:srgbClr val="0072CE"/>
                </a:solidFill>
                <a:latin typeface="DM Sans" pitchFamily="2" charset="0"/>
              </a:rPr>
              <a:t>In pharmacy</a:t>
            </a:r>
          </a:p>
          <a:p>
            <a:pPr marL="285750" indent="-285750" defTabSz="829361">
              <a:spcAft>
                <a:spcPts val="600"/>
              </a:spcAft>
              <a:buFont typeface="Wingdings" pitchFamily="2" charset="2"/>
              <a:buChar char="§"/>
              <a:defRPr/>
            </a:pPr>
            <a:r>
              <a:rPr lang="en-GB" altLang="en-US" sz="1400">
                <a:solidFill>
                  <a:srgbClr val="0072CE"/>
                </a:solidFill>
                <a:latin typeface="DM Sans" pitchFamily="2" charset="0"/>
              </a:rPr>
              <a:t>Local</a:t>
            </a:r>
          </a:p>
          <a:p>
            <a:pPr marL="285750" indent="-285750" defTabSz="829361">
              <a:spcAft>
                <a:spcPts val="600"/>
              </a:spcAft>
              <a:buFont typeface="Wingdings" pitchFamily="2" charset="2"/>
              <a:buChar char="§"/>
              <a:defRPr/>
            </a:pPr>
            <a:r>
              <a:rPr lang="en-GB" altLang="en-US" sz="1400">
                <a:solidFill>
                  <a:srgbClr val="0072CE"/>
                </a:solidFill>
                <a:latin typeface="DM Sans" pitchFamily="2" charset="0"/>
              </a:rPr>
              <a:t>Digital</a:t>
            </a:r>
          </a:p>
          <a:p>
            <a:pPr marL="285750" indent="-285750" defTabSz="829361">
              <a:spcAft>
                <a:spcPts val="600"/>
              </a:spcAft>
              <a:buFont typeface="Wingdings" pitchFamily="2" charset="2"/>
              <a:buChar char="§"/>
              <a:defRPr/>
            </a:pPr>
            <a:r>
              <a:rPr lang="en-GB" altLang="en-US" sz="1400">
                <a:solidFill>
                  <a:srgbClr val="0072CE"/>
                </a:solidFill>
                <a:latin typeface="DM Sans" pitchFamily="2" charset="0"/>
              </a:rPr>
              <a:t>Social, Google, SEO</a:t>
            </a:r>
          </a:p>
          <a:p>
            <a:pPr marL="285750" indent="-285750" defTabSz="829361">
              <a:spcAft>
                <a:spcPts val="600"/>
              </a:spcAft>
              <a:buFont typeface="Wingdings" pitchFamily="2" charset="2"/>
              <a:buChar char="§"/>
              <a:defRPr/>
            </a:pPr>
            <a:endParaRPr lang="en-GB" altLang="en-US" sz="1600">
              <a:solidFill>
                <a:srgbClr val="0072CE"/>
              </a:solidFill>
              <a:latin typeface="DM Sans" pitchFamily="2" charset="0"/>
            </a:endParaRPr>
          </a:p>
          <a:p>
            <a:pPr defTabSz="829361">
              <a:spcAft>
                <a:spcPts val="600"/>
              </a:spcAft>
              <a:defRPr/>
            </a:pPr>
            <a:endParaRPr lang="en-GB" altLang="en-US" sz="1600">
              <a:solidFill>
                <a:srgbClr val="0072CE"/>
              </a:solidFill>
              <a:latin typeface="DM Sans" pitchFamily="2" charset="0"/>
            </a:endParaRPr>
          </a:p>
        </p:txBody>
      </p:sp>
    </p:spTree>
    <p:extLst>
      <p:ext uri="{BB962C8B-B14F-4D97-AF65-F5344CB8AC3E}">
        <p14:creationId xmlns:p14="http://schemas.microsoft.com/office/powerpoint/2010/main" val="314911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6072" y="347472"/>
            <a:ext cx="2194560" cy="256032"/>
          </a:xfrm>
          <a:prstGeom prst="rect">
            <a:avLst/>
          </a:prstGeom>
          <a:noFill/>
        </p:spPr>
        <p:txBody>
          <a:bodyPr wrap="square" lIns="18288" tIns="18288" rIns="18288" bIns="18288" anchor="t">
            <a:noAutofit/>
          </a:bodyPr>
          <a:lstStyle/>
          <a:p>
            <a:pPr algn="l"/>
            <a:endParaRPr sz="1300" b="1">
              <a:solidFill>
                <a:srgbClr val="0072CE"/>
              </a:solidFill>
              <a:latin typeface="DM Sans"/>
            </a:endParaRPr>
          </a:p>
        </p:txBody>
      </p:sp>
      <p:sp>
        <p:nvSpPr>
          <p:cNvPr id="6" name="TextBox 5"/>
          <p:cNvSpPr txBox="1"/>
          <p:nvPr/>
        </p:nvSpPr>
        <p:spPr>
          <a:xfrm>
            <a:off x="484632" y="507492"/>
            <a:ext cx="8595360" cy="502920"/>
          </a:xfrm>
          <a:prstGeom prst="rect">
            <a:avLst/>
          </a:prstGeom>
          <a:noFill/>
        </p:spPr>
        <p:txBody>
          <a:bodyPr wrap="square" lIns="18288" tIns="18288" rIns="18288" bIns="18288" anchor="t">
            <a:noAutofit/>
          </a:bodyPr>
          <a:lstStyle/>
          <a:p>
            <a:pPr algn="l"/>
            <a:r>
              <a:rPr lang="en-GB" sz="3600" b="1">
                <a:latin typeface="Mokoko Medium" panose="02060603020203020204" pitchFamily="18" charset="77"/>
                <a:cs typeface="Mokoko Medium" panose="02060603020203020204" pitchFamily="18" charset="77"/>
              </a:rPr>
              <a:t>Next steps: the</a:t>
            </a:r>
            <a:r>
              <a:rPr sz="3600" b="1">
                <a:latin typeface="Mokoko Medium" panose="02060603020203020204" pitchFamily="18" charset="77"/>
                <a:cs typeface="Mokoko Medium" panose="02060603020203020204" pitchFamily="18" charset="77"/>
              </a:rPr>
              <a:t> 4 Ps</a:t>
            </a:r>
          </a:p>
        </p:txBody>
      </p:sp>
      <p:sp>
        <p:nvSpPr>
          <p:cNvPr id="7" name="TextBox 6"/>
          <p:cNvSpPr txBox="1"/>
          <p:nvPr/>
        </p:nvSpPr>
        <p:spPr>
          <a:xfrm>
            <a:off x="566928" y="1234440"/>
            <a:ext cx="9052560" cy="329184"/>
          </a:xfrm>
          <a:prstGeom prst="rect">
            <a:avLst/>
          </a:prstGeom>
          <a:noFill/>
        </p:spPr>
        <p:txBody>
          <a:bodyPr wrap="square" lIns="18288" tIns="18288" rIns="18288" bIns="18288" anchor="t">
            <a:noAutofit/>
          </a:bodyPr>
          <a:lstStyle/>
          <a:p>
            <a:pPr algn="l"/>
            <a:r>
              <a:rPr sz="1500" b="0">
                <a:latin typeface="DM Sans"/>
              </a:rPr>
              <a:t>Use each phase to check service readiness before launch and during early delivery</a:t>
            </a:r>
          </a:p>
        </p:txBody>
      </p:sp>
      <p:sp>
        <p:nvSpPr>
          <p:cNvPr id="8" name="Rectangle 7"/>
          <p:cNvSpPr/>
          <p:nvPr/>
        </p:nvSpPr>
        <p:spPr>
          <a:xfrm>
            <a:off x="658368" y="1938528"/>
            <a:ext cx="2496312" cy="5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accent1"/>
              </a:solidFill>
            </a:endParaRPr>
          </a:p>
        </p:txBody>
      </p:sp>
      <p:sp>
        <p:nvSpPr>
          <p:cNvPr id="9" name="TextBox 8"/>
          <p:cNvSpPr txBox="1"/>
          <p:nvPr/>
        </p:nvSpPr>
        <p:spPr>
          <a:xfrm>
            <a:off x="658368" y="2212848"/>
            <a:ext cx="502920" cy="274320"/>
          </a:xfrm>
          <a:prstGeom prst="rect">
            <a:avLst/>
          </a:prstGeom>
          <a:noFill/>
        </p:spPr>
        <p:txBody>
          <a:bodyPr wrap="square" lIns="18288" tIns="18288" rIns="18288" bIns="18288" anchor="t">
            <a:noAutofit/>
          </a:bodyPr>
          <a:lstStyle/>
          <a:p>
            <a:pPr algn="l"/>
            <a:r>
              <a:rPr sz="1400" b="1">
                <a:solidFill>
                  <a:schemeClr val="accent1"/>
                </a:solidFill>
                <a:latin typeface="DM Sans"/>
              </a:rPr>
              <a:t>01</a:t>
            </a:r>
          </a:p>
        </p:txBody>
      </p:sp>
      <p:sp>
        <p:nvSpPr>
          <p:cNvPr id="10" name="TextBox 9"/>
          <p:cNvSpPr txBox="1"/>
          <p:nvPr/>
        </p:nvSpPr>
        <p:spPr>
          <a:xfrm>
            <a:off x="658368" y="2532888"/>
            <a:ext cx="2404872" cy="402336"/>
          </a:xfrm>
          <a:prstGeom prst="rect">
            <a:avLst/>
          </a:prstGeom>
          <a:noFill/>
        </p:spPr>
        <p:txBody>
          <a:bodyPr wrap="square" lIns="18288" tIns="18288" rIns="18288" bIns="18288" anchor="t">
            <a:noAutofit/>
          </a:bodyPr>
          <a:lstStyle/>
          <a:p>
            <a:pPr algn="l"/>
            <a:r>
              <a:rPr sz="2300" b="1">
                <a:solidFill>
                  <a:schemeClr val="accent1"/>
                </a:solidFill>
                <a:latin typeface="DM Sans"/>
              </a:rPr>
              <a:t>Plan</a:t>
            </a:r>
          </a:p>
        </p:txBody>
      </p:sp>
      <p:sp>
        <p:nvSpPr>
          <p:cNvPr id="11" name="TextBox 10"/>
          <p:cNvSpPr txBox="1"/>
          <p:nvPr/>
        </p:nvSpPr>
        <p:spPr>
          <a:xfrm>
            <a:off x="658368" y="3127248"/>
            <a:ext cx="2450592" cy="2697480"/>
          </a:xfrm>
          <a:prstGeom prst="rect">
            <a:avLst/>
          </a:prstGeom>
          <a:noFill/>
        </p:spPr>
        <p:txBody>
          <a:bodyPr wrap="square" lIns="18288" tIns="18288" rIns="18288" bIns="18288">
            <a:noAutofit/>
          </a:bodyPr>
          <a:lstStyle/>
          <a:p>
            <a:pPr algn="l">
              <a:spcAft>
                <a:spcPts val="700"/>
              </a:spcAft>
            </a:pPr>
            <a:r>
              <a:rPr sz="1450" b="0">
                <a:latin typeface="DM Sans"/>
              </a:rPr>
              <a:t>Set up NBS and central ordering</a:t>
            </a:r>
          </a:p>
          <a:p>
            <a:pPr algn="l">
              <a:spcAft>
                <a:spcPts val="700"/>
              </a:spcAft>
            </a:pPr>
            <a:r>
              <a:rPr sz="1450" b="0">
                <a:latin typeface="DM Sans"/>
              </a:rPr>
              <a:t>Check consultation room set up</a:t>
            </a:r>
          </a:p>
          <a:p>
            <a:pPr algn="l">
              <a:spcAft>
                <a:spcPts val="700"/>
              </a:spcAft>
            </a:pPr>
            <a:r>
              <a:rPr sz="1450" b="0">
                <a:latin typeface="DM Sans"/>
              </a:rPr>
              <a:t>Review patient journey</a:t>
            </a:r>
          </a:p>
        </p:txBody>
      </p:sp>
      <p:sp>
        <p:nvSpPr>
          <p:cNvPr id="12" name="Rectangle 11"/>
          <p:cNvSpPr/>
          <p:nvPr/>
        </p:nvSpPr>
        <p:spPr>
          <a:xfrm>
            <a:off x="3465576" y="1938528"/>
            <a:ext cx="2496312" cy="5029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accent3"/>
              </a:solidFill>
            </a:endParaRPr>
          </a:p>
        </p:txBody>
      </p:sp>
      <p:sp>
        <p:nvSpPr>
          <p:cNvPr id="13" name="Rectangle 12"/>
          <p:cNvSpPr/>
          <p:nvPr/>
        </p:nvSpPr>
        <p:spPr>
          <a:xfrm>
            <a:off x="3310128" y="1993392"/>
            <a:ext cx="10972" cy="41605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465576" y="2212848"/>
            <a:ext cx="502920" cy="274320"/>
          </a:xfrm>
          <a:prstGeom prst="rect">
            <a:avLst/>
          </a:prstGeom>
          <a:noFill/>
        </p:spPr>
        <p:txBody>
          <a:bodyPr wrap="square" lIns="18288" tIns="18288" rIns="18288" bIns="18288" anchor="t">
            <a:noAutofit/>
          </a:bodyPr>
          <a:lstStyle/>
          <a:p>
            <a:pPr algn="l"/>
            <a:r>
              <a:rPr sz="1400" b="1">
                <a:solidFill>
                  <a:schemeClr val="accent3"/>
                </a:solidFill>
                <a:latin typeface="DM Sans"/>
              </a:rPr>
              <a:t>02</a:t>
            </a:r>
          </a:p>
        </p:txBody>
      </p:sp>
      <p:sp>
        <p:nvSpPr>
          <p:cNvPr id="15" name="TextBox 14"/>
          <p:cNvSpPr txBox="1"/>
          <p:nvPr/>
        </p:nvSpPr>
        <p:spPr>
          <a:xfrm>
            <a:off x="3433572" y="2532888"/>
            <a:ext cx="2404872" cy="402336"/>
          </a:xfrm>
          <a:prstGeom prst="rect">
            <a:avLst/>
          </a:prstGeom>
          <a:noFill/>
        </p:spPr>
        <p:txBody>
          <a:bodyPr wrap="square" lIns="18288" tIns="18288" rIns="18288" bIns="18288" anchor="t">
            <a:noAutofit/>
          </a:bodyPr>
          <a:lstStyle/>
          <a:p>
            <a:pPr algn="l"/>
            <a:r>
              <a:rPr sz="2300" b="1">
                <a:solidFill>
                  <a:schemeClr val="accent3"/>
                </a:solidFill>
                <a:latin typeface="DM Sans"/>
              </a:rPr>
              <a:t>Prepare</a:t>
            </a:r>
          </a:p>
        </p:txBody>
      </p:sp>
      <p:sp>
        <p:nvSpPr>
          <p:cNvPr id="16" name="TextBox 15"/>
          <p:cNvSpPr txBox="1"/>
          <p:nvPr/>
        </p:nvSpPr>
        <p:spPr>
          <a:xfrm>
            <a:off x="3465576" y="3127248"/>
            <a:ext cx="2450592" cy="2697480"/>
          </a:xfrm>
          <a:prstGeom prst="rect">
            <a:avLst/>
          </a:prstGeom>
          <a:noFill/>
        </p:spPr>
        <p:txBody>
          <a:bodyPr wrap="square" lIns="18288" tIns="18288" rIns="18288" bIns="18288">
            <a:noAutofit/>
          </a:bodyPr>
          <a:lstStyle/>
          <a:p>
            <a:pPr algn="l">
              <a:spcAft>
                <a:spcPts val="700"/>
              </a:spcAft>
            </a:pPr>
            <a:r>
              <a:rPr sz="1450" b="0" dirty="0">
                <a:latin typeface="DM Sans"/>
              </a:rPr>
              <a:t>Complete all training and record</a:t>
            </a:r>
          </a:p>
          <a:p>
            <a:pPr algn="l">
              <a:spcAft>
                <a:spcPts val="700"/>
              </a:spcAft>
            </a:pPr>
            <a:r>
              <a:rPr sz="1450" b="0" dirty="0">
                <a:latin typeface="DM Sans"/>
              </a:rPr>
              <a:t>Read and sign the PGD</a:t>
            </a:r>
          </a:p>
          <a:p>
            <a:pPr algn="l">
              <a:spcAft>
                <a:spcPts val="700"/>
              </a:spcAft>
            </a:pPr>
            <a:r>
              <a:rPr sz="1450" b="0" dirty="0">
                <a:latin typeface="DM Sans"/>
              </a:rPr>
              <a:t>Read service spec and CPE guidance</a:t>
            </a:r>
          </a:p>
          <a:p>
            <a:pPr algn="l">
              <a:spcAft>
                <a:spcPts val="700"/>
              </a:spcAft>
            </a:pPr>
            <a:r>
              <a:rPr sz="1450" b="0" dirty="0">
                <a:latin typeface="DM Sans"/>
              </a:rPr>
              <a:t>Develop SOPs / risk assessment</a:t>
            </a:r>
            <a:endParaRPr lang="en-GB" sz="1450" b="0" dirty="0">
              <a:latin typeface="DM Sans"/>
            </a:endParaRPr>
          </a:p>
          <a:p>
            <a:pPr algn="l">
              <a:spcAft>
                <a:spcPts val="700"/>
              </a:spcAft>
            </a:pPr>
            <a:r>
              <a:rPr lang="en-GB" sz="1450" dirty="0">
                <a:latin typeface="DM Sans"/>
              </a:rPr>
              <a:t>Complete Vaccinator / </a:t>
            </a:r>
            <a:r>
              <a:rPr lang="en-GB" sz="1450">
                <a:latin typeface="DM Sans"/>
              </a:rPr>
              <a:t>Pharmacy Contactor </a:t>
            </a:r>
            <a:r>
              <a:rPr lang="en-GB" sz="1450" dirty="0">
                <a:latin typeface="DM Sans"/>
              </a:rPr>
              <a:t>checklist</a:t>
            </a:r>
            <a:endParaRPr sz="1450" b="0" dirty="0">
              <a:latin typeface="DM Sans"/>
            </a:endParaRPr>
          </a:p>
        </p:txBody>
      </p:sp>
      <p:sp>
        <p:nvSpPr>
          <p:cNvPr id="17" name="Rectangle 16"/>
          <p:cNvSpPr/>
          <p:nvPr/>
        </p:nvSpPr>
        <p:spPr>
          <a:xfrm>
            <a:off x="6272783" y="1938528"/>
            <a:ext cx="2496312" cy="5029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6117336" y="1993392"/>
            <a:ext cx="10972" cy="41605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272783" y="2212848"/>
            <a:ext cx="502920" cy="274320"/>
          </a:xfrm>
          <a:prstGeom prst="rect">
            <a:avLst/>
          </a:prstGeom>
          <a:noFill/>
        </p:spPr>
        <p:txBody>
          <a:bodyPr wrap="square" lIns="18288" tIns="18288" rIns="18288" bIns="18288" anchor="t">
            <a:noAutofit/>
          </a:bodyPr>
          <a:lstStyle/>
          <a:p>
            <a:pPr algn="l"/>
            <a:r>
              <a:rPr sz="1400" b="1">
                <a:solidFill>
                  <a:schemeClr val="accent2"/>
                </a:solidFill>
                <a:latin typeface="DM Sans"/>
              </a:rPr>
              <a:t>03</a:t>
            </a:r>
          </a:p>
        </p:txBody>
      </p:sp>
      <p:sp>
        <p:nvSpPr>
          <p:cNvPr id="20" name="TextBox 19"/>
          <p:cNvSpPr txBox="1"/>
          <p:nvPr/>
        </p:nvSpPr>
        <p:spPr>
          <a:xfrm>
            <a:off x="6272783" y="2532888"/>
            <a:ext cx="2404872" cy="402336"/>
          </a:xfrm>
          <a:prstGeom prst="rect">
            <a:avLst/>
          </a:prstGeom>
          <a:noFill/>
        </p:spPr>
        <p:txBody>
          <a:bodyPr wrap="square" lIns="18288" tIns="18288" rIns="18288" bIns="18288" anchor="t">
            <a:noAutofit/>
          </a:bodyPr>
          <a:lstStyle/>
          <a:p>
            <a:pPr algn="l"/>
            <a:r>
              <a:rPr sz="2300" b="1">
                <a:solidFill>
                  <a:schemeClr val="accent2"/>
                </a:solidFill>
                <a:latin typeface="DM Sans"/>
              </a:rPr>
              <a:t>Promote</a:t>
            </a:r>
          </a:p>
        </p:txBody>
      </p:sp>
      <p:sp>
        <p:nvSpPr>
          <p:cNvPr id="21" name="TextBox 20"/>
          <p:cNvSpPr txBox="1"/>
          <p:nvPr/>
        </p:nvSpPr>
        <p:spPr>
          <a:xfrm>
            <a:off x="6272783" y="3127248"/>
            <a:ext cx="2450592" cy="2697480"/>
          </a:xfrm>
          <a:prstGeom prst="rect">
            <a:avLst/>
          </a:prstGeom>
          <a:noFill/>
        </p:spPr>
        <p:txBody>
          <a:bodyPr wrap="square" lIns="18288" tIns="18288" rIns="18288" bIns="18288">
            <a:noAutofit/>
          </a:bodyPr>
          <a:lstStyle/>
          <a:p>
            <a:pPr algn="l">
              <a:spcAft>
                <a:spcPts val="700"/>
              </a:spcAft>
            </a:pPr>
            <a:r>
              <a:rPr sz="1450" b="0">
                <a:latin typeface="DM Sans"/>
              </a:rPr>
              <a:t>Team briefings</a:t>
            </a:r>
          </a:p>
          <a:p>
            <a:pPr algn="l">
              <a:spcAft>
                <a:spcPts val="700"/>
              </a:spcAft>
            </a:pPr>
            <a:r>
              <a:rPr sz="1450" b="0">
                <a:latin typeface="DM Sans"/>
              </a:rPr>
              <a:t>GP engagement</a:t>
            </a:r>
          </a:p>
          <a:p>
            <a:pPr algn="l">
              <a:spcAft>
                <a:spcPts val="700"/>
              </a:spcAft>
            </a:pPr>
            <a:r>
              <a:rPr sz="1450" b="0">
                <a:latin typeface="DM Sans"/>
              </a:rPr>
              <a:t>Contact colleges &amp; universities</a:t>
            </a:r>
          </a:p>
          <a:p>
            <a:pPr algn="l">
              <a:spcAft>
                <a:spcPts val="700"/>
              </a:spcAft>
            </a:pPr>
            <a:r>
              <a:rPr sz="1450" b="0">
                <a:latin typeface="DM Sans"/>
              </a:rPr>
              <a:t>Patient awareness — promote the service</a:t>
            </a:r>
          </a:p>
        </p:txBody>
      </p:sp>
      <p:sp>
        <p:nvSpPr>
          <p:cNvPr id="22" name="Rectangle 21"/>
          <p:cNvSpPr/>
          <p:nvPr/>
        </p:nvSpPr>
        <p:spPr>
          <a:xfrm>
            <a:off x="9079992" y="1938528"/>
            <a:ext cx="2496312" cy="5029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8924544" y="1993392"/>
            <a:ext cx="10972" cy="41605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9079992" y="2212848"/>
            <a:ext cx="502920" cy="274320"/>
          </a:xfrm>
          <a:prstGeom prst="rect">
            <a:avLst/>
          </a:prstGeom>
          <a:noFill/>
        </p:spPr>
        <p:txBody>
          <a:bodyPr wrap="square" lIns="18288" tIns="18288" rIns="18288" bIns="18288" anchor="t">
            <a:noAutofit/>
          </a:bodyPr>
          <a:lstStyle/>
          <a:p>
            <a:pPr algn="l"/>
            <a:r>
              <a:rPr sz="1400" b="1">
                <a:latin typeface="DM Sans"/>
              </a:rPr>
              <a:t>04</a:t>
            </a:r>
          </a:p>
        </p:txBody>
      </p:sp>
      <p:sp>
        <p:nvSpPr>
          <p:cNvPr id="25" name="TextBox 24"/>
          <p:cNvSpPr txBox="1"/>
          <p:nvPr/>
        </p:nvSpPr>
        <p:spPr>
          <a:xfrm>
            <a:off x="9079992" y="2532888"/>
            <a:ext cx="2404872" cy="402336"/>
          </a:xfrm>
          <a:prstGeom prst="rect">
            <a:avLst/>
          </a:prstGeom>
          <a:noFill/>
        </p:spPr>
        <p:txBody>
          <a:bodyPr wrap="square" lIns="18288" tIns="18288" rIns="18288" bIns="18288" anchor="t">
            <a:noAutofit/>
          </a:bodyPr>
          <a:lstStyle/>
          <a:p>
            <a:pPr algn="l"/>
            <a:r>
              <a:rPr sz="2300" b="1">
                <a:latin typeface="DM Sans"/>
              </a:rPr>
              <a:t>Provide</a:t>
            </a:r>
          </a:p>
        </p:txBody>
      </p:sp>
      <p:sp>
        <p:nvSpPr>
          <p:cNvPr id="26" name="TextBox 25"/>
          <p:cNvSpPr txBox="1"/>
          <p:nvPr/>
        </p:nvSpPr>
        <p:spPr>
          <a:xfrm>
            <a:off x="9079992" y="3127248"/>
            <a:ext cx="2450592" cy="2697480"/>
          </a:xfrm>
          <a:prstGeom prst="rect">
            <a:avLst/>
          </a:prstGeom>
          <a:noFill/>
        </p:spPr>
        <p:txBody>
          <a:bodyPr wrap="square" lIns="18288" tIns="18288" rIns="18288" bIns="18288">
            <a:noAutofit/>
          </a:bodyPr>
          <a:lstStyle/>
          <a:p>
            <a:pPr algn="l">
              <a:spcAft>
                <a:spcPts val="700"/>
              </a:spcAft>
            </a:pPr>
            <a:r>
              <a:rPr sz="1450" b="0">
                <a:latin typeface="DM Sans"/>
              </a:rPr>
              <a:t>Deliver vaccinations safely</a:t>
            </a:r>
          </a:p>
          <a:p>
            <a:pPr algn="l">
              <a:spcAft>
                <a:spcPts val="700"/>
              </a:spcAft>
            </a:pPr>
            <a:r>
              <a:rPr sz="1450" b="0">
                <a:latin typeface="DM Sans"/>
              </a:rPr>
              <a:t>Book second doses</a:t>
            </a:r>
          </a:p>
          <a:p>
            <a:pPr algn="l">
              <a:spcAft>
                <a:spcPts val="700"/>
              </a:spcAft>
            </a:pPr>
            <a:r>
              <a:rPr sz="1450" b="0">
                <a:latin typeface="DM Sans"/>
              </a:rPr>
              <a:t>Record activity</a:t>
            </a:r>
          </a:p>
          <a:p>
            <a:pPr algn="l">
              <a:spcAft>
                <a:spcPts val="700"/>
              </a:spcAft>
            </a:pPr>
            <a:r>
              <a:rPr sz="1450" b="0">
                <a:latin typeface="DM Sans"/>
              </a:rPr>
              <a:t>Claim payment</a:t>
            </a:r>
          </a:p>
        </p:txBody>
      </p:sp>
    </p:spTree>
    <p:extLst>
      <p:ext uri="{BB962C8B-B14F-4D97-AF65-F5344CB8AC3E}">
        <p14:creationId xmlns:p14="http://schemas.microsoft.com/office/powerpoint/2010/main" val="3326713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F1FA-B145-DFE8-BBD5-53C4A1F37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12D73-A822-8013-993A-FE27FBDA8866}"/>
              </a:ext>
            </a:extLst>
          </p:cNvPr>
          <p:cNvSpPr>
            <a:spLocks noGrp="1"/>
          </p:cNvSpPr>
          <p:nvPr>
            <p:ph type="title"/>
          </p:nvPr>
        </p:nvSpPr>
        <p:spPr/>
        <p:txBody>
          <a:bodyPr/>
          <a:lstStyle/>
          <a:p>
            <a:r>
              <a:rPr lang="en-GB" dirty="0"/>
              <a:t>Any Questions ?</a:t>
            </a:r>
          </a:p>
        </p:txBody>
      </p:sp>
    </p:spTree>
    <p:extLst>
      <p:ext uri="{BB962C8B-B14F-4D97-AF65-F5344CB8AC3E}">
        <p14:creationId xmlns:p14="http://schemas.microsoft.com/office/powerpoint/2010/main" val="395385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0144-23CD-D0DB-C775-6DEDA56C634D}"/>
              </a:ext>
            </a:extLst>
          </p:cNvPr>
          <p:cNvSpPr>
            <a:spLocks noGrp="1"/>
          </p:cNvSpPr>
          <p:nvPr>
            <p:ph type="title"/>
          </p:nvPr>
        </p:nvSpPr>
        <p:spPr/>
        <p:txBody>
          <a:bodyPr>
            <a:normAutofit/>
          </a:bodyPr>
          <a:lstStyle/>
          <a:p>
            <a:r>
              <a:rPr lang="en-US"/>
              <a:t>Training</a:t>
            </a:r>
          </a:p>
        </p:txBody>
      </p:sp>
      <p:sp>
        <p:nvSpPr>
          <p:cNvPr id="6" name="Text Placeholder 3">
            <a:extLst>
              <a:ext uri="{FF2B5EF4-FFF2-40B4-BE49-F238E27FC236}">
                <a16:creationId xmlns:a16="http://schemas.microsoft.com/office/drawing/2014/main" id="{397FED1D-2FAD-5297-4B71-D66533903823}"/>
              </a:ext>
            </a:extLst>
          </p:cNvPr>
          <p:cNvSpPr txBox="1">
            <a:spLocks noChangeArrowheads="1"/>
          </p:cNvSpPr>
          <p:nvPr/>
        </p:nvSpPr>
        <p:spPr bwMode="auto">
          <a:xfrm>
            <a:off x="1227827" y="1634566"/>
            <a:ext cx="2699715" cy="142989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DM Sans" pitchFamily="2" charset="77"/>
              </a:rPr>
              <a:t>Ensure you have the correct knowledge and practical skills to provide a service</a:t>
            </a:r>
          </a:p>
        </p:txBody>
      </p:sp>
      <p:sp>
        <p:nvSpPr>
          <p:cNvPr id="7" name="Text Placeholder 3">
            <a:extLst>
              <a:ext uri="{FF2B5EF4-FFF2-40B4-BE49-F238E27FC236}">
                <a16:creationId xmlns:a16="http://schemas.microsoft.com/office/drawing/2014/main" id="{63AB853E-11CB-5C4B-19AD-5D732C83D7BC}"/>
              </a:ext>
            </a:extLst>
          </p:cNvPr>
          <p:cNvSpPr txBox="1">
            <a:spLocks noChangeArrowheads="1"/>
          </p:cNvSpPr>
          <p:nvPr/>
        </p:nvSpPr>
        <p:spPr bwMode="auto">
          <a:xfrm>
            <a:off x="1227827" y="3287517"/>
            <a:ext cx="2704035" cy="1177886"/>
          </a:xfrm>
          <a:prstGeom prst="rect">
            <a:avLst/>
          </a:prstGeom>
          <a:noFill/>
          <a:ln w="19050">
            <a:solidFill>
              <a:schemeClr val="accent1"/>
            </a:solidFill>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kumimoji="0" lang="en-GB" altLang="en-US" sz="1600" u="none" strike="noStrike" kern="1200" cap="none" spc="0" normalizeH="0" baseline="0" noProof="0">
                <a:ln>
                  <a:noFill/>
                </a:ln>
                <a:solidFill>
                  <a:srgbClr val="0072CE"/>
                </a:solidFill>
                <a:effectLst/>
                <a:uLnTx/>
                <a:uFillTx/>
                <a:latin typeface="DM Sans" pitchFamily="2" charset="0"/>
              </a:rPr>
              <a:t>Disease awareness</a:t>
            </a:r>
          </a:p>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lang="en-GB" altLang="en-US" sz="1600">
                <a:solidFill>
                  <a:srgbClr val="0072CE"/>
                </a:solidFill>
                <a:latin typeface="DM Sans" pitchFamily="2" charset="0"/>
              </a:rPr>
              <a:t>Practical</a:t>
            </a:r>
          </a:p>
          <a:p>
            <a:pPr marL="285750" marR="0" lvl="0" indent="-285750" defTabSz="829361" rtl="0" eaLnBrk="1" fontAlgn="auto" latinLnBrk="0" hangingPunct="1">
              <a:spcBef>
                <a:spcPts val="907"/>
              </a:spcBef>
              <a:spcAft>
                <a:spcPts val="0"/>
              </a:spcAft>
              <a:buClr>
                <a:schemeClr val="accent1"/>
              </a:buClr>
              <a:buSzTx/>
              <a:buFont typeface="Wingdings" pitchFamily="2" charset="2"/>
              <a:buChar char="§"/>
              <a:tabLst/>
              <a:defRPr/>
            </a:pPr>
            <a:r>
              <a:rPr kumimoji="0" lang="en-GB" altLang="en-US" sz="1600" u="none" strike="noStrike" kern="1200" cap="none" spc="0" normalizeH="0" baseline="0" noProof="0">
                <a:ln>
                  <a:noFill/>
                </a:ln>
                <a:solidFill>
                  <a:srgbClr val="0072CE"/>
                </a:solidFill>
                <a:effectLst/>
                <a:uLnTx/>
                <a:uFillTx/>
                <a:latin typeface="DM Sans" pitchFamily="2" charset="0"/>
              </a:rPr>
              <a:t>Communicating risk</a:t>
            </a:r>
          </a:p>
        </p:txBody>
      </p:sp>
      <p:pic>
        <p:nvPicPr>
          <p:cNvPr id="9" name="Picture 8">
            <a:extLst>
              <a:ext uri="{FF2B5EF4-FFF2-40B4-BE49-F238E27FC236}">
                <a16:creationId xmlns:a16="http://schemas.microsoft.com/office/drawing/2014/main" id="{352A6BDA-E990-1C57-BBB7-14E55DC9CF15}"/>
              </a:ext>
            </a:extLst>
          </p:cNvPr>
          <p:cNvPicPr>
            <a:picLocks noChangeAspect="1"/>
          </p:cNvPicPr>
          <p:nvPr/>
        </p:nvPicPr>
        <p:blipFill>
          <a:blip r:embed="rId3"/>
          <a:stretch>
            <a:fillRect/>
          </a:stretch>
        </p:blipFill>
        <p:spPr>
          <a:xfrm>
            <a:off x="9308995" y="643046"/>
            <a:ext cx="2044805" cy="1150719"/>
          </a:xfrm>
          <a:prstGeom prst="rect">
            <a:avLst/>
          </a:prstGeom>
        </p:spPr>
      </p:pic>
      <p:pic>
        <p:nvPicPr>
          <p:cNvPr id="15" name="Picture 14">
            <a:extLst>
              <a:ext uri="{FF2B5EF4-FFF2-40B4-BE49-F238E27FC236}">
                <a16:creationId xmlns:a16="http://schemas.microsoft.com/office/drawing/2014/main" id="{5AFE828E-AB5C-EA15-7E6F-0A71357EA91A}"/>
              </a:ext>
            </a:extLst>
          </p:cNvPr>
          <p:cNvPicPr>
            <a:picLocks noChangeAspect="1"/>
          </p:cNvPicPr>
          <p:nvPr/>
        </p:nvPicPr>
        <p:blipFill>
          <a:blip r:embed="rId4"/>
          <a:stretch>
            <a:fillRect/>
          </a:stretch>
        </p:blipFill>
        <p:spPr>
          <a:xfrm>
            <a:off x="9242563" y="1913743"/>
            <a:ext cx="2111237" cy="1150719"/>
          </a:xfrm>
          <a:prstGeom prst="rect">
            <a:avLst/>
          </a:prstGeom>
        </p:spPr>
      </p:pic>
      <p:pic>
        <p:nvPicPr>
          <p:cNvPr id="19" name="Picture 3" descr="Text&#10;&#10;Description automatically generated with medium confidence">
            <a:extLst>
              <a:ext uri="{FF2B5EF4-FFF2-40B4-BE49-F238E27FC236}">
                <a16:creationId xmlns:a16="http://schemas.microsoft.com/office/drawing/2014/main" id="{C8A76740-2438-26C0-EAD1-BB2168FD34C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006813" y="3287517"/>
            <a:ext cx="2346987" cy="10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6D77F8C4-1471-E1C4-103B-A0CCA75BB3AD}"/>
              </a:ext>
            </a:extLst>
          </p:cNvPr>
          <p:cNvPicPr>
            <a:picLocks noChangeAspect="1"/>
          </p:cNvPicPr>
          <p:nvPr/>
        </p:nvPicPr>
        <p:blipFill>
          <a:blip r:embed="rId6"/>
          <a:stretch>
            <a:fillRect/>
          </a:stretch>
        </p:blipFill>
        <p:spPr>
          <a:xfrm>
            <a:off x="6110229" y="4556392"/>
            <a:ext cx="1755225" cy="853893"/>
          </a:xfrm>
          <a:prstGeom prst="rect">
            <a:avLst/>
          </a:prstGeom>
        </p:spPr>
      </p:pic>
      <p:pic>
        <p:nvPicPr>
          <p:cNvPr id="23" name="Picture 22">
            <a:extLst>
              <a:ext uri="{FF2B5EF4-FFF2-40B4-BE49-F238E27FC236}">
                <a16:creationId xmlns:a16="http://schemas.microsoft.com/office/drawing/2014/main" id="{9DF84B38-F89A-A3F6-F3B9-EE65B84436FB}"/>
              </a:ext>
            </a:extLst>
          </p:cNvPr>
          <p:cNvPicPr>
            <a:picLocks noChangeAspect="1"/>
          </p:cNvPicPr>
          <p:nvPr/>
        </p:nvPicPr>
        <p:blipFill>
          <a:blip r:embed="rId7"/>
          <a:stretch>
            <a:fillRect/>
          </a:stretch>
        </p:blipFill>
        <p:spPr>
          <a:xfrm>
            <a:off x="6024276" y="3287517"/>
            <a:ext cx="2266355" cy="810537"/>
          </a:xfrm>
          <a:prstGeom prst="rect">
            <a:avLst/>
          </a:prstGeom>
        </p:spPr>
      </p:pic>
      <p:pic>
        <p:nvPicPr>
          <p:cNvPr id="10" name="Picture 9">
            <a:extLst>
              <a:ext uri="{FF2B5EF4-FFF2-40B4-BE49-F238E27FC236}">
                <a16:creationId xmlns:a16="http://schemas.microsoft.com/office/drawing/2014/main" id="{9F4D59B2-9AC5-E0D0-B290-F3851EB38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4276" y="1027906"/>
            <a:ext cx="2197100" cy="381000"/>
          </a:xfrm>
          <a:prstGeom prst="rect">
            <a:avLst/>
          </a:prstGeom>
        </p:spPr>
      </p:pic>
      <p:pic>
        <p:nvPicPr>
          <p:cNvPr id="12" name="Picture 11">
            <a:extLst>
              <a:ext uri="{FF2B5EF4-FFF2-40B4-BE49-F238E27FC236}">
                <a16:creationId xmlns:a16="http://schemas.microsoft.com/office/drawing/2014/main" id="{8D18F445-5C59-8B3C-46E0-99E4C412D9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0229" y="1840616"/>
            <a:ext cx="1118947" cy="1118947"/>
          </a:xfrm>
          <a:prstGeom prst="rect">
            <a:avLst/>
          </a:prstGeom>
        </p:spPr>
      </p:pic>
      <p:sp>
        <p:nvSpPr>
          <p:cNvPr id="13" name="Rectangle 12">
            <a:extLst>
              <a:ext uri="{FF2B5EF4-FFF2-40B4-BE49-F238E27FC236}">
                <a16:creationId xmlns:a16="http://schemas.microsoft.com/office/drawing/2014/main" id="{E841C3DD-9149-3AAE-F95A-3F3A1B63603B}"/>
              </a:ext>
            </a:extLst>
          </p:cNvPr>
          <p:cNvSpPr/>
          <p:nvPr/>
        </p:nvSpPr>
        <p:spPr>
          <a:xfrm>
            <a:off x="4414757" y="1584323"/>
            <a:ext cx="45719" cy="38259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84B3F-616B-9483-4519-5CD43A588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FCD47-590A-FDC1-20B1-64E08D42609A}"/>
              </a:ext>
            </a:extLst>
          </p:cNvPr>
          <p:cNvSpPr>
            <a:spLocks noGrp="1"/>
          </p:cNvSpPr>
          <p:nvPr>
            <p:ph type="title"/>
          </p:nvPr>
        </p:nvSpPr>
        <p:spPr>
          <a:xfrm>
            <a:off x="869742" y="175205"/>
            <a:ext cx="10191750" cy="1325563"/>
          </a:xfrm>
        </p:spPr>
        <p:txBody>
          <a:bodyPr>
            <a:normAutofit/>
          </a:bodyPr>
          <a:lstStyle/>
          <a:p>
            <a:r>
              <a:rPr lang="en-US"/>
              <a:t>Training</a:t>
            </a:r>
          </a:p>
        </p:txBody>
      </p:sp>
      <p:sp>
        <p:nvSpPr>
          <p:cNvPr id="3" name="Text Placeholder 3">
            <a:extLst>
              <a:ext uri="{FF2B5EF4-FFF2-40B4-BE49-F238E27FC236}">
                <a16:creationId xmlns:a16="http://schemas.microsoft.com/office/drawing/2014/main" id="{902FD1A7-F307-07A9-9126-0F1E719F3855}"/>
              </a:ext>
            </a:extLst>
          </p:cNvPr>
          <p:cNvSpPr txBox="1">
            <a:spLocks noChangeArrowheads="1"/>
          </p:cNvSpPr>
          <p:nvPr/>
        </p:nvSpPr>
        <p:spPr bwMode="auto">
          <a:xfrm>
            <a:off x="836712" y="1298515"/>
            <a:ext cx="2699717" cy="1135643"/>
          </a:xfrm>
          <a:prstGeom prst="rect">
            <a:avLst/>
          </a:prstGeom>
          <a:noFill/>
          <a:ln w="19050">
            <a:solidFill>
              <a:schemeClr val="tx1"/>
            </a:solidFill>
            <a:miter lim="800000"/>
            <a:headEnd/>
            <a:tailEnd/>
          </a:ln>
        </p:spPr>
        <p:txBody>
          <a:bodyPr lIns="163258" tIns="97955" rIns="163258" bIns="97955" anchor="t"/>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effectLst/>
                <a:uLnTx/>
                <a:uFillTx/>
                <a:latin typeface="Arial" pitchFamily="2" charset="77"/>
              </a:rPr>
              <a:t>Ensure you have the correct knowledge and practical skills to provide a service</a:t>
            </a:r>
          </a:p>
        </p:txBody>
      </p:sp>
      <p:sp>
        <p:nvSpPr>
          <p:cNvPr id="7" name="Text Placeholder 3">
            <a:extLst>
              <a:ext uri="{FF2B5EF4-FFF2-40B4-BE49-F238E27FC236}">
                <a16:creationId xmlns:a16="http://schemas.microsoft.com/office/drawing/2014/main" id="{3F0F583D-73BF-69EC-56C6-FDBBAA7BA9A0}"/>
              </a:ext>
            </a:extLst>
          </p:cNvPr>
          <p:cNvSpPr txBox="1">
            <a:spLocks noChangeArrowheads="1"/>
          </p:cNvSpPr>
          <p:nvPr/>
        </p:nvSpPr>
        <p:spPr bwMode="auto">
          <a:xfrm>
            <a:off x="836712" y="2624078"/>
            <a:ext cx="2704035" cy="981963"/>
          </a:xfrm>
          <a:prstGeom prst="rect">
            <a:avLst/>
          </a:prstGeom>
          <a:solidFill>
            <a:srgbClr val="FFFFFF"/>
          </a:solidFill>
          <a:ln w="19050">
            <a:solidFill>
              <a:schemeClr val="accent1"/>
            </a:solidFill>
          </a:ln>
        </p:spPr>
        <p:txBody>
          <a:bodyPr lIns="163258" tIns="97955" rIns="163258" bIns="97955" anchor="t"/>
          <a:lstStyle>
            <a:defPPr>
              <a:defRPr lang="en-US"/>
            </a:defPPr>
            <a:lvl1pPr marL="285750" marR="0" lvl="0" indent="-285750" defTabSz="829361" fontAlgn="auto">
              <a:spcAft>
                <a:spcPts val="600"/>
              </a:spcAft>
              <a:buClrTx/>
              <a:buSzTx/>
              <a:buFont typeface="Wingdings" pitchFamily="2" charset="2"/>
              <a:buChar char="§"/>
              <a:tabLst/>
              <a:defRPr kumimoji="0" sz="1400" u="none" strike="noStrike" cap="none" spc="0" normalizeH="0" baseline="0">
                <a:ln>
                  <a:noFill/>
                </a:ln>
                <a:solidFill>
                  <a:srgbClr val="0072CE"/>
                </a:solidFill>
                <a:effectLst/>
                <a:uLnTx/>
                <a:uFillTx/>
                <a:latin typeface="DM Sans" pitchFamily="2" charset="0"/>
              </a:defRPr>
            </a:lvl1pPr>
            <a:lvl2pPr marL="685800" indent="-228600">
              <a:defRPr sz="2100">
                <a:latin typeface="Arial" panose="020B0604020202020204" pitchFamily="34" charset="0"/>
              </a:defRPr>
            </a:lvl2pPr>
            <a:lvl3pPr marL="1143000" indent="-228600">
              <a:defRPr sz="2100">
                <a:latin typeface="Arial" panose="020B0604020202020204" pitchFamily="34" charset="0"/>
              </a:defRPr>
            </a:lvl3pPr>
            <a:lvl4pPr marL="1600200" indent="-228600">
              <a:defRPr sz="2100">
                <a:latin typeface="Arial" panose="020B0604020202020204" pitchFamily="34" charset="0"/>
              </a:defRPr>
            </a:lvl4pPr>
            <a:lvl5pPr marL="2057400" indent="-228600">
              <a:defRPr sz="2100">
                <a:latin typeface="Arial" panose="020B0604020202020204" pitchFamily="34" charset="0"/>
              </a:defRPr>
            </a:lvl5pPr>
            <a:lvl6pPr marL="2514600" indent="-228600" eaLnBrk="0" fontAlgn="base" hangingPunct="0">
              <a:spcBef>
                <a:spcPct val="0"/>
              </a:spcBef>
              <a:spcAft>
                <a:spcPct val="0"/>
              </a:spcAft>
              <a:defRPr sz="2100">
                <a:latin typeface="Arial" panose="020B0604020202020204" pitchFamily="34" charset="0"/>
              </a:defRPr>
            </a:lvl6pPr>
            <a:lvl7pPr marL="2971800" indent="-228600" eaLnBrk="0" fontAlgn="base" hangingPunct="0">
              <a:spcBef>
                <a:spcPct val="0"/>
              </a:spcBef>
              <a:spcAft>
                <a:spcPct val="0"/>
              </a:spcAft>
              <a:defRPr sz="2100">
                <a:latin typeface="Arial" panose="020B0604020202020204" pitchFamily="34" charset="0"/>
              </a:defRPr>
            </a:lvl7pPr>
            <a:lvl8pPr marL="3429000" indent="-228600" eaLnBrk="0" fontAlgn="base" hangingPunct="0">
              <a:spcBef>
                <a:spcPct val="0"/>
              </a:spcBef>
              <a:spcAft>
                <a:spcPct val="0"/>
              </a:spcAft>
              <a:defRPr sz="2100">
                <a:latin typeface="Arial" panose="020B0604020202020204" pitchFamily="34" charset="0"/>
              </a:defRPr>
            </a:lvl8pPr>
            <a:lvl9pPr marL="3886200" indent="-228600" eaLnBrk="0" fontAlgn="base" hangingPunct="0">
              <a:spcBef>
                <a:spcPct val="0"/>
              </a:spcBef>
              <a:spcAft>
                <a:spcPct val="0"/>
              </a:spcAft>
              <a:defRPr sz="2100">
                <a:latin typeface="Arial" panose="020B0604020202020204" pitchFamily="34" charset="0"/>
              </a:defRPr>
            </a:lvl9pPr>
          </a:lstStyle>
          <a:p>
            <a:pPr>
              <a:buClr>
                <a:schemeClr val="accent1"/>
              </a:buClr>
            </a:pPr>
            <a:r>
              <a:rPr lang="en-GB" altLang="en-US"/>
              <a:t>Disease awareness</a:t>
            </a:r>
          </a:p>
          <a:p>
            <a:pPr>
              <a:buClr>
                <a:schemeClr val="accent1"/>
              </a:buClr>
            </a:pPr>
            <a:r>
              <a:rPr lang="en-GB" altLang="en-US"/>
              <a:t>Practical</a:t>
            </a:r>
          </a:p>
          <a:p>
            <a:pPr>
              <a:buClr>
                <a:schemeClr val="accent1"/>
              </a:buClr>
            </a:pPr>
            <a:r>
              <a:rPr lang="en-GB" altLang="en-US"/>
              <a:t>Communicating risk</a:t>
            </a:r>
          </a:p>
        </p:txBody>
      </p:sp>
      <p:sp>
        <p:nvSpPr>
          <p:cNvPr id="8" name="TextBox 7">
            <a:extLst>
              <a:ext uri="{FF2B5EF4-FFF2-40B4-BE49-F238E27FC236}">
                <a16:creationId xmlns:a16="http://schemas.microsoft.com/office/drawing/2014/main" id="{F665B7C6-DC25-0C33-947F-8DF9D2BC9222}"/>
              </a:ext>
            </a:extLst>
          </p:cNvPr>
          <p:cNvSpPr txBox="1"/>
          <p:nvPr/>
        </p:nvSpPr>
        <p:spPr>
          <a:xfrm>
            <a:off x="4408136" y="268822"/>
            <a:ext cx="7525063" cy="4935903"/>
          </a:xfrm>
          <a:prstGeom prst="rect">
            <a:avLst/>
          </a:prstGeom>
          <a:noFill/>
        </p:spPr>
        <p:txBody>
          <a:bodyPr wrap="square" rtlCol="0">
            <a:spAutoFit/>
          </a:bodyPr>
          <a:lstStyle/>
          <a:p>
            <a:pPr>
              <a:lnSpc>
                <a:spcPct val="110000"/>
              </a:lnSpc>
              <a:spcAft>
                <a:spcPts val="600"/>
              </a:spcAft>
            </a:pPr>
            <a:r>
              <a:rPr lang="en-GB" b="1">
                <a:latin typeface="DM Sans" pitchFamily="2" charset="77"/>
              </a:rPr>
              <a:t>Practitioner Requirements (full details in the PGD)</a:t>
            </a:r>
          </a:p>
          <a:p>
            <a:pPr>
              <a:lnSpc>
                <a:spcPct val="110000"/>
              </a:lnSpc>
            </a:pPr>
            <a:r>
              <a:rPr lang="en-GB" sz="1500" b="1">
                <a:latin typeface="DM Sans" pitchFamily="2" charset="77"/>
              </a:rPr>
              <a:t>Before working under a vaccination PGD, practitioners must:</a:t>
            </a:r>
          </a:p>
          <a:p>
            <a:pPr marL="285750" indent="-285750">
              <a:lnSpc>
                <a:spcPct val="110000"/>
              </a:lnSpc>
              <a:buClr>
                <a:schemeClr val="accent1"/>
              </a:buClr>
              <a:buFont typeface="Wingdings" pitchFamily="2" charset="2"/>
              <a:buChar char="§"/>
            </a:pPr>
            <a:r>
              <a:rPr lang="en-GB" sz="1500">
                <a:latin typeface="DM Sans" pitchFamily="2" charset="77"/>
              </a:rPr>
              <a:t>Be authorised to work under the PGD</a:t>
            </a:r>
          </a:p>
          <a:p>
            <a:pPr marL="285750" indent="-285750">
              <a:lnSpc>
                <a:spcPct val="110000"/>
              </a:lnSpc>
              <a:buClr>
                <a:schemeClr val="accent1"/>
              </a:buClr>
              <a:buFont typeface="Wingdings" pitchFamily="2" charset="2"/>
              <a:buChar char="§"/>
            </a:pPr>
            <a:r>
              <a:rPr lang="en-GB" sz="1500">
                <a:latin typeface="DM Sans" pitchFamily="2" charset="77"/>
              </a:rPr>
              <a:t>Complete appropriate PGD and immunisation training </a:t>
            </a:r>
          </a:p>
          <a:p>
            <a:pPr marL="285750" indent="-285750">
              <a:lnSpc>
                <a:spcPct val="110000"/>
              </a:lnSpc>
              <a:buClr>
                <a:schemeClr val="accent1"/>
              </a:buClr>
              <a:buFont typeface="Wingdings" pitchFamily="2" charset="2"/>
              <a:buChar char="§"/>
            </a:pPr>
            <a:r>
              <a:rPr lang="en-GB" sz="1500">
                <a:latin typeface="DM Sans" pitchFamily="2" charset="77"/>
              </a:rPr>
              <a:t>Be competent to work under PGDs (NICE Competency Framework)</a:t>
            </a:r>
          </a:p>
          <a:p>
            <a:pPr marL="285750" indent="-285750">
              <a:lnSpc>
                <a:spcPct val="110000"/>
              </a:lnSpc>
              <a:buClr>
                <a:schemeClr val="accent1"/>
              </a:buClr>
              <a:buFont typeface="Wingdings" pitchFamily="2" charset="2"/>
              <a:buChar char="§"/>
            </a:pPr>
            <a:r>
              <a:rPr lang="en-GB" sz="1500">
                <a:latin typeface="DM Sans" pitchFamily="2" charset="77"/>
              </a:rPr>
              <a:t>Have access to the current PGD and associated guidance/resources</a:t>
            </a:r>
          </a:p>
          <a:p>
            <a:pPr marL="285750" indent="-285750">
              <a:lnSpc>
                <a:spcPct val="110000"/>
              </a:lnSpc>
              <a:spcAft>
                <a:spcPts val="600"/>
              </a:spcAft>
              <a:buClr>
                <a:schemeClr val="accent1"/>
              </a:buClr>
              <a:buFont typeface="Wingdings" pitchFamily="2" charset="2"/>
              <a:buChar char="§"/>
            </a:pPr>
            <a:r>
              <a:rPr lang="en-GB" sz="1500">
                <a:latin typeface="DM Sans" pitchFamily="2" charset="77"/>
              </a:rPr>
              <a:t>Meet any additional local policy requirements</a:t>
            </a:r>
          </a:p>
          <a:p>
            <a:pPr>
              <a:lnSpc>
                <a:spcPct val="110000"/>
              </a:lnSpc>
            </a:pPr>
            <a:r>
              <a:rPr lang="en-GB" sz="1500" b="1">
                <a:latin typeface="DM Sans" pitchFamily="2" charset="77"/>
              </a:rPr>
              <a:t>Be familiar with:</a:t>
            </a:r>
          </a:p>
          <a:p>
            <a:pPr marL="285750" lvl="1" indent="-285750">
              <a:lnSpc>
                <a:spcPct val="110000"/>
              </a:lnSpc>
              <a:buClr>
                <a:schemeClr val="accent1"/>
              </a:buClr>
              <a:buFont typeface="Wingdings" pitchFamily="2" charset="2"/>
              <a:buChar char="§"/>
            </a:pPr>
            <a:r>
              <a:rPr lang="en-GB" sz="1500">
                <a:latin typeface="DM Sans" pitchFamily="2" charset="77"/>
              </a:rPr>
              <a:t>The vaccine's Summary of Product Characteristics (SmPC)</a:t>
            </a:r>
          </a:p>
          <a:p>
            <a:pPr marL="285750" lvl="1" indent="-285750">
              <a:lnSpc>
                <a:spcPct val="110000"/>
              </a:lnSpc>
              <a:buClr>
                <a:schemeClr val="accent1"/>
              </a:buClr>
              <a:buFont typeface="Wingdings" pitchFamily="2" charset="2"/>
              <a:buChar char="§"/>
            </a:pPr>
            <a:r>
              <a:rPr lang="en-GB" sz="1500">
                <a:latin typeface="DM Sans" pitchFamily="2" charset="77"/>
              </a:rPr>
              <a:t>The Green Book (Immunisation Against Infectious Disease)</a:t>
            </a:r>
          </a:p>
          <a:p>
            <a:pPr marL="285750" lvl="1" indent="-285750">
              <a:lnSpc>
                <a:spcPct val="110000"/>
              </a:lnSpc>
              <a:spcAft>
                <a:spcPts val="600"/>
              </a:spcAft>
              <a:buClr>
                <a:schemeClr val="accent1"/>
              </a:buClr>
              <a:buFont typeface="Wingdings" pitchFamily="2" charset="2"/>
              <a:buChar char="§"/>
            </a:pPr>
            <a:r>
              <a:rPr lang="en-GB" sz="1500">
                <a:latin typeface="DM Sans" pitchFamily="2" charset="77"/>
              </a:rPr>
              <a:t>National and local immunisation programmes</a:t>
            </a:r>
          </a:p>
          <a:p>
            <a:pPr>
              <a:lnSpc>
                <a:spcPct val="110000"/>
              </a:lnSpc>
            </a:pPr>
            <a:r>
              <a:rPr lang="en-GB" sz="1500" b="1">
                <a:latin typeface="DM Sans" pitchFamily="2" charset="77"/>
              </a:rPr>
              <a:t>Be competent to:</a:t>
            </a:r>
          </a:p>
          <a:p>
            <a:pPr marL="285750" lvl="1" indent="-285750">
              <a:lnSpc>
                <a:spcPct val="110000"/>
              </a:lnSpc>
              <a:buClr>
                <a:schemeClr val="accent1"/>
              </a:buClr>
              <a:buFont typeface="Wingdings" pitchFamily="2" charset="2"/>
              <a:buChar char="§"/>
            </a:pPr>
            <a:r>
              <a:rPr lang="en-GB" sz="1500">
                <a:latin typeface="DM Sans" pitchFamily="2" charset="77"/>
              </a:rPr>
              <a:t>Assess patients and administer immunisations</a:t>
            </a:r>
          </a:p>
          <a:p>
            <a:pPr marL="285750" lvl="1" indent="-285750">
              <a:lnSpc>
                <a:spcPct val="110000"/>
              </a:lnSpc>
              <a:buClr>
                <a:schemeClr val="accent1"/>
              </a:buClr>
              <a:buFont typeface="Wingdings" pitchFamily="2" charset="2"/>
              <a:buChar char="§"/>
            </a:pPr>
            <a:r>
              <a:rPr lang="en-GB" sz="1500">
                <a:latin typeface="DM Sans" pitchFamily="2" charset="77"/>
              </a:rPr>
              <a:t>Discuss vaccination and answer patient questions.</a:t>
            </a:r>
          </a:p>
          <a:p>
            <a:pPr marL="285750" lvl="1" indent="-285750">
              <a:lnSpc>
                <a:spcPct val="110000"/>
              </a:lnSpc>
              <a:buClr>
                <a:schemeClr val="accent1"/>
              </a:buClr>
              <a:buFont typeface="Wingdings" pitchFamily="2" charset="2"/>
              <a:buChar char="§"/>
            </a:pPr>
            <a:r>
              <a:rPr lang="en-GB" sz="1500">
                <a:latin typeface="DM Sans" pitchFamily="2" charset="77"/>
              </a:rPr>
              <a:t>Store and handle vaccines correctly, including maintaining the cold chain</a:t>
            </a:r>
          </a:p>
          <a:p>
            <a:pPr marL="285750" lvl="1" indent="-285750">
              <a:lnSpc>
                <a:spcPct val="110000"/>
              </a:lnSpc>
              <a:buClr>
                <a:schemeClr val="accent1"/>
              </a:buClr>
              <a:buFont typeface="Wingdings" pitchFamily="2" charset="2"/>
              <a:buChar char="§"/>
            </a:pPr>
            <a:r>
              <a:rPr lang="en-GB" sz="1500">
                <a:latin typeface="DM Sans" pitchFamily="2" charset="77"/>
              </a:rPr>
              <a:t>Perform intramuscular (IM) and subcutaneous (SC) injections</a:t>
            </a:r>
          </a:p>
          <a:p>
            <a:pPr marL="285750" lvl="1" indent="-285750">
              <a:lnSpc>
                <a:spcPct val="110000"/>
              </a:lnSpc>
              <a:buClr>
                <a:schemeClr val="accent1"/>
              </a:buClr>
              <a:buFont typeface="Wingdings" pitchFamily="2" charset="2"/>
              <a:buChar char="§"/>
            </a:pPr>
            <a:r>
              <a:rPr lang="en-GB" sz="1500">
                <a:latin typeface="DM Sans" pitchFamily="2" charset="77"/>
              </a:rPr>
              <a:t>Recognise and manage anaphylaxis</a:t>
            </a:r>
          </a:p>
          <a:p>
            <a:pPr marL="0" lvl="1">
              <a:lnSpc>
                <a:spcPct val="110000"/>
              </a:lnSpc>
              <a:buClr>
                <a:schemeClr val="accent1"/>
              </a:buClr>
            </a:pPr>
            <a:endParaRPr lang="en-GB" sz="1500">
              <a:latin typeface="DM Sans" pitchFamily="2" charset="77"/>
            </a:endParaRPr>
          </a:p>
        </p:txBody>
      </p:sp>
      <p:sp>
        <p:nvSpPr>
          <p:cNvPr id="10" name="Rectangle 9">
            <a:extLst>
              <a:ext uri="{FF2B5EF4-FFF2-40B4-BE49-F238E27FC236}">
                <a16:creationId xmlns:a16="http://schemas.microsoft.com/office/drawing/2014/main" id="{6D0A3A53-5BBF-B9AD-F143-88172B610C53}"/>
              </a:ext>
            </a:extLst>
          </p:cNvPr>
          <p:cNvSpPr/>
          <p:nvPr/>
        </p:nvSpPr>
        <p:spPr>
          <a:xfrm flipH="1">
            <a:off x="3822192" y="1298516"/>
            <a:ext cx="45719" cy="230752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FF566B4-83CD-615C-109A-129806EF8F2A}"/>
              </a:ext>
            </a:extLst>
          </p:cNvPr>
          <p:cNvSpPr txBox="1"/>
          <p:nvPr/>
        </p:nvSpPr>
        <p:spPr>
          <a:xfrm>
            <a:off x="4408136" y="4864591"/>
            <a:ext cx="6490879" cy="1638910"/>
          </a:xfrm>
          <a:prstGeom prst="rect">
            <a:avLst/>
          </a:prstGeom>
          <a:noFill/>
        </p:spPr>
        <p:txBody>
          <a:bodyPr wrap="none" rtlCol="0">
            <a:spAutoFit/>
          </a:bodyPr>
          <a:lstStyle/>
          <a:p>
            <a:pPr>
              <a:lnSpc>
                <a:spcPct val="110000"/>
              </a:lnSpc>
            </a:pPr>
            <a:r>
              <a:rPr lang="en-GB" sz="1500" b="1">
                <a:latin typeface="DM Sans" pitchFamily="2" charset="77"/>
              </a:rPr>
              <a:t>Continuing Professional Development (CPD)</a:t>
            </a:r>
          </a:p>
          <a:p>
            <a:pPr marL="0" lvl="1">
              <a:lnSpc>
                <a:spcPct val="110000"/>
              </a:lnSpc>
              <a:buClr>
                <a:schemeClr val="accent1"/>
              </a:buClr>
            </a:pPr>
            <a:r>
              <a:rPr lang="en-GB" sz="1500">
                <a:latin typeface="DM Sans" pitchFamily="2" charset="77"/>
              </a:rPr>
              <a:t>Practitioners must maintain up-to-date knowledge and clinical skills in:</a:t>
            </a:r>
          </a:p>
          <a:p>
            <a:pPr marL="285750" lvl="1" indent="-285750">
              <a:lnSpc>
                <a:spcPct val="110000"/>
              </a:lnSpc>
              <a:buClr>
                <a:schemeClr val="accent1"/>
              </a:buClr>
              <a:buFont typeface="Wingdings" pitchFamily="2" charset="2"/>
              <a:buChar char="§"/>
            </a:pPr>
            <a:r>
              <a:rPr lang="en-GB" sz="1500">
                <a:latin typeface="DM Sans" pitchFamily="2" charset="77"/>
              </a:rPr>
              <a:t>Immunisation practice</a:t>
            </a:r>
          </a:p>
          <a:p>
            <a:pPr marL="285750" lvl="1" indent="-285750">
              <a:lnSpc>
                <a:spcPct val="110000"/>
              </a:lnSpc>
              <a:buClr>
                <a:schemeClr val="accent1"/>
              </a:buClr>
              <a:buFont typeface="Wingdings" pitchFamily="2" charset="2"/>
              <a:buChar char="§"/>
            </a:pPr>
            <a:r>
              <a:rPr lang="en-GB" sz="1500">
                <a:latin typeface="DM Sans" pitchFamily="2" charset="77"/>
              </a:rPr>
              <a:t>Recognition and management of anaphylaxis</a:t>
            </a:r>
          </a:p>
          <a:p>
            <a:pPr marL="285750" lvl="1" indent="-285750">
              <a:lnSpc>
                <a:spcPct val="110000"/>
              </a:lnSpc>
              <a:buClr>
                <a:schemeClr val="accent1"/>
              </a:buClr>
              <a:buFont typeface="Wingdings" pitchFamily="2" charset="2"/>
              <a:buChar char="§"/>
            </a:pPr>
            <a:r>
              <a:rPr lang="en-GB" sz="1500">
                <a:latin typeface="DM Sans" pitchFamily="2" charset="77"/>
              </a:rPr>
              <a:t>Ongoing CPD, with documented evidence of continued competence</a:t>
            </a:r>
          </a:p>
          <a:p>
            <a:endParaRPr lang="en-GB"/>
          </a:p>
        </p:txBody>
      </p:sp>
    </p:spTree>
    <p:extLst>
      <p:ext uri="{BB962C8B-B14F-4D97-AF65-F5344CB8AC3E}">
        <p14:creationId xmlns:p14="http://schemas.microsoft.com/office/powerpoint/2010/main" val="251062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EC29-72FA-4115-32E7-778E897A1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8517F-3044-E43C-5EC8-3354061A820D}"/>
              </a:ext>
            </a:extLst>
          </p:cNvPr>
          <p:cNvSpPr>
            <a:spLocks noGrp="1"/>
          </p:cNvSpPr>
          <p:nvPr>
            <p:ph type="title"/>
          </p:nvPr>
        </p:nvSpPr>
        <p:spPr/>
        <p:txBody>
          <a:bodyPr>
            <a:normAutofit/>
          </a:bodyPr>
          <a:lstStyle/>
          <a:p>
            <a:r>
              <a:rPr lang="en-US"/>
              <a:t>Training</a:t>
            </a:r>
          </a:p>
        </p:txBody>
      </p:sp>
      <p:sp>
        <p:nvSpPr>
          <p:cNvPr id="6" name="Text Placeholder 3">
            <a:extLst>
              <a:ext uri="{FF2B5EF4-FFF2-40B4-BE49-F238E27FC236}">
                <a16:creationId xmlns:a16="http://schemas.microsoft.com/office/drawing/2014/main" id="{15D44A5C-B58F-9BEE-D5E9-DA89AA2AD0F6}"/>
              </a:ext>
            </a:extLst>
          </p:cNvPr>
          <p:cNvSpPr txBox="1">
            <a:spLocks noChangeArrowheads="1"/>
          </p:cNvSpPr>
          <p:nvPr/>
        </p:nvSpPr>
        <p:spPr bwMode="auto">
          <a:xfrm>
            <a:off x="1162050" y="1509131"/>
            <a:ext cx="2704035" cy="1429896"/>
          </a:xfrm>
          <a:prstGeom prst="rect">
            <a:avLst/>
          </a:prstGeom>
          <a:noFill/>
          <a:ln w="19050">
            <a:solidFill>
              <a:schemeClr val="tx1"/>
            </a:solidFill>
            <a:miter lim="800000"/>
            <a:headEnd/>
            <a:tailEnd/>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ctr" defTabSz="829361" rtl="0" eaLnBrk="1" fontAlgn="auto" latinLnBrk="0" hangingPunct="1">
              <a:spcBef>
                <a:spcPts val="907"/>
              </a:spcBef>
              <a:spcAft>
                <a:spcPts val="0"/>
              </a:spcAft>
              <a:buClrTx/>
              <a:buSzTx/>
              <a:buFontTx/>
              <a:buNone/>
              <a:tabLst/>
              <a:defRPr/>
            </a:pPr>
            <a:r>
              <a:rPr kumimoji="0" lang="en-GB" altLang="en-US" sz="1600" u="none" strike="noStrike" kern="1200" cap="none" spc="0" normalizeH="0" baseline="0" noProof="0">
                <a:ln>
                  <a:noFill/>
                </a:ln>
                <a:solidFill>
                  <a:srgbClr val="0072CE"/>
                </a:solidFill>
                <a:effectLst/>
                <a:uLnTx/>
                <a:uFillTx/>
                <a:latin typeface="Arial" pitchFamily="2" charset="77"/>
              </a:rPr>
              <a:t>Ensure you have the correct knowledge and practical skills to provide a service</a:t>
            </a:r>
          </a:p>
        </p:txBody>
      </p:sp>
      <p:sp>
        <p:nvSpPr>
          <p:cNvPr id="7" name="Text Placeholder 3">
            <a:extLst>
              <a:ext uri="{FF2B5EF4-FFF2-40B4-BE49-F238E27FC236}">
                <a16:creationId xmlns:a16="http://schemas.microsoft.com/office/drawing/2014/main" id="{9FC0D575-87BE-4E13-7244-12D2C60CA134}"/>
              </a:ext>
            </a:extLst>
          </p:cNvPr>
          <p:cNvSpPr txBox="1">
            <a:spLocks noChangeArrowheads="1"/>
          </p:cNvSpPr>
          <p:nvPr/>
        </p:nvSpPr>
        <p:spPr bwMode="auto">
          <a:xfrm>
            <a:off x="1150803" y="3115360"/>
            <a:ext cx="2704035" cy="1159047"/>
          </a:xfrm>
          <a:prstGeom prst="rect">
            <a:avLst/>
          </a:prstGeom>
          <a:noFill/>
          <a:ln w="19050">
            <a:solidFill>
              <a:schemeClr val="accent1"/>
            </a:solidFill>
          </a:ln>
        </p:spPr>
        <p:txBody>
          <a:bodyPr lIns="163258" tIns="97955" rIns="163258" bIns="97955" anchor="ctr"/>
          <a:lstStyle>
            <a:lvl1pPr>
              <a:defRPr sz="2100">
                <a:solidFill>
                  <a:schemeClr val="tx1"/>
                </a:solidFill>
                <a:latin typeface="Arial" panose="020B0604020202020204" pitchFamily="34" charset="0"/>
              </a:defRPr>
            </a:lvl1pPr>
            <a:lvl2pPr marL="685800" indent="-22860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marL="285750" marR="0" lvl="0" indent="-285750" defTabSz="829361" rtl="0" eaLnBrk="1" fontAlgn="auto" latinLnBrk="0" hangingPunct="1">
              <a:spcAft>
                <a:spcPts val="0"/>
              </a:spcAft>
              <a:buClr>
                <a:schemeClr val="accent1"/>
              </a:buClr>
              <a:buSzTx/>
              <a:buFont typeface="Wingdings" pitchFamily="2" charset="2"/>
              <a:buChar char="§"/>
              <a:tabLst/>
              <a:defRPr/>
            </a:pPr>
            <a:r>
              <a:rPr kumimoji="0" lang="en-GB" altLang="en-US" sz="1600" u="none" strike="noStrike" kern="1200" cap="none" spc="0" normalizeH="0" baseline="0" noProof="0">
                <a:ln>
                  <a:noFill/>
                </a:ln>
                <a:solidFill>
                  <a:srgbClr val="0072CE"/>
                </a:solidFill>
                <a:effectLst/>
                <a:uLnTx/>
                <a:uFillTx/>
                <a:latin typeface="Arial" pitchFamily="2" charset="77"/>
              </a:rPr>
              <a:t>Disease awareness</a:t>
            </a:r>
          </a:p>
          <a:p>
            <a:pPr marL="285750" marR="0" lvl="0" indent="-285750" defTabSz="829361" rtl="0" eaLnBrk="1" fontAlgn="auto" latinLnBrk="0" hangingPunct="1">
              <a:spcAft>
                <a:spcPts val="0"/>
              </a:spcAft>
              <a:buClr>
                <a:schemeClr val="accent1"/>
              </a:buClr>
              <a:buSzTx/>
              <a:buFont typeface="Wingdings" pitchFamily="2" charset="2"/>
              <a:buChar char="§"/>
              <a:tabLst/>
              <a:defRPr/>
            </a:pPr>
            <a:r>
              <a:rPr lang="en-GB" altLang="en-US" sz="1600">
                <a:solidFill>
                  <a:srgbClr val="0072CE"/>
                </a:solidFill>
                <a:latin typeface="Arial" pitchFamily="2" charset="77"/>
              </a:rPr>
              <a:t>Practical</a:t>
            </a:r>
          </a:p>
          <a:p>
            <a:pPr marL="285750" marR="0" lvl="0" indent="-285750" defTabSz="829361" rtl="0" eaLnBrk="1" fontAlgn="auto" latinLnBrk="0" hangingPunct="1">
              <a:spcAft>
                <a:spcPts val="0"/>
              </a:spcAft>
              <a:buClr>
                <a:schemeClr val="accent1"/>
              </a:buClr>
              <a:buSzTx/>
              <a:buFont typeface="Wingdings" pitchFamily="2" charset="2"/>
              <a:buChar char="§"/>
              <a:tabLst/>
              <a:defRPr/>
            </a:pPr>
            <a:r>
              <a:rPr kumimoji="0" lang="en-GB" altLang="en-US" sz="1600" u="none" strike="noStrike" kern="1200" cap="none" spc="0" normalizeH="0" baseline="0" noProof="0">
                <a:ln>
                  <a:noFill/>
                </a:ln>
                <a:solidFill>
                  <a:srgbClr val="0072CE"/>
                </a:solidFill>
                <a:effectLst/>
                <a:uLnTx/>
                <a:uFillTx/>
                <a:latin typeface="Arial" pitchFamily="2" charset="77"/>
              </a:rPr>
              <a:t>Communicating risk</a:t>
            </a:r>
          </a:p>
        </p:txBody>
      </p:sp>
      <p:sp>
        <p:nvSpPr>
          <p:cNvPr id="9" name="TextBox 8">
            <a:extLst>
              <a:ext uri="{FF2B5EF4-FFF2-40B4-BE49-F238E27FC236}">
                <a16:creationId xmlns:a16="http://schemas.microsoft.com/office/drawing/2014/main" id="{7BAC81E6-D37B-C4B4-0B25-4AB0A36DEF51}"/>
              </a:ext>
            </a:extLst>
          </p:cNvPr>
          <p:cNvSpPr txBox="1"/>
          <p:nvPr/>
        </p:nvSpPr>
        <p:spPr>
          <a:xfrm>
            <a:off x="4637314" y="740229"/>
            <a:ext cx="7097486" cy="5469767"/>
          </a:xfrm>
          <a:prstGeom prst="rect">
            <a:avLst/>
          </a:prstGeom>
          <a:noFill/>
        </p:spPr>
        <p:txBody>
          <a:bodyPr wrap="square">
            <a:spAutoFit/>
          </a:bodyPr>
          <a:lstStyle/>
          <a:p>
            <a:pPr>
              <a:lnSpc>
                <a:spcPct val="130000"/>
              </a:lnSpc>
            </a:pPr>
            <a:r>
              <a:rPr lang="en-GB" b="1">
                <a:latin typeface="DM Sans" pitchFamily="2" charset="77"/>
              </a:rPr>
              <a:t>Key Requirements for Vaccinators</a:t>
            </a:r>
          </a:p>
          <a:p>
            <a:pPr>
              <a:lnSpc>
                <a:spcPct val="130000"/>
              </a:lnSpc>
            </a:pPr>
            <a:r>
              <a:rPr lang="en-GB">
                <a:latin typeface="DM Sans" pitchFamily="2" charset="77"/>
              </a:rPr>
              <a:t>Vaccinators delivering the service must:</a:t>
            </a:r>
          </a:p>
          <a:p>
            <a:pPr marL="285750" indent="-285750">
              <a:lnSpc>
                <a:spcPct val="130000"/>
              </a:lnSpc>
              <a:buClr>
                <a:schemeClr val="accent1"/>
              </a:buClr>
              <a:buSzPct val="100000"/>
              <a:buFont typeface="Wingdings" pitchFamily="2" charset="2"/>
              <a:buChar char="§"/>
            </a:pPr>
            <a:r>
              <a:rPr lang="en-GB">
                <a:latin typeface="DM Sans" pitchFamily="2" charset="77"/>
              </a:rPr>
              <a:t>Complete training that meets the requirements of the </a:t>
            </a:r>
            <a:r>
              <a:rPr lang="en-GB" b="1">
                <a:latin typeface="DM Sans" pitchFamily="2" charset="77"/>
              </a:rPr>
              <a:t>National Minimum Standards and Core Curriculum for Vaccination Training</a:t>
            </a:r>
            <a:endParaRPr lang="en-GB">
              <a:latin typeface="DM Sans" pitchFamily="2" charset="77"/>
            </a:endParaRPr>
          </a:p>
          <a:p>
            <a:pPr marL="285750" indent="-285750">
              <a:lnSpc>
                <a:spcPct val="130000"/>
              </a:lnSpc>
              <a:buClr>
                <a:schemeClr val="accent1"/>
              </a:buClr>
              <a:buSzPct val="100000"/>
              <a:buFont typeface="Wingdings" pitchFamily="2" charset="2"/>
              <a:buChar char="§"/>
            </a:pPr>
            <a:r>
              <a:rPr lang="en-GB">
                <a:latin typeface="DM Sans" pitchFamily="2" charset="77"/>
              </a:rPr>
              <a:t>Be trained to competently, confidently and safely promote and administer vaccinations</a:t>
            </a:r>
          </a:p>
          <a:p>
            <a:pPr marL="285750" indent="-285750">
              <a:lnSpc>
                <a:spcPct val="130000"/>
              </a:lnSpc>
              <a:buClr>
                <a:schemeClr val="accent1"/>
              </a:buClr>
              <a:buSzPct val="100000"/>
              <a:buFont typeface="Wingdings" pitchFamily="2" charset="2"/>
              <a:buChar char="§"/>
            </a:pPr>
            <a:r>
              <a:rPr lang="en-GB">
                <a:latin typeface="DM Sans" pitchFamily="2" charset="77"/>
              </a:rPr>
              <a:t>Undertake training in line with the </a:t>
            </a:r>
            <a:r>
              <a:rPr lang="en-GB" b="1">
                <a:latin typeface="DM Sans" pitchFamily="2" charset="77"/>
              </a:rPr>
              <a:t>June 2025 updated standards</a:t>
            </a:r>
          </a:p>
          <a:p>
            <a:pPr marL="285750" indent="-285750">
              <a:lnSpc>
                <a:spcPct val="130000"/>
              </a:lnSpc>
              <a:buClr>
                <a:schemeClr val="accent1"/>
              </a:buClr>
              <a:buSzPct val="100000"/>
              <a:buFont typeface="Wingdings" pitchFamily="2" charset="2"/>
              <a:buChar char="§"/>
            </a:pPr>
            <a:r>
              <a:rPr lang="en-GB">
                <a:latin typeface="DM Sans" pitchFamily="2" charset="77"/>
              </a:rPr>
              <a:t>Pharmacists, pharmacy technicians and any other vaccinators administering the </a:t>
            </a:r>
            <a:r>
              <a:rPr lang="en-GB" b="1">
                <a:latin typeface="DM Sans" pitchFamily="2" charset="77"/>
              </a:rPr>
              <a:t>MenB vaccine</a:t>
            </a:r>
            <a:r>
              <a:rPr lang="en-GB">
                <a:latin typeface="DM Sans" pitchFamily="2" charset="77"/>
              </a:rPr>
              <a:t> must have completed practical vaccination training that meets the requirements of the updated national standards</a:t>
            </a:r>
          </a:p>
          <a:p>
            <a:pPr>
              <a:lnSpc>
                <a:spcPct val="130000"/>
              </a:lnSpc>
              <a:buNone/>
            </a:pPr>
            <a:br>
              <a:rPr lang="en-GB">
                <a:latin typeface="DM Sans" pitchFamily="2" charset="77"/>
              </a:rPr>
            </a:br>
            <a:endParaRPr lang="en-GB">
              <a:latin typeface="DM Sans" pitchFamily="2" charset="77"/>
            </a:endParaRPr>
          </a:p>
        </p:txBody>
      </p:sp>
      <p:sp>
        <p:nvSpPr>
          <p:cNvPr id="3" name="Rectangle 2">
            <a:extLst>
              <a:ext uri="{FF2B5EF4-FFF2-40B4-BE49-F238E27FC236}">
                <a16:creationId xmlns:a16="http://schemas.microsoft.com/office/drawing/2014/main" id="{D8C0A167-B6C9-1DC6-7D02-AC5897FF5383}"/>
              </a:ext>
            </a:extLst>
          </p:cNvPr>
          <p:cNvSpPr/>
          <p:nvPr/>
        </p:nvSpPr>
        <p:spPr>
          <a:xfrm>
            <a:off x="4228839" y="889699"/>
            <a:ext cx="45719" cy="447871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729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0.6804"/>
  <p:tag name="SLIDO_EVENT_SECTION_UUID" val="7c6d7dff-0d26-4788-88d4-c5387f1e00f2"/>
  <p:tag name="SLIDO_EVENT_UUID" val="9c5eb0d6-fb29-4451-aeef-5a6fa53fb073"/>
  <p:tag name="SLIDO_PRESENTATION_ID" val="e80a4671-513a-4e19-9186-1b0deb764cf7"/>
</p:tagLst>
</file>

<file path=ppt/theme/theme1.xml><?xml version="1.0" encoding="utf-8"?>
<a:theme xmlns:a="http://schemas.openxmlformats.org/drawingml/2006/main" name="1_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B5FA010-A52E-47FE-9049-DB2806FA5176}" vid="{30481DBB-D3E3-49AF-A423-B69E9710D9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032C9FF06FF24B82F10D8B37B87021" ma:contentTypeVersion="19" ma:contentTypeDescription="Create a new document." ma:contentTypeScope="" ma:versionID="c5c85f9e30ae463b34f643d1ff68f254">
  <xsd:schema xmlns:xsd="http://www.w3.org/2001/XMLSchema" xmlns:xs="http://www.w3.org/2001/XMLSchema" xmlns:p="http://schemas.microsoft.com/office/2006/metadata/properties" xmlns:ns2="8b986086-3a50-4c66-865c-a2328faa8349" xmlns:ns3="a841b356-85ff-4c03-bd67-1e97d5130ca9" targetNamespace="http://schemas.microsoft.com/office/2006/metadata/properties" ma:root="true" ma:fieldsID="f96ac6d6d207b1217d124fc520fef563" ns2:_="" ns3:_="">
    <xsd:import namespace="8b986086-3a50-4c66-865c-a2328faa8349"/>
    <xsd:import namespace="a841b356-85ff-4c03-bd67-1e97d5130c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986086-3a50-4c66-865c-a2328faa8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e10a57-7b26-4a27-8797-ba3bd5ef35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41b356-85ff-4c03-bd67-1e97d5130c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839f9a-5f85-438f-80c6-f6b62b8349ce}" ma:internalName="TaxCatchAll" ma:showField="CatchAllData" ma:web="a841b356-85ff-4c03-bd67-1e97d5130c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986086-3a50-4c66-865c-a2328faa8349">
      <Terms xmlns="http://schemas.microsoft.com/office/infopath/2007/PartnerControls"/>
    </lcf76f155ced4ddcb4097134ff3c332f>
    <TaxCatchAll xmlns="a841b356-85ff-4c03-bd67-1e97d5130ca9" xsi:nil="true"/>
  </documentManagement>
</p:properties>
</file>

<file path=customXml/itemProps1.xml><?xml version="1.0" encoding="utf-8"?>
<ds:datastoreItem xmlns:ds="http://schemas.openxmlformats.org/officeDocument/2006/customXml" ds:itemID="{E8E8AE53-2300-482F-87C4-4E474A4A7B12}">
  <ds:schemaRefs>
    <ds:schemaRef ds:uri="http://schemas.microsoft.com/sharepoint/v3/contenttype/forms"/>
  </ds:schemaRefs>
</ds:datastoreItem>
</file>

<file path=customXml/itemProps2.xml><?xml version="1.0" encoding="utf-8"?>
<ds:datastoreItem xmlns:ds="http://schemas.openxmlformats.org/officeDocument/2006/customXml" ds:itemID="{3349457F-71F5-4784-8904-898D92F06EF0}">
  <ds:schemaRefs>
    <ds:schemaRef ds:uri="8b986086-3a50-4c66-865c-a2328faa8349"/>
    <ds:schemaRef ds:uri="a841b356-85ff-4c03-bd67-1e97d5130c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9007B6-C5C1-4270-9F7A-67515B630249}">
  <ds:schemaRefs>
    <ds:schemaRef ds:uri="http://schemas.microsoft.com/office/2006/metadata/properties"/>
    <ds:schemaRef ds:uri="http://purl.org/dc/elements/1.1/"/>
    <ds:schemaRef ds:uri="http://purl.org/dc/dcmitype/"/>
    <ds:schemaRef ds:uri="http://schemas.microsoft.com/office/2006/documentManagement/types"/>
    <ds:schemaRef ds:uri="a841b356-85ff-4c03-bd67-1e97d5130ca9"/>
    <ds:schemaRef ds:uri="http://www.w3.org/XML/1998/namespace"/>
    <ds:schemaRef ds:uri="http://purl.org/dc/terms/"/>
    <ds:schemaRef ds:uri="http://schemas.microsoft.com/office/infopath/2007/PartnerControls"/>
    <ds:schemaRef ds:uri="http://schemas.openxmlformats.org/package/2006/metadata/core-properties"/>
    <ds:schemaRef ds:uri="8b986086-3a50-4c66-865c-a2328faa8349"/>
  </ds:schemaRefs>
</ds:datastoreItem>
</file>

<file path=docProps/app.xml><?xml version="1.0" encoding="utf-8"?>
<Properties xmlns="http://schemas.openxmlformats.org/officeDocument/2006/extended-properties" xmlns:vt="http://schemas.openxmlformats.org/officeDocument/2006/docPropsVTypes">
  <TotalTime>300</TotalTime>
  <Words>5579</Words>
  <Application>Microsoft Office PowerPoint</Application>
  <PresentationFormat>Widescreen</PresentationFormat>
  <Paragraphs>862</Paragraphs>
  <Slides>61</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Corbel</vt:lpstr>
      <vt:lpstr>DM Sans</vt:lpstr>
      <vt:lpstr>Mokoko Medium</vt:lpstr>
      <vt:lpstr>Wingdings</vt:lpstr>
      <vt:lpstr>1_Office Theme</vt:lpstr>
      <vt:lpstr>Running a Successful Vaccination Service </vt:lpstr>
      <vt:lpstr>                                      Fiona Caplan-Dean                                     MRCPharm                                                                                                                                                                  </vt:lpstr>
      <vt:lpstr>PowerPoint Presentation</vt:lpstr>
      <vt:lpstr>Stakeholder benefits - vaccination services</vt:lpstr>
      <vt:lpstr>Pharmacy vaccination service strategy</vt:lpstr>
      <vt:lpstr>Considerations when setting up MenB vaccination service</vt:lpstr>
      <vt:lpstr>Training</vt:lpstr>
      <vt:lpstr>Training</vt:lpstr>
      <vt:lpstr>Training</vt:lpstr>
      <vt:lpstr>Training</vt:lpstr>
      <vt:lpstr>Training</vt:lpstr>
      <vt:lpstr> Clinical Governance </vt:lpstr>
      <vt:lpstr>Vaccination journey</vt:lpstr>
      <vt:lpstr>Additional training </vt:lpstr>
      <vt:lpstr>Promotion</vt:lpstr>
      <vt:lpstr>Promoting your Service</vt:lpstr>
      <vt:lpstr>Promotion</vt:lpstr>
      <vt:lpstr>Maximising vaccine uptake</vt:lpstr>
      <vt:lpstr>PowerPoint Presentation</vt:lpstr>
      <vt:lpstr>Why MenB vaccination matters</vt:lpstr>
      <vt:lpstr>Transmission, risk and disease onset</vt:lpstr>
      <vt:lpstr>Clinical presentation</vt:lpstr>
      <vt:lpstr>The meningococcal rash</vt:lpstr>
      <vt:lpstr>Eligibility for the pharmacy service</vt:lpstr>
      <vt:lpstr>PowerPoint Presentation</vt:lpstr>
      <vt:lpstr>PowerPoint Presentation</vt:lpstr>
      <vt:lpstr>PowerPoint Presentation</vt:lpstr>
      <vt:lpstr>Incompletely vaccinated or vaccinated more than 5 years ago</vt:lpstr>
      <vt:lpstr>PowerPoint Presentation</vt:lpstr>
      <vt:lpstr>PowerPoint Presentation</vt:lpstr>
      <vt:lpstr>PowerPoint Presentation</vt:lpstr>
      <vt:lpstr>Essential  Information</vt:lpstr>
      <vt:lpstr>Additional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a successful service</vt:lpstr>
      <vt:lpstr>MenB vaccine supply: ordering actions</vt:lpstr>
      <vt:lpstr>Appointment planning: July and September</vt:lpstr>
      <vt:lpstr>PowerPoint Presentation</vt:lpstr>
      <vt:lpstr>PowerPoint Presentation</vt:lpstr>
      <vt:lpstr>Off-site MenB clinics: key takeaways</vt:lpstr>
      <vt:lpstr>Off-site clinic readiness checklist</vt:lpstr>
      <vt:lpstr>PowerPoint Presentation</vt:lpstr>
      <vt:lpstr>Funding</vt:lpstr>
      <vt:lpstr>PowerPoint Presentation</vt:lpstr>
      <vt:lpstr>PowerPoint Presentation</vt:lpstr>
      <vt:lpstr>Summary</vt:lpstr>
      <vt:lpstr>Key dates</vt:lpstr>
      <vt:lpstr>PowerPoint Presentation</vt:lpstr>
      <vt:lpstr>PowerPoint Presentation</vt:lpstr>
      <vt:lpstr>Next Steps</vt:lpstr>
      <vt:lpstr>PowerPoint Presentation</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Karishma Visram</dc:creator>
  <cp:lastModifiedBy>Fiona Caplan-Dean</cp:lastModifiedBy>
  <cp:revision>3</cp:revision>
  <cp:lastPrinted>2026-02-05T14:15:59Z</cp:lastPrinted>
  <dcterms:created xsi:type="dcterms:W3CDTF">2025-09-05T13:31:00Z</dcterms:created>
  <dcterms:modified xsi:type="dcterms:W3CDTF">2026-07-13T15:29:21Z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0x010100AE032C9FF06FF24B82F10D8B37B87021</vt:lpwstr>
  </property>
  <property fmtid="{D5CDD505-2E9C-101B-9397-08002B2CF9AE}" pid="3" name="MediaServiceImageTags">
    <vt:lpwstr/>
  </property>
</Properties>
</file>